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http://customooxmlschemas.google.com/">
      <go:slidesCustomData xmlns:go="http://customooxmlschemas.google.com/" r:id="rId28" roundtripDataSignature="AMtx7mhSVAXUP8ox6Bdj9szZPAiqKbQNU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2608470-5351-443C-B1B6-5FEA2AEF46CC}">
  <a:tblStyle styleId="{72608470-5351-443C-B1B6-5FEA2AEF46CC}"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9EFF7"/>
          </a:solidFill>
        </a:fill>
      </a:tcStyle>
    </a:wholeTbl>
    <a:band1H>
      <a:tcTxStyle/>
      <a:tcStyle>
        <a:fill>
          <a:solidFill>
            <a:srgbClr val="D0DEEF"/>
          </a:solidFill>
        </a:fill>
      </a:tcStyle>
    </a:band1H>
    <a:band2H>
      <a:tcTxStyle/>
    </a:band2H>
    <a:band1V>
      <a:tcTxStyle/>
      <a:tcStyle>
        <a:fill>
          <a:solidFill>
            <a:srgbClr val="D0DEEF"/>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customschemas.google.com/relationships/presentationmetadata" Target="metadata"/><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8" name="Google Shape;88;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2" name="Google Shape;152;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20edd612fa_0_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120edd612fa_0_3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0" name="Google Shape;160;g120edd612fa_0_3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7" name="Google Shape;167;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20edd612fa_0_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120edd612fa_0_1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7" name="Google Shape;177;g120edd612fa_0_1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5" name="Google Shape;185;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3" name="Google Shape;193;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3" name="Google Shape;203;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0" name="Google Shape;210;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8" name="Google Shape;218;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4" name="Google Shape;224;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6" name="Google Shape;96;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1" name="Google Shape;231;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7" name="Google Shape;237;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20edd612fa_0_5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3" name="Google Shape;103;g120edd612fa_0_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20edd612fa_0_4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 name="Google Shape;110;g120edd612fa_0_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20edd612fa_0_4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7" name="Google Shape;117;g120edd612fa_0_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4" name="Google Shape;124;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 name="Google Shape;131;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8" name="Google Shape;138;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20edd612fa_0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20edd612fa_0_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 name="Google Shape;146;g120edd612fa_0_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17"/>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7"/>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id="21" name="Google Shape;21;p17"/>
          <p:cNvPicPr preferRelativeResize="0"/>
          <p:nvPr/>
        </p:nvPicPr>
        <p:blipFill rotWithShape="1">
          <a:blip r:embed="rId2">
            <a:alphaModFix/>
          </a:blip>
          <a:srcRect b="0" l="0" r="0" t="0"/>
          <a:stretch/>
        </p:blipFill>
        <p:spPr>
          <a:xfrm>
            <a:off x="10451530" y="132594"/>
            <a:ext cx="1411266" cy="1363792"/>
          </a:xfrm>
          <a:prstGeom prst="rect">
            <a:avLst/>
          </a:prstGeom>
          <a:noFill/>
          <a:ln>
            <a:noFill/>
          </a:ln>
        </p:spPr>
      </p:pic>
      <p:pic>
        <p:nvPicPr>
          <p:cNvPr id="22" name="Google Shape;22;p17"/>
          <p:cNvPicPr preferRelativeResize="0"/>
          <p:nvPr/>
        </p:nvPicPr>
        <p:blipFill rotWithShape="1">
          <a:blip r:embed="rId3">
            <a:alphaModFix/>
          </a:blip>
          <a:srcRect b="0" l="0" r="0" t="0"/>
          <a:stretch/>
        </p:blipFill>
        <p:spPr>
          <a:xfrm>
            <a:off x="203579" y="438642"/>
            <a:ext cx="1269242" cy="1047343"/>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4" name="Shape 74"/>
        <p:cNvGrpSpPr/>
        <p:nvPr/>
      </p:nvGrpSpPr>
      <p:grpSpPr>
        <a:xfrm>
          <a:off x="0" y="0"/>
          <a:ext cx="0" cy="0"/>
          <a:chOff x="0" y="0"/>
          <a:chExt cx="0" cy="0"/>
        </a:xfrm>
      </p:grpSpPr>
      <p:sp>
        <p:nvSpPr>
          <p:cNvPr id="75" name="Google Shape;75;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6"/>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0" name="Shape 80"/>
        <p:cNvGrpSpPr/>
        <p:nvPr/>
      </p:nvGrpSpPr>
      <p:grpSpPr>
        <a:xfrm>
          <a:off x="0" y="0"/>
          <a:ext cx="0" cy="0"/>
          <a:chOff x="0" y="0"/>
          <a:chExt cx="0" cy="0"/>
        </a:xfrm>
      </p:grpSpPr>
      <p:sp>
        <p:nvSpPr>
          <p:cNvPr id="81" name="Google Shape;81;p27"/>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2" name="Google Shape;82;p27"/>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3" name="Google Shape;83;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3" name="Shape 23"/>
        <p:cNvGrpSpPr/>
        <p:nvPr/>
      </p:nvGrpSpPr>
      <p:grpSpPr>
        <a:xfrm>
          <a:off x="0" y="0"/>
          <a:ext cx="0" cy="0"/>
          <a:chOff x="0" y="0"/>
          <a:chExt cx="0" cy="0"/>
        </a:xfrm>
      </p:grpSpPr>
      <p:sp>
        <p:nvSpPr>
          <p:cNvPr id="24" name="Google Shape;24;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1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6" name="Google Shape;26;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4" name="Shape 34"/>
        <p:cNvGrpSpPr/>
        <p:nvPr/>
      </p:nvGrpSpPr>
      <p:grpSpPr>
        <a:xfrm>
          <a:off x="0" y="0"/>
          <a:ext cx="0" cy="0"/>
          <a:chOff x="0" y="0"/>
          <a:chExt cx="0" cy="0"/>
        </a:xfrm>
      </p:grpSpPr>
      <p:sp>
        <p:nvSpPr>
          <p:cNvPr id="35" name="Google Shape;35;p20"/>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20"/>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7" name="Google Shape;37;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0" name="Shape 40"/>
        <p:cNvGrpSpPr/>
        <p:nvPr/>
      </p:nvGrpSpPr>
      <p:grpSpPr>
        <a:xfrm>
          <a:off x="0" y="0"/>
          <a:ext cx="0" cy="0"/>
          <a:chOff x="0" y="0"/>
          <a:chExt cx="0" cy="0"/>
        </a:xfrm>
      </p:grpSpPr>
      <p:sp>
        <p:nvSpPr>
          <p:cNvPr id="41" name="Google Shape;41;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21"/>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3" name="Google Shape;43;p21"/>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7" name="Shape 47"/>
        <p:cNvGrpSpPr/>
        <p:nvPr/>
      </p:nvGrpSpPr>
      <p:grpSpPr>
        <a:xfrm>
          <a:off x="0" y="0"/>
          <a:ext cx="0" cy="0"/>
          <a:chOff x="0" y="0"/>
          <a:chExt cx="0" cy="0"/>
        </a:xfrm>
      </p:grpSpPr>
      <p:sp>
        <p:nvSpPr>
          <p:cNvPr id="48" name="Google Shape;48;p22"/>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22"/>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0" name="Google Shape;50;p22"/>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 name="Google Shape;51;p22"/>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2" name="Google Shape;52;p22"/>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3" name="Google Shape;53;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0" name="Shape 60"/>
        <p:cNvGrpSpPr/>
        <p:nvPr/>
      </p:nvGrpSpPr>
      <p:grpSpPr>
        <a:xfrm>
          <a:off x="0" y="0"/>
          <a:ext cx="0" cy="0"/>
          <a:chOff x="0" y="0"/>
          <a:chExt cx="0" cy="0"/>
        </a:xfrm>
      </p:grpSpPr>
      <p:sp>
        <p:nvSpPr>
          <p:cNvPr id="61" name="Google Shape;61;p2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2" name="Google Shape;62;p24"/>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3" name="Google Shape;63;p24"/>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4" name="Google Shape;64;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7" name="Shape 67"/>
        <p:cNvGrpSpPr/>
        <p:nvPr/>
      </p:nvGrpSpPr>
      <p:grpSpPr>
        <a:xfrm>
          <a:off x="0" y="0"/>
          <a:ext cx="0" cy="0"/>
          <a:chOff x="0" y="0"/>
          <a:chExt cx="0" cy="0"/>
        </a:xfrm>
      </p:grpSpPr>
      <p:sp>
        <p:nvSpPr>
          <p:cNvPr id="68" name="Google Shape;68;p25"/>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9" name="Google Shape;69;p25"/>
          <p:cNvSpPr/>
          <p:nvPr>
            <p:ph idx="2" type="pic"/>
          </p:nvPr>
        </p:nvSpPr>
        <p:spPr>
          <a:xfrm>
            <a:off x="5183188" y="987425"/>
            <a:ext cx="6172200" cy="4873625"/>
          </a:xfrm>
          <a:prstGeom prst="rect">
            <a:avLst/>
          </a:prstGeom>
          <a:noFill/>
          <a:ln>
            <a:noFill/>
          </a:ln>
        </p:spPr>
      </p:sp>
      <p:sp>
        <p:nvSpPr>
          <p:cNvPr id="70" name="Google Shape;70;p25"/>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1" name="Google Shape;71;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0.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1.png"/><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2.png"/><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hyperlink" Target="https://vimeo.com/662995614"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s://nfc-forum.org/nfc-forum-releases-wireless-charging-specification-2-0/"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hyperlink" Target="https://nfc-forum.org/nfc-forum-releases-wireless-charging-specification-2-0/"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
          <p:cNvSpPr txBox="1"/>
          <p:nvPr>
            <p:ph type="ctrTitle"/>
          </p:nvPr>
        </p:nvSpPr>
        <p:spPr>
          <a:xfrm>
            <a:off x="1450258" y="1710813"/>
            <a:ext cx="9144000" cy="1179718"/>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lang="en-US"/>
              <a:t>WIRELESS CHARGING </a:t>
            </a:r>
            <a:endParaRPr/>
          </a:p>
        </p:txBody>
      </p:sp>
      <p:sp>
        <p:nvSpPr>
          <p:cNvPr id="91" name="Google Shape;91;p1"/>
          <p:cNvSpPr txBox="1"/>
          <p:nvPr>
            <p:ph idx="1" type="subTitle"/>
          </p:nvPr>
        </p:nvSpPr>
        <p:spPr>
          <a:xfrm>
            <a:off x="8307550" y="4105275"/>
            <a:ext cx="3461400" cy="25704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Clr>
                <a:schemeClr val="dk1"/>
              </a:buClr>
              <a:buSzPts val="2400"/>
              <a:buNone/>
            </a:pPr>
            <a:r>
              <a:rPr lang="en-US"/>
              <a:t>7376211SE129 &amp;     NIKITHA M</a:t>
            </a:r>
            <a:endParaRPr/>
          </a:p>
          <a:p>
            <a:pPr indent="0" lvl="0" marL="0" rtl="0" algn="l">
              <a:lnSpc>
                <a:spcPct val="90000"/>
              </a:lnSpc>
              <a:spcBef>
                <a:spcPts val="1000"/>
              </a:spcBef>
              <a:spcAft>
                <a:spcPts val="0"/>
              </a:spcAft>
              <a:buClr>
                <a:schemeClr val="dk1"/>
              </a:buClr>
              <a:buSzPts val="2400"/>
              <a:buNone/>
            </a:pPr>
            <a:r>
              <a:rPr lang="en-US"/>
              <a:t>7376211BM125 &amp; SHREYAA V</a:t>
            </a:r>
            <a:endParaRPr/>
          </a:p>
          <a:p>
            <a:pPr indent="0" lvl="0" marL="0" rtl="0" algn="l">
              <a:lnSpc>
                <a:spcPct val="90000"/>
              </a:lnSpc>
              <a:spcBef>
                <a:spcPts val="1000"/>
              </a:spcBef>
              <a:spcAft>
                <a:spcPts val="0"/>
              </a:spcAft>
              <a:buClr>
                <a:schemeClr val="dk1"/>
              </a:buClr>
              <a:buSzPts val="2400"/>
              <a:buNone/>
            </a:pPr>
            <a:r>
              <a:t/>
            </a:r>
            <a:endParaRPr/>
          </a:p>
        </p:txBody>
      </p:sp>
      <p:sp>
        <p:nvSpPr>
          <p:cNvPr id="92" name="Google Shape;92;p1"/>
          <p:cNvSpPr txBox="1"/>
          <p:nvPr/>
        </p:nvSpPr>
        <p:spPr>
          <a:xfrm>
            <a:off x="8636450" y="3859875"/>
            <a:ext cx="3132600" cy="585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3" name="Google Shape;93;p1"/>
          <p:cNvSpPr/>
          <p:nvPr/>
        </p:nvSpPr>
        <p:spPr>
          <a:xfrm>
            <a:off x="10432473" y="249382"/>
            <a:ext cx="1537854" cy="1233054"/>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Project Work Plan  </a:t>
            </a:r>
            <a:endParaRPr/>
          </a:p>
        </p:txBody>
      </p:sp>
      <p:sp>
        <p:nvSpPr>
          <p:cNvPr id="155" name="Google Shape;155;p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None/>
            </a:pPr>
            <a:r>
              <a:rPr lang="en-US"/>
              <a:t> </a:t>
            </a:r>
            <a:r>
              <a:rPr b="1" i="1" lang="en-US">
                <a:solidFill>
                  <a:srgbClr val="FF0000"/>
                </a:solidFill>
              </a:rPr>
              <a:t>Wireless charging uses electromagnetic fields to transfer power from a transmitter to a receiver application to charge the battery. This erases the need for physical connectors and cables to transfer power – one of many benefits of this technology. Wireless charging is a complex subject that requires in-depth system knowledge and expertise. Designers have to understand antennas and how they interact with surrounding structures. To successfully transfer power wirelessly, the power delivery has to be precisely controlled</a:t>
            </a:r>
            <a:endParaRPr b="1" i="1">
              <a:solidFill>
                <a:srgbClr val="FF0000"/>
              </a:solidFill>
            </a:endParaRPr>
          </a:p>
          <a:p>
            <a:pPr indent="-228600" lvl="0" marL="228600" rtl="0" algn="l">
              <a:lnSpc>
                <a:spcPct val="90000"/>
              </a:lnSpc>
              <a:spcBef>
                <a:spcPts val="1000"/>
              </a:spcBef>
              <a:spcAft>
                <a:spcPts val="0"/>
              </a:spcAft>
              <a:buClr>
                <a:srgbClr val="FF0000"/>
              </a:buClr>
              <a:buSzPts val="2800"/>
              <a:buNone/>
            </a:pPr>
            <a:r>
              <a:t/>
            </a:r>
            <a:endParaRPr b="1" i="1">
              <a:solidFill>
                <a:srgbClr val="FF0000"/>
              </a:solidFill>
            </a:endParaRPr>
          </a:p>
        </p:txBody>
      </p:sp>
      <p:sp>
        <p:nvSpPr>
          <p:cNvPr id="156" name="Google Shape;156;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15MC804 - Project work - Review 2</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g120edd612fa_0_31"/>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163" name="Google Shape;163;g120edd612fa_0_31"/>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pic>
        <p:nvPicPr>
          <p:cNvPr id="164" name="Google Shape;164;g120edd612fa_0_31"/>
          <p:cNvPicPr preferRelativeResize="0"/>
          <p:nvPr/>
        </p:nvPicPr>
        <p:blipFill>
          <a:blip r:embed="rId3">
            <a:alphaModFix/>
          </a:blip>
          <a:stretch>
            <a:fillRect/>
          </a:stretch>
        </p:blipFill>
        <p:spPr>
          <a:xfrm>
            <a:off x="838200" y="1825625"/>
            <a:ext cx="10515599" cy="43512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Block Diagram and/or Circuit Diagram</a:t>
            </a:r>
            <a:endParaRPr/>
          </a:p>
        </p:txBody>
      </p:sp>
      <p:sp>
        <p:nvSpPr>
          <p:cNvPr id="170" name="Google Shape;170;p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None/>
            </a:pPr>
            <a:r>
              <a:rPr lang="en-US"/>
              <a:t> </a:t>
            </a:r>
            <a:endParaRPr/>
          </a:p>
        </p:txBody>
      </p:sp>
      <p:sp>
        <p:nvSpPr>
          <p:cNvPr id="171" name="Google Shape;171;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15MC804 - Project work - Review 2</a:t>
            </a:r>
            <a:endParaRPr/>
          </a:p>
        </p:txBody>
      </p:sp>
      <p:pic>
        <p:nvPicPr>
          <p:cNvPr id="172" name="Google Shape;172;p7"/>
          <p:cNvPicPr preferRelativeResize="0"/>
          <p:nvPr/>
        </p:nvPicPr>
        <p:blipFill>
          <a:blip r:embed="rId3">
            <a:alphaModFix/>
          </a:blip>
          <a:stretch>
            <a:fillRect/>
          </a:stretch>
        </p:blipFill>
        <p:spPr>
          <a:xfrm>
            <a:off x="451075" y="1825625"/>
            <a:ext cx="4665200" cy="4046875"/>
          </a:xfrm>
          <a:prstGeom prst="rect">
            <a:avLst/>
          </a:prstGeom>
          <a:noFill/>
          <a:ln>
            <a:noFill/>
          </a:ln>
        </p:spPr>
      </p:pic>
      <p:pic>
        <p:nvPicPr>
          <p:cNvPr id="173" name="Google Shape;173;p7"/>
          <p:cNvPicPr preferRelativeResize="0"/>
          <p:nvPr/>
        </p:nvPicPr>
        <p:blipFill>
          <a:blip r:embed="rId4">
            <a:alphaModFix/>
          </a:blip>
          <a:stretch>
            <a:fillRect/>
          </a:stretch>
        </p:blipFill>
        <p:spPr>
          <a:xfrm>
            <a:off x="6313725" y="2261400"/>
            <a:ext cx="4939376" cy="34944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g120edd612fa_0_17"/>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4400"/>
              <a:buFont typeface="Calibri"/>
              <a:buNone/>
            </a:pPr>
            <a:r>
              <a:rPr lang="en-US"/>
              <a:t>Block Diagram and/or Circuit Diagram</a:t>
            </a:r>
            <a:endParaRPr/>
          </a:p>
        </p:txBody>
      </p:sp>
      <p:sp>
        <p:nvSpPr>
          <p:cNvPr id="180" name="Google Shape;180;g120edd612fa_0_17"/>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pic>
        <p:nvPicPr>
          <p:cNvPr id="181" name="Google Shape;181;g120edd612fa_0_17"/>
          <p:cNvPicPr preferRelativeResize="0"/>
          <p:nvPr/>
        </p:nvPicPr>
        <p:blipFill>
          <a:blip r:embed="rId3">
            <a:alphaModFix/>
          </a:blip>
          <a:stretch>
            <a:fillRect/>
          </a:stretch>
        </p:blipFill>
        <p:spPr>
          <a:xfrm>
            <a:off x="476250" y="1819350"/>
            <a:ext cx="5170726" cy="4351200"/>
          </a:xfrm>
          <a:prstGeom prst="rect">
            <a:avLst/>
          </a:prstGeom>
          <a:noFill/>
          <a:ln>
            <a:noFill/>
          </a:ln>
        </p:spPr>
      </p:pic>
      <p:pic>
        <p:nvPicPr>
          <p:cNvPr id="182" name="Google Shape;182;g120edd612fa_0_17"/>
          <p:cNvPicPr preferRelativeResize="0"/>
          <p:nvPr/>
        </p:nvPicPr>
        <p:blipFill>
          <a:blip r:embed="rId4">
            <a:alphaModFix/>
          </a:blip>
          <a:stretch>
            <a:fillRect/>
          </a:stretch>
        </p:blipFill>
        <p:spPr>
          <a:xfrm>
            <a:off x="6613075" y="2258775"/>
            <a:ext cx="4953001" cy="38236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Flow Chart</a:t>
            </a:r>
            <a:endParaRPr/>
          </a:p>
        </p:txBody>
      </p:sp>
      <p:sp>
        <p:nvSpPr>
          <p:cNvPr id="188" name="Google Shape;188;p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None/>
            </a:pPr>
            <a:r>
              <a:rPr lang="en-US"/>
              <a:t> </a:t>
            </a:r>
            <a:endParaRPr/>
          </a:p>
        </p:txBody>
      </p:sp>
      <p:sp>
        <p:nvSpPr>
          <p:cNvPr id="189" name="Google Shape;189;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15MC804 - Project work - Review 2</a:t>
            </a:r>
            <a:endParaRPr/>
          </a:p>
        </p:txBody>
      </p:sp>
      <p:pic>
        <p:nvPicPr>
          <p:cNvPr id="190" name="Google Shape;190;p8"/>
          <p:cNvPicPr preferRelativeResize="0"/>
          <p:nvPr/>
        </p:nvPicPr>
        <p:blipFill>
          <a:blip r:embed="rId3">
            <a:alphaModFix/>
          </a:blip>
          <a:stretch>
            <a:fillRect/>
          </a:stretch>
        </p:blipFill>
        <p:spPr>
          <a:xfrm>
            <a:off x="2067750" y="1401525"/>
            <a:ext cx="8056501" cy="545647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Effective utilization of the Modern Tool &amp; Cloud</a:t>
            </a:r>
            <a:endParaRPr/>
          </a:p>
        </p:txBody>
      </p:sp>
      <p:sp>
        <p:nvSpPr>
          <p:cNvPr id="196" name="Google Shape;196;p9"/>
          <p:cNvSpPr txBox="1"/>
          <p:nvPr>
            <p:ph idx="1" type="body"/>
          </p:nvPr>
        </p:nvSpPr>
        <p:spPr>
          <a:xfrm>
            <a:off x="838200" y="1789075"/>
            <a:ext cx="10515600" cy="4351200"/>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rgbClr val="FF0000"/>
              </a:buClr>
              <a:buSzPts val="2800"/>
              <a:buNone/>
            </a:pPr>
            <a:r>
              <a:rPr i="1" lang="en-US">
                <a:solidFill>
                  <a:srgbClr val="FF0000"/>
                </a:solidFill>
              </a:rPr>
              <a:t>The testing of the metaboards can be done using Google cloud IoT Core of the Google IoT platform, as its key functionality lies in providing energy and would be useful for testing the devices for charging.</a:t>
            </a:r>
            <a:endParaRPr i="1">
              <a:solidFill>
                <a:srgbClr val="FF0000"/>
              </a:solidFill>
            </a:endParaRPr>
          </a:p>
          <a:p>
            <a:pPr indent="-228600" lvl="0" marL="228600" rtl="0" algn="l">
              <a:lnSpc>
                <a:spcPct val="90000"/>
              </a:lnSpc>
              <a:spcBef>
                <a:spcPts val="0"/>
              </a:spcBef>
              <a:spcAft>
                <a:spcPts val="0"/>
              </a:spcAft>
              <a:buClr>
                <a:srgbClr val="FF0000"/>
              </a:buClr>
              <a:buSzPts val="2800"/>
              <a:buNone/>
            </a:pPr>
            <a:r>
              <a:t/>
            </a:r>
            <a:endParaRPr i="1">
              <a:solidFill>
                <a:srgbClr val="FF0000"/>
              </a:solidFill>
            </a:endParaRPr>
          </a:p>
          <a:p>
            <a:pPr indent="0" lvl="0" marL="0" rtl="0" algn="l">
              <a:lnSpc>
                <a:spcPct val="90000"/>
              </a:lnSpc>
              <a:spcBef>
                <a:spcPts val="0"/>
              </a:spcBef>
              <a:spcAft>
                <a:spcPts val="0"/>
              </a:spcAft>
              <a:buClr>
                <a:srgbClr val="FF0000"/>
              </a:buClr>
              <a:buSzPts val="2800"/>
              <a:buNone/>
            </a:pPr>
            <a:r>
              <a:rPr i="1" lang="en-US">
                <a:solidFill>
                  <a:srgbClr val="FF0000"/>
                </a:solidFill>
              </a:rPr>
              <a:t>          Securely connect existing device network</a:t>
            </a:r>
            <a:endParaRPr i="1">
              <a:solidFill>
                <a:srgbClr val="FF0000"/>
              </a:solidFill>
            </a:endParaRPr>
          </a:p>
          <a:p>
            <a:pPr indent="0" lvl="0" marL="0" rtl="0" algn="l">
              <a:lnSpc>
                <a:spcPct val="90000"/>
              </a:lnSpc>
              <a:spcBef>
                <a:spcPts val="0"/>
              </a:spcBef>
              <a:spcAft>
                <a:spcPts val="0"/>
              </a:spcAft>
              <a:buClr>
                <a:srgbClr val="FF0000"/>
              </a:buClr>
              <a:buSzPts val="2800"/>
              <a:buNone/>
            </a:pPr>
            <a:r>
              <a:rPr i="1" lang="en-US">
                <a:solidFill>
                  <a:srgbClr val="FF0000"/>
                </a:solidFill>
              </a:rPr>
              <a:t>          Make informed decisions at global scale</a:t>
            </a:r>
            <a:endParaRPr i="1">
              <a:solidFill>
                <a:srgbClr val="FF0000"/>
              </a:solidFill>
            </a:endParaRPr>
          </a:p>
          <a:p>
            <a:pPr indent="0" lvl="0" marL="0" rtl="0" algn="l">
              <a:lnSpc>
                <a:spcPct val="90000"/>
              </a:lnSpc>
              <a:spcBef>
                <a:spcPts val="0"/>
              </a:spcBef>
              <a:spcAft>
                <a:spcPts val="0"/>
              </a:spcAft>
              <a:buClr>
                <a:srgbClr val="FF0000"/>
              </a:buClr>
              <a:buSzPts val="2800"/>
              <a:buNone/>
            </a:pPr>
            <a:r>
              <a:rPr i="1" lang="en-US">
                <a:solidFill>
                  <a:srgbClr val="FF0000"/>
                </a:solidFill>
              </a:rPr>
              <a:t>          Establish two-way communication with devices</a:t>
            </a:r>
            <a:endParaRPr i="1">
              <a:solidFill>
                <a:srgbClr val="FF0000"/>
              </a:solidFill>
            </a:endParaRPr>
          </a:p>
          <a:p>
            <a:pPr indent="0" lvl="0" marL="0" rtl="0" algn="l">
              <a:lnSpc>
                <a:spcPct val="90000"/>
              </a:lnSpc>
              <a:spcBef>
                <a:spcPts val="0"/>
              </a:spcBef>
              <a:spcAft>
                <a:spcPts val="0"/>
              </a:spcAft>
              <a:buClr>
                <a:srgbClr val="FF0000"/>
              </a:buClr>
              <a:buSzPts val="2800"/>
              <a:buNone/>
            </a:pPr>
            <a:r>
              <a:rPr i="1" lang="en-US">
                <a:solidFill>
                  <a:srgbClr val="FF0000"/>
                </a:solidFill>
              </a:rPr>
              <a:t>          end-to-end security</a:t>
            </a:r>
            <a:endParaRPr i="1">
              <a:solidFill>
                <a:srgbClr val="FF0000"/>
              </a:solidFill>
            </a:endParaRPr>
          </a:p>
          <a:p>
            <a:pPr indent="0" lvl="0" marL="0" rtl="0" algn="l">
              <a:lnSpc>
                <a:spcPct val="90000"/>
              </a:lnSpc>
              <a:spcBef>
                <a:spcPts val="0"/>
              </a:spcBef>
              <a:spcAft>
                <a:spcPts val="0"/>
              </a:spcAft>
              <a:buClr>
                <a:srgbClr val="FF0000"/>
              </a:buClr>
              <a:buSzPts val="2800"/>
              <a:buNone/>
            </a:pPr>
            <a:r>
              <a:t/>
            </a:r>
            <a:endParaRPr i="1">
              <a:solidFill>
                <a:srgbClr val="FF0000"/>
              </a:solidFill>
            </a:endParaRPr>
          </a:p>
          <a:p>
            <a:pPr indent="-228600" lvl="0" marL="228600" rtl="0" algn="l">
              <a:lnSpc>
                <a:spcPct val="90000"/>
              </a:lnSpc>
              <a:spcBef>
                <a:spcPts val="0"/>
              </a:spcBef>
              <a:spcAft>
                <a:spcPts val="0"/>
              </a:spcAft>
              <a:buClr>
                <a:srgbClr val="FF0000"/>
              </a:buClr>
              <a:buSzPts val="2800"/>
              <a:buNone/>
            </a:pPr>
            <a:r>
              <a:t/>
            </a:r>
            <a:endParaRPr i="1">
              <a:solidFill>
                <a:srgbClr val="FF0000"/>
              </a:solidFill>
            </a:endParaRPr>
          </a:p>
          <a:p>
            <a:pPr indent="-228600" lvl="0" marL="228600" rtl="0" algn="l">
              <a:lnSpc>
                <a:spcPct val="90000"/>
              </a:lnSpc>
              <a:spcBef>
                <a:spcPts val="1000"/>
              </a:spcBef>
              <a:spcAft>
                <a:spcPts val="0"/>
              </a:spcAft>
              <a:buClr>
                <a:srgbClr val="FF0000"/>
              </a:buClr>
              <a:buSzPts val="2800"/>
              <a:buNone/>
            </a:pPr>
            <a:r>
              <a:t/>
            </a:r>
            <a:endParaRPr/>
          </a:p>
        </p:txBody>
      </p:sp>
      <p:sp>
        <p:nvSpPr>
          <p:cNvPr id="197" name="Google Shape;197;p9"/>
          <p:cNvSpPr/>
          <p:nvPr/>
        </p:nvSpPr>
        <p:spPr>
          <a:xfrm>
            <a:off x="1387925" y="3286050"/>
            <a:ext cx="190500" cy="2109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9"/>
          <p:cNvSpPr/>
          <p:nvPr/>
        </p:nvSpPr>
        <p:spPr>
          <a:xfrm>
            <a:off x="1387925" y="3601725"/>
            <a:ext cx="190500" cy="2109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9"/>
          <p:cNvSpPr/>
          <p:nvPr/>
        </p:nvSpPr>
        <p:spPr>
          <a:xfrm>
            <a:off x="1387925" y="3917400"/>
            <a:ext cx="190500" cy="2109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9"/>
          <p:cNvSpPr/>
          <p:nvPr/>
        </p:nvSpPr>
        <p:spPr>
          <a:xfrm>
            <a:off x="1387925" y="4233075"/>
            <a:ext cx="190500" cy="2109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Calibri"/>
              <a:buNone/>
            </a:pPr>
            <a:r>
              <a:rPr lang="en-US" sz="3600"/>
              <a:t>Technology stack &amp; use case</a:t>
            </a:r>
            <a:endParaRPr sz="3600"/>
          </a:p>
        </p:txBody>
      </p:sp>
      <p:pic>
        <p:nvPicPr>
          <p:cNvPr id="206" name="Google Shape;206;p10"/>
          <p:cNvPicPr preferRelativeResize="0"/>
          <p:nvPr/>
        </p:nvPicPr>
        <p:blipFill rotWithShape="1">
          <a:blip r:embed="rId3">
            <a:alphaModFix/>
          </a:blip>
          <a:srcRect b="0" l="0" r="0" t="0"/>
          <a:stretch/>
        </p:blipFill>
        <p:spPr>
          <a:xfrm>
            <a:off x="299229" y="2074862"/>
            <a:ext cx="6344826" cy="3287713"/>
          </a:xfrm>
          <a:prstGeom prst="rect">
            <a:avLst/>
          </a:prstGeom>
          <a:noFill/>
          <a:ln>
            <a:noFill/>
          </a:ln>
        </p:spPr>
      </p:pic>
      <p:pic>
        <p:nvPicPr>
          <p:cNvPr id="207" name="Google Shape;207;p10"/>
          <p:cNvPicPr preferRelativeResize="0"/>
          <p:nvPr/>
        </p:nvPicPr>
        <p:blipFill rotWithShape="1">
          <a:blip r:embed="rId4">
            <a:alphaModFix/>
          </a:blip>
          <a:srcRect b="0" l="0" r="0" t="0"/>
          <a:stretch/>
        </p:blipFill>
        <p:spPr>
          <a:xfrm>
            <a:off x="6867526" y="2118574"/>
            <a:ext cx="5200650" cy="3205052"/>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Prototype &amp; Sample Output</a:t>
            </a:r>
            <a:endParaRPr/>
          </a:p>
        </p:txBody>
      </p:sp>
      <p:sp>
        <p:nvSpPr>
          <p:cNvPr id="213" name="Google Shape;213;p1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FF0000"/>
              </a:buClr>
              <a:buSzPts val="2800"/>
              <a:buNone/>
            </a:pPr>
            <a:r>
              <a:t/>
            </a:r>
            <a:endParaRPr i="1">
              <a:solidFill>
                <a:srgbClr val="FF0000"/>
              </a:solidFill>
            </a:endParaRPr>
          </a:p>
        </p:txBody>
      </p:sp>
      <p:pic>
        <p:nvPicPr>
          <p:cNvPr id="214" name="Google Shape;214;p11"/>
          <p:cNvPicPr preferRelativeResize="0"/>
          <p:nvPr/>
        </p:nvPicPr>
        <p:blipFill>
          <a:blip r:embed="rId3">
            <a:alphaModFix/>
          </a:blip>
          <a:stretch>
            <a:fillRect/>
          </a:stretch>
        </p:blipFill>
        <p:spPr>
          <a:xfrm>
            <a:off x="838200" y="1690700"/>
            <a:ext cx="5257800" cy="4486274"/>
          </a:xfrm>
          <a:prstGeom prst="rect">
            <a:avLst/>
          </a:prstGeom>
          <a:noFill/>
          <a:ln>
            <a:noFill/>
          </a:ln>
        </p:spPr>
      </p:pic>
      <p:pic>
        <p:nvPicPr>
          <p:cNvPr id="215" name="Google Shape;215;p11"/>
          <p:cNvPicPr preferRelativeResize="0"/>
          <p:nvPr/>
        </p:nvPicPr>
        <p:blipFill>
          <a:blip r:embed="rId4">
            <a:alphaModFix/>
          </a:blip>
          <a:stretch>
            <a:fillRect/>
          </a:stretch>
        </p:blipFill>
        <p:spPr>
          <a:xfrm>
            <a:off x="7361475" y="1825625"/>
            <a:ext cx="3992325" cy="43513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Analysis of Results &amp; Discussions </a:t>
            </a:r>
            <a:endParaRPr/>
          </a:p>
        </p:txBody>
      </p:sp>
      <p:sp>
        <p:nvSpPr>
          <p:cNvPr id="221" name="Google Shape;221;p1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1000"/>
              </a:spcBef>
              <a:spcAft>
                <a:spcPts val="0"/>
              </a:spcAft>
              <a:buClr>
                <a:srgbClr val="FF0000"/>
              </a:buClr>
              <a:buSzPts val="2800"/>
              <a:buNone/>
            </a:pPr>
            <a:r>
              <a:rPr i="1" lang="en-US">
                <a:solidFill>
                  <a:srgbClr val="FF0000"/>
                </a:solidFill>
              </a:rPr>
              <a:t> 				</a:t>
            </a:r>
            <a:r>
              <a:rPr i="1" lang="en-US">
                <a:solidFill>
                  <a:srgbClr val="FF0000"/>
                </a:solidFill>
              </a:rPr>
              <a:t>Compatibility</a:t>
            </a:r>
            <a:r>
              <a:rPr i="1" lang="en-US">
                <a:solidFill>
                  <a:srgbClr val="FF0000"/>
                </a:solidFill>
              </a:rPr>
              <a:t> issues, Safety issues,	 Smart heat management , Increasing efficiency and reducing charging times, Preventing device and battery damage ,  Easy charging without plugging in your device Greater user experience with wireless charging , No tangled wires and damaged cables , Sealed devices: water and dust resistant ,Charging multiple devices in parallel , Interoperability between chargers, no need to bring your own cable , Appealing design: no need to have external openings</a:t>
            </a:r>
            <a:endParaRPr i="1">
              <a:solidFill>
                <a:srgbClr val="FF0000"/>
              </a:solidFill>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Cost Benefit Analysis  (List of Components / Service Used)</a:t>
            </a:r>
            <a:endParaRPr/>
          </a:p>
        </p:txBody>
      </p:sp>
      <p:sp>
        <p:nvSpPr>
          <p:cNvPr id="227" name="Google Shape;227;p1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FF0000"/>
              </a:buClr>
              <a:buSzPts val="2800"/>
              <a:buNone/>
            </a:pPr>
            <a:r>
              <a:rPr i="1" lang="en-US">
                <a:solidFill>
                  <a:srgbClr val="FF0000"/>
                </a:solidFill>
              </a:rPr>
              <a:t> </a:t>
            </a:r>
            <a:endParaRPr/>
          </a:p>
        </p:txBody>
      </p:sp>
      <p:graphicFrame>
        <p:nvGraphicFramePr>
          <p:cNvPr id="228" name="Google Shape;228;p13"/>
          <p:cNvGraphicFramePr/>
          <p:nvPr/>
        </p:nvGraphicFramePr>
        <p:xfrm>
          <a:off x="1136259" y="2585786"/>
          <a:ext cx="3000000" cy="3000000"/>
        </p:xfrm>
        <a:graphic>
          <a:graphicData uri="http://schemas.openxmlformats.org/drawingml/2006/table">
            <a:tbl>
              <a:tblPr bandRow="1" firstRow="1">
                <a:noFill/>
                <a:tableStyleId>{72608470-5351-443C-B1B6-5FEA2AEF46CC}</a:tableStyleId>
              </a:tblPr>
              <a:tblGrid>
                <a:gridCol w="711200"/>
                <a:gridCol w="3517650"/>
                <a:gridCol w="2808525"/>
                <a:gridCol w="1362275"/>
                <a:gridCol w="1362275"/>
              </a:tblGrid>
              <a:tr h="910100">
                <a:tc>
                  <a:txBody>
                    <a:bodyPr/>
                    <a:lstStyle/>
                    <a:p>
                      <a:pPr indent="0" lvl="0" marL="0" marR="0" rtl="0" algn="l">
                        <a:spcBef>
                          <a:spcPts val="0"/>
                        </a:spcBef>
                        <a:spcAft>
                          <a:spcPts val="0"/>
                        </a:spcAft>
                        <a:buNone/>
                      </a:pPr>
                      <a:r>
                        <a:rPr lang="en-US" sz="1800" u="none" cap="none" strike="noStrike"/>
                        <a:t>S.No</a:t>
                      </a:r>
                      <a:endParaRPr sz="1800"/>
                    </a:p>
                  </a:txBody>
                  <a:tcPr marT="45725" marB="45725" marR="91450" marL="91450"/>
                </a:tc>
                <a:tc>
                  <a:txBody>
                    <a:bodyPr/>
                    <a:lstStyle/>
                    <a:p>
                      <a:pPr indent="0" lvl="0" marL="0" marR="0" rtl="0" algn="l">
                        <a:spcBef>
                          <a:spcPts val="0"/>
                        </a:spcBef>
                        <a:spcAft>
                          <a:spcPts val="0"/>
                        </a:spcAft>
                        <a:buNone/>
                      </a:pPr>
                      <a:r>
                        <a:rPr lang="en-US" sz="1800"/>
                        <a:t>Component Name</a:t>
                      </a:r>
                      <a:endParaRPr sz="1800"/>
                    </a:p>
                  </a:txBody>
                  <a:tcPr marT="45725" marB="45725" marR="91450" marL="91450"/>
                </a:tc>
                <a:tc>
                  <a:txBody>
                    <a:bodyPr/>
                    <a:lstStyle/>
                    <a:p>
                      <a:pPr indent="0" lvl="0" marL="0" marR="0" rtl="0" algn="l">
                        <a:spcBef>
                          <a:spcPts val="0"/>
                        </a:spcBef>
                        <a:spcAft>
                          <a:spcPts val="0"/>
                        </a:spcAft>
                        <a:buNone/>
                      </a:pPr>
                      <a:r>
                        <a:rPr lang="en-US" sz="1800"/>
                        <a:t>Specification (IC</a:t>
                      </a:r>
                      <a:r>
                        <a:rPr lang="en-US" sz="1800"/>
                        <a:t> number or Range or Value)</a:t>
                      </a:r>
                      <a:endParaRPr sz="1800"/>
                    </a:p>
                  </a:txBody>
                  <a:tcPr marT="45725" marB="45725" marR="91450" marL="91450"/>
                </a:tc>
                <a:tc>
                  <a:txBody>
                    <a:bodyPr/>
                    <a:lstStyle/>
                    <a:p>
                      <a:pPr indent="0" lvl="0" marL="0" marR="0" rtl="0" algn="l">
                        <a:spcBef>
                          <a:spcPts val="0"/>
                        </a:spcBef>
                        <a:spcAft>
                          <a:spcPts val="0"/>
                        </a:spcAft>
                        <a:buNone/>
                      </a:pPr>
                      <a:r>
                        <a:rPr lang="en-US" sz="1800"/>
                        <a:t>Unit Cost</a:t>
                      </a:r>
                      <a:endParaRPr sz="1800"/>
                    </a:p>
                  </a:txBody>
                  <a:tcPr marT="45725" marB="45725" marR="91450" marL="91450"/>
                </a:tc>
                <a:tc>
                  <a:txBody>
                    <a:bodyPr/>
                    <a:lstStyle/>
                    <a:p>
                      <a:pPr indent="0" lvl="0" marL="0" marR="0" rtl="0" algn="l">
                        <a:spcBef>
                          <a:spcPts val="0"/>
                        </a:spcBef>
                        <a:spcAft>
                          <a:spcPts val="0"/>
                        </a:spcAft>
                        <a:buNone/>
                      </a:pPr>
                      <a:r>
                        <a:rPr lang="en-US" sz="1800"/>
                        <a:t>Total Cost</a:t>
                      </a:r>
                      <a:endParaRPr sz="1800"/>
                    </a:p>
                  </a:txBody>
                  <a:tcPr marT="45725" marB="45725" marR="91450" marL="91450"/>
                </a:tc>
              </a:tr>
              <a:tr h="520075">
                <a:tc>
                  <a:txBody>
                    <a:bodyPr/>
                    <a:lstStyle/>
                    <a:p>
                      <a:pPr indent="0" lvl="0" marL="0" marR="0" rtl="0" algn="l">
                        <a:spcBef>
                          <a:spcPts val="0"/>
                        </a:spcBef>
                        <a:spcAft>
                          <a:spcPts val="0"/>
                        </a:spcAft>
                        <a:buNone/>
                      </a:pPr>
                      <a:r>
                        <a:rPr lang="en-US" sz="1800"/>
                        <a:t>1</a:t>
                      </a:r>
                      <a:endParaRPr sz="1800"/>
                    </a:p>
                  </a:txBody>
                  <a:tcPr marT="45725" marB="45725" marR="91450" marL="91450"/>
                </a:tc>
                <a:tc>
                  <a:txBody>
                    <a:bodyPr/>
                    <a:lstStyle/>
                    <a:p>
                      <a:pPr indent="0" lvl="0" marL="0" marR="0" rtl="0" algn="l">
                        <a:spcBef>
                          <a:spcPts val="0"/>
                        </a:spcBef>
                        <a:spcAft>
                          <a:spcPts val="0"/>
                        </a:spcAft>
                        <a:buNone/>
                      </a:pPr>
                      <a:r>
                        <a:rPr lang="en-US" sz="1800"/>
                        <a:t>Transmitter (metamaterial)</a:t>
                      </a:r>
                      <a:endParaRPr sz="1800"/>
                    </a:p>
                  </a:txBody>
                  <a:tcPr marT="45725" marB="45725" marR="91450" marL="91450"/>
                </a:tc>
                <a:tc>
                  <a:txBody>
                    <a:bodyPr/>
                    <a:lstStyle/>
                    <a:p>
                      <a:pPr indent="0" lvl="0" marL="0" marR="0" rtl="0" algn="l">
                        <a:spcBef>
                          <a:spcPts val="0"/>
                        </a:spcBef>
                        <a:spcAft>
                          <a:spcPts val="0"/>
                        </a:spcAft>
                        <a:buNone/>
                      </a:pPr>
                      <a:r>
                        <a:rPr lang="en-US" sz="1800"/>
                        <a:t>Graphene</a:t>
                      </a:r>
                      <a:endParaRPr sz="1800"/>
                    </a:p>
                  </a:txBody>
                  <a:tcPr marT="45725" marB="45725" marR="91450" marL="91450"/>
                </a:tc>
                <a:tc>
                  <a:txBody>
                    <a:bodyPr/>
                    <a:lstStyle/>
                    <a:p>
                      <a:pPr indent="0" lvl="0" marL="0" marR="0" rtl="0" algn="l">
                        <a:spcBef>
                          <a:spcPts val="0"/>
                        </a:spcBef>
                        <a:spcAft>
                          <a:spcPts val="0"/>
                        </a:spcAft>
                        <a:buNone/>
                      </a:pPr>
                      <a:r>
                        <a:rPr lang="en-US" sz="1800"/>
                        <a:t>300</a:t>
                      </a:r>
                      <a:endParaRPr sz="1800"/>
                    </a:p>
                  </a:txBody>
                  <a:tcPr marT="45725" marB="45725" marR="91450" marL="91450"/>
                </a:tc>
                <a:tc>
                  <a:txBody>
                    <a:bodyPr/>
                    <a:lstStyle/>
                    <a:p>
                      <a:pPr indent="0" lvl="0" marL="0" marR="0" rtl="0" algn="l">
                        <a:spcBef>
                          <a:spcPts val="0"/>
                        </a:spcBef>
                        <a:spcAft>
                          <a:spcPts val="0"/>
                        </a:spcAft>
                        <a:buNone/>
                      </a:pPr>
                      <a:r>
                        <a:rPr lang="en-US" sz="1800"/>
                        <a:t>952</a:t>
                      </a:r>
                      <a:endParaRPr sz="1800"/>
                    </a:p>
                  </a:txBody>
                  <a:tcPr marT="45725" marB="45725" marR="91450" marL="91450"/>
                </a:tc>
              </a:tr>
              <a:tr h="520075">
                <a:tc>
                  <a:txBody>
                    <a:bodyPr/>
                    <a:lstStyle/>
                    <a:p>
                      <a:pPr indent="0" lvl="0" marL="0" marR="0" rtl="0" algn="l">
                        <a:spcBef>
                          <a:spcPts val="0"/>
                        </a:spcBef>
                        <a:spcAft>
                          <a:spcPts val="0"/>
                        </a:spcAft>
                        <a:buNone/>
                      </a:pPr>
                      <a:r>
                        <a:rPr lang="en-US" sz="1800"/>
                        <a:t>2</a:t>
                      </a:r>
                      <a:endParaRPr sz="1800"/>
                    </a:p>
                  </a:txBody>
                  <a:tcPr marT="45725" marB="45725" marR="91450" marL="91450"/>
                </a:tc>
                <a:tc>
                  <a:txBody>
                    <a:bodyPr/>
                    <a:lstStyle/>
                    <a:p>
                      <a:pPr indent="0" lvl="0" marL="0" marR="0" rtl="0" algn="l">
                        <a:spcBef>
                          <a:spcPts val="0"/>
                        </a:spcBef>
                        <a:spcAft>
                          <a:spcPts val="0"/>
                        </a:spcAft>
                        <a:buNone/>
                      </a:pPr>
                      <a:r>
                        <a:rPr lang="en-US" sz="1800"/>
                        <a:t>Resistor</a:t>
                      </a:r>
                      <a:endParaRPr sz="1800"/>
                    </a:p>
                  </a:txBody>
                  <a:tcPr marT="45725" marB="45725" marR="91450" marL="91450"/>
                </a:tc>
                <a:tc>
                  <a:txBody>
                    <a:bodyPr/>
                    <a:lstStyle/>
                    <a:p>
                      <a:pPr indent="0" lvl="0" marL="0" marR="0" rtl="0" algn="l">
                        <a:spcBef>
                          <a:spcPts val="0"/>
                        </a:spcBef>
                        <a:spcAft>
                          <a:spcPts val="0"/>
                        </a:spcAft>
                        <a:buNone/>
                      </a:pPr>
                      <a:r>
                        <a:rPr lang="en-US" sz="1800"/>
                        <a:t>1002</a:t>
                      </a:r>
                      <a:endParaRPr sz="1800"/>
                    </a:p>
                  </a:txBody>
                  <a:tcPr marT="45725" marB="45725" marR="91450" marL="91450"/>
                </a:tc>
                <a:tc>
                  <a:txBody>
                    <a:bodyPr/>
                    <a:lstStyle/>
                    <a:p>
                      <a:pPr indent="0" lvl="0" marL="0" marR="0" rtl="0" algn="l">
                        <a:spcBef>
                          <a:spcPts val="0"/>
                        </a:spcBef>
                        <a:spcAft>
                          <a:spcPts val="0"/>
                        </a:spcAft>
                        <a:buNone/>
                      </a:pPr>
                      <a:r>
                        <a:rPr lang="en-US" sz="1800"/>
                        <a:t>60</a:t>
                      </a:r>
                      <a:endParaRPr sz="1800"/>
                    </a:p>
                  </a:txBody>
                  <a:tcPr marT="45725" marB="45725" marR="91450" marL="91450"/>
                </a:tc>
                <a:tc>
                  <a:txBody>
                    <a:bodyPr/>
                    <a:lstStyle/>
                    <a:p>
                      <a:pPr indent="0" lvl="0" marL="0" marR="0" rtl="0" algn="l">
                        <a:spcBef>
                          <a:spcPts val="0"/>
                        </a:spcBef>
                        <a:spcAft>
                          <a:spcPts val="0"/>
                        </a:spcAft>
                        <a:buNone/>
                      </a:pPr>
                      <a:r>
                        <a:rPr lang="en-US" sz="1800"/>
                        <a:t>300</a:t>
                      </a:r>
                      <a:endParaRPr sz="1800"/>
                    </a:p>
                  </a:txBody>
                  <a:tcPr marT="45725" marB="45725" marR="91450" marL="91450"/>
                </a:tc>
              </a:tr>
              <a:tr h="520075">
                <a:tc>
                  <a:txBody>
                    <a:bodyPr/>
                    <a:lstStyle/>
                    <a:p>
                      <a:pPr indent="0" lvl="0" marL="0" marR="0" rtl="0" algn="l">
                        <a:spcBef>
                          <a:spcPts val="0"/>
                        </a:spcBef>
                        <a:spcAft>
                          <a:spcPts val="0"/>
                        </a:spcAft>
                        <a:buNone/>
                      </a:pPr>
                      <a:r>
                        <a:rPr lang="en-US" sz="1800"/>
                        <a:t>3</a:t>
                      </a:r>
                      <a:endParaRPr sz="1800"/>
                    </a:p>
                  </a:txBody>
                  <a:tcPr marT="45725" marB="45725" marR="91450" marL="91450"/>
                </a:tc>
                <a:tc>
                  <a:txBody>
                    <a:bodyPr/>
                    <a:lstStyle/>
                    <a:p>
                      <a:pPr indent="0" lvl="0" marL="0" marR="0" rtl="0" algn="l">
                        <a:spcBef>
                          <a:spcPts val="0"/>
                        </a:spcBef>
                        <a:spcAft>
                          <a:spcPts val="0"/>
                        </a:spcAft>
                        <a:buNone/>
                      </a:pPr>
                      <a:r>
                        <a:rPr lang="en-US" sz="1800"/>
                        <a:t>Battery</a:t>
                      </a:r>
                      <a:endParaRPr sz="1800"/>
                    </a:p>
                  </a:txBody>
                  <a:tcPr marT="45725" marB="45725" marR="91450" marL="91450"/>
                </a:tc>
                <a:tc>
                  <a:txBody>
                    <a:bodyPr/>
                    <a:lstStyle/>
                    <a:p>
                      <a:pPr indent="0" lvl="0" marL="0" marR="0" rtl="0" algn="l">
                        <a:spcBef>
                          <a:spcPts val="0"/>
                        </a:spcBef>
                        <a:spcAft>
                          <a:spcPts val="0"/>
                        </a:spcAft>
                        <a:buNone/>
                      </a:pPr>
                      <a:r>
                        <a:rPr lang="en-US" sz="1800"/>
                        <a:t>Lithium ion battey 3.7V</a:t>
                      </a:r>
                      <a:endParaRPr sz="1800"/>
                    </a:p>
                  </a:txBody>
                  <a:tcPr marT="45725" marB="45725" marR="91450" marL="91450"/>
                </a:tc>
                <a:tc>
                  <a:txBody>
                    <a:bodyPr/>
                    <a:lstStyle/>
                    <a:p>
                      <a:pPr indent="0" lvl="0" marL="0" marR="0" rtl="0" algn="l">
                        <a:spcBef>
                          <a:spcPts val="0"/>
                        </a:spcBef>
                        <a:spcAft>
                          <a:spcPts val="0"/>
                        </a:spcAft>
                        <a:buNone/>
                      </a:pPr>
                      <a:r>
                        <a:rPr lang="en-US" sz="1800"/>
                        <a:t>265</a:t>
                      </a:r>
                      <a:endParaRPr sz="1800"/>
                    </a:p>
                  </a:txBody>
                  <a:tcPr marT="45725" marB="45725" marR="91450" marL="91450"/>
                </a:tc>
                <a:tc>
                  <a:txBody>
                    <a:bodyPr/>
                    <a:lstStyle/>
                    <a:p>
                      <a:pPr indent="0" lvl="0" marL="0" marR="0" rtl="0" algn="l">
                        <a:spcBef>
                          <a:spcPts val="0"/>
                        </a:spcBef>
                        <a:spcAft>
                          <a:spcPts val="0"/>
                        </a:spcAft>
                        <a:buNone/>
                      </a:pPr>
                      <a:r>
                        <a:rPr lang="en-US" sz="1800"/>
                        <a:t>795</a:t>
                      </a:r>
                      <a:endParaRPr sz="1800"/>
                    </a:p>
                  </a:txBody>
                  <a:tcPr marT="45725" marB="45725" marR="91450" marL="91450"/>
                </a:tc>
              </a:tr>
              <a:tr h="520075">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520075">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
          <p:cNvSpPr txBox="1"/>
          <p:nvPr>
            <p:ph type="title"/>
          </p:nvPr>
        </p:nvSpPr>
        <p:spPr>
          <a:xfrm>
            <a:off x="866192" y="337133"/>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Abstract</a:t>
            </a:r>
            <a:endParaRPr/>
          </a:p>
        </p:txBody>
      </p:sp>
      <p:sp>
        <p:nvSpPr>
          <p:cNvPr id="99" name="Google Shape;99;p2"/>
          <p:cNvSpPr txBox="1"/>
          <p:nvPr>
            <p:ph idx="1" type="body"/>
          </p:nvPr>
        </p:nvSpPr>
        <p:spPr>
          <a:xfrm>
            <a:off x="838200" y="1825625"/>
            <a:ext cx="10515600" cy="4351338"/>
          </a:xfrm>
          <a:prstGeom prst="rect">
            <a:avLst/>
          </a:prstGeom>
          <a:noFill/>
          <a:ln cap="flat" cmpd="sng" w="9525">
            <a:solidFill>
              <a:srgbClr val="FF0000"/>
            </a:solidFill>
            <a:prstDash val="solid"/>
            <a:round/>
            <a:headEnd len="sm" w="sm" type="none"/>
            <a:tailEnd len="sm" w="sm" type="none"/>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None/>
            </a:pPr>
            <a:r>
              <a:rPr lang="en-US"/>
              <a:t>        </a:t>
            </a:r>
            <a:r>
              <a:rPr lang="en-US" sz="3000"/>
              <a:t> </a:t>
            </a:r>
            <a:r>
              <a:rPr i="1" lang="en-US" sz="3000">
                <a:solidFill>
                  <a:srgbClr val="FF0000"/>
                </a:solidFill>
                <a:highlight>
                  <a:srgbClr val="FFFFFF"/>
                </a:highlight>
              </a:rPr>
              <a:t>Wireless charging has until now been limited to smartphones. Smaller, low-powered devices – earbuds, watches, fitness trackers, hearing aids, stylus pens, remotes, medical monitors, IoT sensors and many more – still need to be regularly plugged in to be charged. Many users will carry several of these at the same time and they are proliferating so rapidly that cable charging is becoming inconvenient and unsustainable. </a:t>
            </a:r>
            <a:endParaRPr i="1" sz="3000">
              <a:solidFill>
                <a:srgbClr val="FF0000"/>
              </a:solidFill>
              <a:highlight>
                <a:srgbClr val="FFFFFF"/>
              </a:highlight>
            </a:endParaRPr>
          </a:p>
          <a:p>
            <a:pPr indent="-228600" lvl="0" marL="228600" rtl="0" algn="l">
              <a:lnSpc>
                <a:spcPct val="90000"/>
              </a:lnSpc>
              <a:spcBef>
                <a:spcPts val="0"/>
              </a:spcBef>
              <a:spcAft>
                <a:spcPts val="0"/>
              </a:spcAft>
              <a:buClr>
                <a:schemeClr val="dk1"/>
              </a:buClr>
              <a:buSzPts val="2800"/>
              <a:buNone/>
            </a:pPr>
            <a:r>
              <a:t/>
            </a:r>
            <a:endParaRPr sz="3000">
              <a:solidFill>
                <a:srgbClr val="FF0000"/>
              </a:solidFill>
              <a:highlight>
                <a:srgbClr val="FFFFFF"/>
              </a:highlight>
              <a:latin typeface="Arial"/>
              <a:ea typeface="Arial"/>
              <a:cs typeface="Arial"/>
              <a:sym typeface="Arial"/>
            </a:endParaRPr>
          </a:p>
          <a:p>
            <a:pPr indent="0" lvl="0" marL="139700" marR="139700" rtl="0" algn="l">
              <a:lnSpc>
                <a:spcPct val="115000"/>
              </a:lnSpc>
              <a:spcBef>
                <a:spcPts val="0"/>
              </a:spcBef>
              <a:spcAft>
                <a:spcPts val="2000"/>
              </a:spcAft>
              <a:buClr>
                <a:schemeClr val="dk1"/>
              </a:buClr>
              <a:buSzPts val="1100"/>
              <a:buNone/>
            </a:pPr>
            <a:r>
              <a:rPr lang="en-US" sz="3000">
                <a:solidFill>
                  <a:srgbClr val="FF0000"/>
                </a:solidFill>
                <a:highlight>
                  <a:srgbClr val="FFFFFF"/>
                </a:highlight>
                <a:latin typeface="Arial"/>
                <a:ea typeface="Arial"/>
                <a:cs typeface="Arial"/>
                <a:sym typeface="Arial"/>
              </a:rPr>
              <a:t>            </a:t>
            </a:r>
            <a:r>
              <a:rPr lang="en-US" sz="1200">
                <a:solidFill>
                  <a:srgbClr val="FF0000"/>
                </a:solidFill>
                <a:highlight>
                  <a:srgbClr val="FFFFFF"/>
                </a:highlight>
                <a:latin typeface="Arial"/>
                <a:ea typeface="Arial"/>
                <a:cs typeface="Arial"/>
                <a:sym typeface="Arial"/>
              </a:rPr>
              <a:t>              </a:t>
            </a:r>
            <a:endParaRPr i="1">
              <a:solidFill>
                <a:srgbClr val="FF0000"/>
              </a:solidFill>
            </a:endParaRPr>
          </a:p>
        </p:txBody>
      </p:sp>
      <p:sp>
        <p:nvSpPr>
          <p:cNvPr id="100" name="Google Shape;100;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15MC804 - Project work - Review 2</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Working video Link (If available)</a:t>
            </a:r>
            <a:endParaRPr/>
          </a:p>
        </p:txBody>
      </p:sp>
      <p:sp>
        <p:nvSpPr>
          <p:cNvPr id="234" name="Google Shape;234;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FF0000"/>
              </a:buClr>
              <a:buSzPts val="2800"/>
              <a:buNone/>
            </a:pPr>
            <a:r>
              <a:rPr lang="en-US" sz="1200">
                <a:solidFill>
                  <a:srgbClr val="5C5C5C"/>
                </a:solidFill>
                <a:highlight>
                  <a:srgbClr val="FFFFFF"/>
                </a:highlight>
                <a:latin typeface="Arial"/>
                <a:ea typeface="Arial"/>
                <a:cs typeface="Arial"/>
                <a:sym typeface="Arial"/>
              </a:rPr>
              <a:t> </a:t>
            </a:r>
            <a:r>
              <a:rPr lang="en-US" sz="2900">
                <a:solidFill>
                  <a:srgbClr val="FF0000"/>
                </a:solidFill>
                <a:highlight>
                  <a:srgbClr val="FFFFFF"/>
                </a:highlight>
                <a:latin typeface="Arial"/>
                <a:ea typeface="Arial"/>
                <a:cs typeface="Arial"/>
                <a:sym typeface="Arial"/>
              </a:rPr>
              <a:t>See our video at </a:t>
            </a:r>
            <a:r>
              <a:rPr b="1" lang="en-US" sz="2900">
                <a:solidFill>
                  <a:srgbClr val="FF0000"/>
                </a:solidFill>
                <a:highlight>
                  <a:srgbClr val="FFFFFF"/>
                </a:highlight>
                <a:uFill>
                  <a:noFill/>
                </a:uFill>
                <a:latin typeface="Arial"/>
                <a:ea typeface="Arial"/>
                <a:cs typeface="Arial"/>
                <a:sym typeface="Arial"/>
                <a:hlinkClick r:id="rId3">
                  <a:extLst>
                    <a:ext uri="{A12FA001-AC4F-418D-AE19-62706E023703}">
                      <ahyp:hlinkClr val="tx"/>
                    </a:ext>
                  </a:extLst>
                </a:hlinkClick>
              </a:rPr>
              <a:t>https://vimeo.com/662995614</a:t>
            </a:r>
            <a:endParaRPr sz="4500">
              <a:solidFill>
                <a:srgbClr val="FF0000"/>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References</a:t>
            </a:r>
            <a:endParaRPr sz="2800">
              <a:solidFill>
                <a:srgbClr val="FF0000"/>
              </a:solidFill>
            </a:endParaRPr>
          </a:p>
        </p:txBody>
      </p:sp>
      <p:sp>
        <p:nvSpPr>
          <p:cNvPr id="240" name="Google Shape;240;p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40000"/>
          </a:bodyPr>
          <a:lstStyle/>
          <a:p>
            <a:pPr indent="0" lvl="0" marL="0" rtl="0" algn="just">
              <a:lnSpc>
                <a:spcPct val="90000"/>
              </a:lnSpc>
              <a:spcBef>
                <a:spcPts val="1000"/>
              </a:spcBef>
              <a:spcAft>
                <a:spcPts val="0"/>
              </a:spcAft>
              <a:buClr>
                <a:srgbClr val="FF0000"/>
              </a:buClr>
              <a:buSzPct val="100000"/>
              <a:buNone/>
            </a:pPr>
            <a:r>
              <a:rPr lang="en-US"/>
              <a:t>[1] A. Costanzo, M. Dionigi, D. Masotti, M. Mongiardo, G. Monti, L. Tarricone, and R. Sorrentino, “Electromagnetic Energy Harvesting and Wireless Power Transmission: A Unified Approach,” Proceedings of the IEEE, vol. 102, no. 11, pp. 1692-1711, Nov. 2014. </a:t>
            </a:r>
            <a:endParaRPr/>
          </a:p>
          <a:p>
            <a:pPr indent="0" lvl="0" marL="0" rtl="0" algn="just">
              <a:lnSpc>
                <a:spcPct val="90000"/>
              </a:lnSpc>
              <a:spcBef>
                <a:spcPts val="1000"/>
              </a:spcBef>
              <a:spcAft>
                <a:spcPts val="0"/>
              </a:spcAft>
              <a:buClr>
                <a:srgbClr val="FF0000"/>
              </a:buClr>
              <a:buSzPct val="100000"/>
              <a:buNone/>
            </a:pPr>
            <a:r>
              <a:rPr lang="en-US"/>
              <a:t>[2] J. Garnica, R. A. Chinga and J. Lin, “Wireless Power Transmission: From Far Field to Near Field,” Proceedings of the IEEE, vol. 101, no. 6, pp. 1321-1331, June 2013.</a:t>
            </a:r>
            <a:endParaRPr/>
          </a:p>
          <a:p>
            <a:pPr indent="0" lvl="0" marL="0" rtl="0" algn="just">
              <a:lnSpc>
                <a:spcPct val="90000"/>
              </a:lnSpc>
              <a:spcBef>
                <a:spcPts val="1000"/>
              </a:spcBef>
              <a:spcAft>
                <a:spcPts val="0"/>
              </a:spcAft>
              <a:buClr>
                <a:srgbClr val="FF0000"/>
              </a:buClr>
              <a:buSzPct val="100000"/>
              <a:buNone/>
            </a:pPr>
            <a:r>
              <a:rPr lang="en-US"/>
              <a:t>[3] J. O. McSpadden, and J. O. Mankins, “Space Solar Power Programs and Microwave Wireless Power Transmission Technology,” IEEE Microwave Magazine, vol. 3, no. 4, pp. 46-57, Dec. 2002.</a:t>
            </a:r>
            <a:endParaRPr/>
          </a:p>
          <a:p>
            <a:pPr indent="0" lvl="0" marL="0" rtl="0" algn="just">
              <a:lnSpc>
                <a:spcPct val="90000"/>
              </a:lnSpc>
              <a:spcBef>
                <a:spcPts val="1000"/>
              </a:spcBef>
              <a:spcAft>
                <a:spcPts val="0"/>
              </a:spcAft>
              <a:buClr>
                <a:srgbClr val="FF0000"/>
              </a:buClr>
              <a:buSzPct val="100000"/>
              <a:buNone/>
            </a:pPr>
            <a:r>
              <a:rPr lang="en-US"/>
              <a:t>[4] T. A. Vanderelli, J. G. Shearer, and J. R. Shearer, “Method and Apparatus for a Wireless Power Supply,” U.S. patent number 7,027,311, issued in April 2006.</a:t>
            </a:r>
            <a:endParaRPr/>
          </a:p>
          <a:p>
            <a:pPr indent="0" lvl="0" marL="0" rtl="0" algn="just">
              <a:lnSpc>
                <a:spcPct val="90000"/>
              </a:lnSpc>
              <a:spcBef>
                <a:spcPts val="1000"/>
              </a:spcBef>
              <a:spcAft>
                <a:spcPts val="0"/>
              </a:spcAft>
              <a:buClr>
                <a:srgbClr val="FF0000"/>
              </a:buClr>
              <a:buSzPct val="100000"/>
              <a:buNone/>
            </a:pPr>
            <a:r>
              <a:rPr lang="en-US"/>
              <a:t>[5] J. O. McSpadden, and J. O. Mankins, “Space Solar Power Programs and Microwave Wireless Power Transmission Technology,” IEEE Microwave Magazine, vol. 3, no. 4, pp. 46-57, Dec. 2002. </a:t>
            </a:r>
            <a:endParaRPr/>
          </a:p>
          <a:p>
            <a:pPr indent="0" lvl="0" marL="0" rtl="0" algn="just">
              <a:lnSpc>
                <a:spcPct val="90000"/>
              </a:lnSpc>
              <a:spcBef>
                <a:spcPts val="1000"/>
              </a:spcBef>
              <a:spcAft>
                <a:spcPts val="0"/>
              </a:spcAft>
              <a:buClr>
                <a:srgbClr val="FF0000"/>
              </a:buClr>
              <a:buSzPct val="100000"/>
              <a:buNone/>
            </a:pPr>
            <a:r>
              <a:rPr lang="en-US"/>
              <a:t>[6] T. A. Vanderelli, J. G. Shearer, and J. R. Shearer, “Method and Apparatus for a Wireless Power Supply,” U.S. patent number 7,027,311, issued in April 2006.</a:t>
            </a:r>
            <a:endParaRPr/>
          </a:p>
          <a:p>
            <a:pPr indent="0" lvl="0" marL="0" rtl="0" algn="just">
              <a:lnSpc>
                <a:spcPct val="90000"/>
              </a:lnSpc>
              <a:spcBef>
                <a:spcPts val="1000"/>
              </a:spcBef>
              <a:spcAft>
                <a:spcPts val="0"/>
              </a:spcAft>
              <a:buClr>
                <a:srgbClr val="FF0000"/>
              </a:buClr>
              <a:buSzPct val="100000"/>
              <a:buNone/>
            </a:pPr>
            <a:r>
              <a:rPr lang="en-US"/>
              <a:t>[6] Y. G. Kim, Y. Lim, S. Yun, and S. Nam, “Mutual Coupling Analysis of Antennas in Layered Media Through Equivalent Sources for Wireless Power Transfer,” in Proc. of IEEE Radio Science Meeting (Joint with AP-S Symposium), Memphis, TN, July 2014.</a:t>
            </a:r>
            <a:endParaRPr/>
          </a:p>
          <a:p>
            <a:pPr indent="0" lvl="0" marL="0" rtl="0" algn="just">
              <a:lnSpc>
                <a:spcPct val="90000"/>
              </a:lnSpc>
              <a:spcBef>
                <a:spcPts val="1000"/>
              </a:spcBef>
              <a:spcAft>
                <a:spcPts val="0"/>
              </a:spcAft>
              <a:buClr>
                <a:srgbClr val="FF0000"/>
              </a:buClr>
              <a:buSzPct val="100000"/>
              <a:buNone/>
            </a:pPr>
            <a:r>
              <a:rPr lang="en-US"/>
              <a:t>[7] X. Lu, P. Wang, D. Niyato, and E. Hossain, “Dynamic Spectrum Access in Cognitive Radio Networks with RF Energy Harvesting,” IEEE Wireless Communications, vol. 21, no. 3, pp. 102-110, June 2014. </a:t>
            </a:r>
            <a:endParaRPr/>
          </a:p>
          <a:p>
            <a:pPr indent="0" lvl="0" marL="0" rtl="0" algn="just">
              <a:lnSpc>
                <a:spcPct val="90000"/>
              </a:lnSpc>
              <a:spcBef>
                <a:spcPts val="1000"/>
              </a:spcBef>
              <a:spcAft>
                <a:spcPts val="0"/>
              </a:spcAft>
              <a:buClr>
                <a:srgbClr val="FF0000"/>
              </a:buClr>
              <a:buSzPct val="100000"/>
              <a:buNone/>
            </a:pPr>
            <a:r>
              <a:rPr lang="en-US"/>
              <a:t>[8] X. Lu, P. Wang, D. Niyato, and Z. Han, “Resource Allocation in Wireless Networks with RF Energy Harvesting and Transfer,” to appear in IEEE Network.</a:t>
            </a:r>
            <a:endParaRPr/>
          </a:p>
          <a:p>
            <a:pPr indent="0" lvl="0" marL="0" rtl="0" algn="just">
              <a:lnSpc>
                <a:spcPct val="90000"/>
              </a:lnSpc>
              <a:spcBef>
                <a:spcPts val="1000"/>
              </a:spcBef>
              <a:spcAft>
                <a:spcPts val="0"/>
              </a:spcAft>
              <a:buClr>
                <a:srgbClr val="FF0000"/>
              </a:buClr>
              <a:buSzPct val="100000"/>
              <a:buNone/>
            </a:pPr>
            <a:r>
              <a:rPr lang="en-US"/>
              <a:t>[9] S. Ladan, N. Ghassemi, A. Ghiotto, and K. Wu, “Highly Efficient Compact Rectenna for Wireless Energy Harvesting Application,” IEEE Microwave Magazine, vol. 14, no. 1, pp. 117-122, Jan. 2013.</a:t>
            </a:r>
            <a:endParaRPr/>
          </a:p>
          <a:p>
            <a:pPr indent="0" lvl="0" marL="0" rtl="0" algn="just">
              <a:lnSpc>
                <a:spcPct val="90000"/>
              </a:lnSpc>
              <a:spcBef>
                <a:spcPts val="1000"/>
              </a:spcBef>
              <a:spcAft>
                <a:spcPts val="0"/>
              </a:spcAft>
              <a:buClr>
                <a:srgbClr val="FF0000"/>
              </a:buClr>
              <a:buSzPct val="100000"/>
              <a:buNone/>
            </a:pPr>
            <a:r>
              <a:rPr lang="en-US"/>
              <a:t>[10] J. Gao, “Traveling Magnetic Field for Homogeneous Wireless Power Transmission,” IEEE Transactions on Power Delivery, vol. 22, no. 1, pp. 507-514, Jan. 2007</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g120edd612fa_0_52"/>
          <p:cNvSpPr txBox="1"/>
          <p:nvPr>
            <p:ph type="title"/>
          </p:nvPr>
        </p:nvSpPr>
        <p:spPr>
          <a:xfrm>
            <a:off x="866192" y="337133"/>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Abstract</a:t>
            </a:r>
            <a:endParaRPr/>
          </a:p>
        </p:txBody>
      </p:sp>
      <p:sp>
        <p:nvSpPr>
          <p:cNvPr id="106" name="Google Shape;106;g120edd612fa_0_52"/>
          <p:cNvSpPr txBox="1"/>
          <p:nvPr>
            <p:ph idx="1" type="body"/>
          </p:nvPr>
        </p:nvSpPr>
        <p:spPr>
          <a:xfrm>
            <a:off x="838200" y="1825625"/>
            <a:ext cx="10515600" cy="4351200"/>
          </a:xfrm>
          <a:prstGeom prst="rect">
            <a:avLst/>
          </a:prstGeom>
          <a:noFill/>
          <a:ln cap="flat" cmpd="sng" w="9525">
            <a:solidFill>
              <a:srgbClr val="FF0000"/>
            </a:solidFill>
            <a:prstDash val="solid"/>
            <a:round/>
            <a:headEnd len="sm" w="sm" type="none"/>
            <a:tailEnd len="sm" w="sm" type="none"/>
          </a:ln>
        </p:spPr>
        <p:txBody>
          <a:bodyPr anchorCtr="0" anchor="t" bIns="45700" lIns="91425" spcFirstLastPara="1" rIns="91425" wrap="square" tIns="45700">
            <a:normAutofit lnSpcReduction="20000"/>
          </a:bodyPr>
          <a:lstStyle/>
          <a:p>
            <a:pPr indent="-228600" lvl="0" marL="228600" rtl="0" algn="l">
              <a:lnSpc>
                <a:spcPct val="90000"/>
              </a:lnSpc>
              <a:spcBef>
                <a:spcPts val="0"/>
              </a:spcBef>
              <a:spcAft>
                <a:spcPts val="0"/>
              </a:spcAft>
              <a:buClr>
                <a:schemeClr val="dk1"/>
              </a:buClr>
              <a:buSzPts val="2800"/>
              <a:buNone/>
            </a:pPr>
            <a:r>
              <a:rPr lang="en-US"/>
              <a:t>       </a:t>
            </a:r>
            <a:endParaRPr sz="3000">
              <a:solidFill>
                <a:srgbClr val="FF0000"/>
              </a:solidFill>
              <a:highlight>
                <a:srgbClr val="FFFFFF"/>
              </a:highlight>
              <a:latin typeface="Arial"/>
              <a:ea typeface="Arial"/>
              <a:cs typeface="Arial"/>
              <a:sym typeface="Arial"/>
            </a:endParaRPr>
          </a:p>
          <a:p>
            <a:pPr indent="-228600" lvl="0" marL="228600" rtl="0" algn="l">
              <a:lnSpc>
                <a:spcPct val="90000"/>
              </a:lnSpc>
              <a:spcBef>
                <a:spcPts val="0"/>
              </a:spcBef>
              <a:spcAft>
                <a:spcPts val="0"/>
              </a:spcAft>
              <a:buClr>
                <a:schemeClr val="dk1"/>
              </a:buClr>
              <a:buSzPts val="2800"/>
              <a:buNone/>
            </a:pPr>
            <a:r>
              <a:t/>
            </a:r>
            <a:endParaRPr sz="3000">
              <a:solidFill>
                <a:srgbClr val="FF0000"/>
              </a:solidFill>
              <a:highlight>
                <a:srgbClr val="FFFFFF"/>
              </a:highlight>
              <a:latin typeface="Arial"/>
              <a:ea typeface="Arial"/>
              <a:cs typeface="Arial"/>
              <a:sym typeface="Arial"/>
            </a:endParaRPr>
          </a:p>
          <a:p>
            <a:pPr indent="0" lvl="0" marL="139700" marR="139700" rtl="0" algn="l">
              <a:lnSpc>
                <a:spcPct val="115000"/>
              </a:lnSpc>
              <a:spcBef>
                <a:spcPts val="0"/>
              </a:spcBef>
              <a:spcAft>
                <a:spcPts val="0"/>
              </a:spcAft>
              <a:buClr>
                <a:schemeClr val="dk1"/>
              </a:buClr>
              <a:buSzPts val="1100"/>
              <a:buNone/>
            </a:pPr>
            <a:r>
              <a:rPr lang="en-US" sz="3000">
                <a:solidFill>
                  <a:srgbClr val="FF0000"/>
                </a:solidFill>
                <a:highlight>
                  <a:srgbClr val="FFFFFF"/>
                </a:highlight>
                <a:latin typeface="Arial"/>
                <a:ea typeface="Arial"/>
                <a:cs typeface="Arial"/>
                <a:sym typeface="Arial"/>
              </a:rPr>
              <a:t>              </a:t>
            </a:r>
            <a:r>
              <a:rPr i="1" lang="en-US" sz="3000">
                <a:solidFill>
                  <a:srgbClr val="FF0000"/>
                </a:solidFill>
                <a:highlight>
                  <a:srgbClr val="FFFFFF"/>
                </a:highlight>
              </a:rPr>
              <a:t>Solution: Metaboards, which does away with this multiplicity of charge leads, sockets and plugs. A platform able to charge several devices   wirelessly, all at the same time.  The Metaboards system will seek out rechargeable devices that are simply placed on its surface, connect and charge them all, with no need for alignment. Result: a seamless charging experience from a single power source. </a:t>
            </a:r>
            <a:endParaRPr i="1" sz="3000">
              <a:solidFill>
                <a:srgbClr val="FF0000"/>
              </a:solidFill>
              <a:highlight>
                <a:srgbClr val="FFFFFF"/>
              </a:highlight>
            </a:endParaRPr>
          </a:p>
          <a:p>
            <a:pPr indent="0" lvl="0" marL="139700" marR="139700" rtl="0" algn="l">
              <a:lnSpc>
                <a:spcPct val="115000"/>
              </a:lnSpc>
              <a:spcBef>
                <a:spcPts val="2000"/>
              </a:spcBef>
              <a:spcAft>
                <a:spcPts val="2000"/>
              </a:spcAft>
              <a:buClr>
                <a:schemeClr val="dk1"/>
              </a:buClr>
              <a:buSzPts val="1100"/>
              <a:buNone/>
            </a:pPr>
            <a:r>
              <a:rPr lang="en-US" sz="1200">
                <a:solidFill>
                  <a:srgbClr val="FF0000"/>
                </a:solidFill>
                <a:highlight>
                  <a:srgbClr val="FFFFFF"/>
                </a:highlight>
                <a:latin typeface="Arial"/>
                <a:ea typeface="Arial"/>
                <a:cs typeface="Arial"/>
                <a:sym typeface="Arial"/>
              </a:rPr>
              <a:t>              </a:t>
            </a:r>
            <a:endParaRPr i="1">
              <a:solidFill>
                <a:srgbClr val="FF0000"/>
              </a:solidFill>
            </a:endParaRPr>
          </a:p>
        </p:txBody>
      </p:sp>
      <p:sp>
        <p:nvSpPr>
          <p:cNvPr id="107" name="Google Shape;107;g120edd612fa_0_52"/>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15MC804 - Project work - Review 2</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g120edd612fa_0_40"/>
          <p:cNvSpPr txBox="1"/>
          <p:nvPr>
            <p:ph type="title"/>
          </p:nvPr>
        </p:nvSpPr>
        <p:spPr>
          <a:xfrm>
            <a:off x="866192" y="337133"/>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Abstract</a:t>
            </a:r>
            <a:endParaRPr/>
          </a:p>
        </p:txBody>
      </p:sp>
      <p:sp>
        <p:nvSpPr>
          <p:cNvPr id="113" name="Google Shape;113;g120edd612fa_0_40"/>
          <p:cNvSpPr txBox="1"/>
          <p:nvPr>
            <p:ph idx="1" type="body"/>
          </p:nvPr>
        </p:nvSpPr>
        <p:spPr>
          <a:xfrm>
            <a:off x="838200" y="1825625"/>
            <a:ext cx="10515600" cy="4351200"/>
          </a:xfrm>
          <a:prstGeom prst="rect">
            <a:avLst/>
          </a:prstGeom>
          <a:noFill/>
          <a:ln cap="flat" cmpd="sng" w="9525">
            <a:solidFill>
              <a:srgbClr val="FF0000"/>
            </a:solidFill>
            <a:prstDash val="solid"/>
            <a:round/>
            <a:headEnd len="sm" w="sm" type="none"/>
            <a:tailEnd len="sm" w="sm" type="none"/>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None/>
            </a:pPr>
            <a:r>
              <a:rPr lang="en-US"/>
              <a:t>   </a:t>
            </a:r>
            <a:r>
              <a:rPr lang="en-US" sz="1200">
                <a:solidFill>
                  <a:srgbClr val="FF0000"/>
                </a:solidFill>
                <a:highlight>
                  <a:srgbClr val="FFFFFF"/>
                </a:highlight>
                <a:latin typeface="Arial"/>
                <a:ea typeface="Arial"/>
                <a:cs typeface="Arial"/>
                <a:sym typeface="Arial"/>
              </a:rPr>
              <a:t>         </a:t>
            </a:r>
            <a:r>
              <a:rPr lang="en-US" sz="3000">
                <a:solidFill>
                  <a:srgbClr val="FF0000"/>
                </a:solidFill>
                <a:highlight>
                  <a:srgbClr val="FFFFFF"/>
                </a:highlight>
                <a:latin typeface="Arial"/>
                <a:ea typeface="Arial"/>
                <a:cs typeface="Arial"/>
                <a:sym typeface="Arial"/>
              </a:rPr>
              <a:t>    </a:t>
            </a:r>
            <a:r>
              <a:rPr i="1" lang="en-US" sz="3000">
                <a:solidFill>
                  <a:srgbClr val="FF0000"/>
                </a:solidFill>
                <a:highlight>
                  <a:srgbClr val="FFFFFF"/>
                </a:highlight>
              </a:rPr>
              <a:t> </a:t>
            </a:r>
            <a:r>
              <a:rPr i="1" lang="en-US">
                <a:solidFill>
                  <a:srgbClr val="FF0000"/>
                </a:solidFill>
                <a:highlight>
                  <a:srgbClr val="FFFFFF"/>
                </a:highlight>
              </a:rPr>
              <a:t>Standard Stuff. Metaboards operates on the NFC standard, as used by billions of handheld devices for access or payments. The </a:t>
            </a:r>
            <a:r>
              <a:rPr b="1" i="1" lang="en-US">
                <a:solidFill>
                  <a:srgbClr val="FF0000"/>
                </a:solidFill>
                <a:highlight>
                  <a:srgbClr val="FFFFFF"/>
                </a:highlight>
                <a:uFill>
                  <a:noFill/>
                </a:uFill>
                <a:hlinkClick r:id="rId3">
                  <a:extLst>
                    <a:ext uri="{A12FA001-AC4F-418D-AE19-62706E023703}">
                      <ahyp:hlinkClr val="tx"/>
                    </a:ext>
                  </a:extLst>
                </a:hlinkClick>
              </a:rPr>
              <a:t>NFC Forum</a:t>
            </a:r>
            <a:r>
              <a:rPr i="1" lang="en-US">
                <a:solidFill>
                  <a:srgbClr val="FF0000"/>
                </a:solidFill>
                <a:highlight>
                  <a:srgbClr val="FFFFFF"/>
                </a:highlight>
              </a:rPr>
              <a:t> </a:t>
            </a:r>
            <a:r>
              <a:rPr i="1" lang="en-US">
                <a:solidFill>
                  <a:srgbClr val="FF0000"/>
                </a:solidFill>
                <a:highlight>
                  <a:srgbClr val="FFFFFF"/>
                </a:highlight>
              </a:rPr>
              <a:t>has now approved it for low-power charging (100mW to 1W) allowing an NFC-enabled device to handle both communications and charging simultaneously. Metaboards is the first wireless charging company to demonstrate this facility.The alternative Qi standard is for smartphones, which require higher power (15W+). Qi allows only one device per charger and needs precise alignment to function.</a:t>
            </a:r>
            <a:endParaRPr i="1">
              <a:solidFill>
                <a:srgbClr val="FF0000"/>
              </a:solidFill>
              <a:highlight>
                <a:srgbClr val="FFFFFF"/>
              </a:highlight>
            </a:endParaRPr>
          </a:p>
          <a:p>
            <a:pPr indent="0" lvl="0" marL="139700" marR="139700" rtl="0" algn="l">
              <a:lnSpc>
                <a:spcPct val="115000"/>
              </a:lnSpc>
              <a:spcBef>
                <a:spcPts val="0"/>
              </a:spcBef>
              <a:spcAft>
                <a:spcPts val="2000"/>
              </a:spcAft>
              <a:buClr>
                <a:schemeClr val="dk1"/>
              </a:buClr>
              <a:buSzPts val="1100"/>
              <a:buNone/>
            </a:pPr>
            <a:r>
              <a:rPr i="1" lang="en-US" sz="3000">
                <a:solidFill>
                  <a:srgbClr val="FF0000"/>
                </a:solidFill>
                <a:highlight>
                  <a:srgbClr val="FFFFFF"/>
                </a:highlight>
              </a:rPr>
              <a:t>             </a:t>
            </a:r>
            <a:endParaRPr i="1">
              <a:solidFill>
                <a:srgbClr val="FF0000"/>
              </a:solidFill>
            </a:endParaRPr>
          </a:p>
        </p:txBody>
      </p:sp>
      <p:sp>
        <p:nvSpPr>
          <p:cNvPr id="114" name="Google Shape;114;g120edd612fa_0_40"/>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15MC804 - Project work - Review 2</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g120edd612fa_0_46"/>
          <p:cNvSpPr txBox="1"/>
          <p:nvPr>
            <p:ph type="title"/>
          </p:nvPr>
        </p:nvSpPr>
        <p:spPr>
          <a:xfrm>
            <a:off x="866192" y="337133"/>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Abstract</a:t>
            </a:r>
            <a:endParaRPr/>
          </a:p>
        </p:txBody>
      </p:sp>
      <p:sp>
        <p:nvSpPr>
          <p:cNvPr id="120" name="Google Shape;120;g120edd612fa_0_46"/>
          <p:cNvSpPr txBox="1"/>
          <p:nvPr>
            <p:ph idx="1" type="body"/>
          </p:nvPr>
        </p:nvSpPr>
        <p:spPr>
          <a:xfrm>
            <a:off x="838200" y="1825625"/>
            <a:ext cx="10515600" cy="4351200"/>
          </a:xfrm>
          <a:prstGeom prst="rect">
            <a:avLst/>
          </a:prstGeom>
          <a:noFill/>
          <a:ln cap="flat" cmpd="sng" w="9525">
            <a:solidFill>
              <a:srgbClr val="FF0000"/>
            </a:solidFill>
            <a:prstDash val="solid"/>
            <a:round/>
            <a:headEnd len="sm" w="sm" type="none"/>
            <a:tailEnd len="sm" w="sm" type="none"/>
          </a:ln>
        </p:spPr>
        <p:txBody>
          <a:bodyPr anchorCtr="0" anchor="t" bIns="45700" lIns="91425" spcFirstLastPara="1" rIns="91425" wrap="square" tIns="45700">
            <a:normAutofit fontScale="70000" lnSpcReduction="20000"/>
          </a:bodyPr>
          <a:lstStyle/>
          <a:p>
            <a:pPr indent="-228600" lvl="0" marL="228600" rtl="0" algn="l">
              <a:lnSpc>
                <a:spcPct val="90000"/>
              </a:lnSpc>
              <a:spcBef>
                <a:spcPts val="0"/>
              </a:spcBef>
              <a:spcAft>
                <a:spcPts val="0"/>
              </a:spcAft>
              <a:buClr>
                <a:schemeClr val="dk1"/>
              </a:buClr>
              <a:buSzPct val="83508"/>
              <a:buNone/>
            </a:pPr>
            <a:r>
              <a:rPr lang="en-US"/>
              <a:t>   </a:t>
            </a:r>
            <a:r>
              <a:rPr lang="en-US" sz="1200">
                <a:solidFill>
                  <a:srgbClr val="FF0000"/>
                </a:solidFill>
                <a:highlight>
                  <a:srgbClr val="FFFFFF"/>
                </a:highlight>
                <a:latin typeface="Arial"/>
                <a:ea typeface="Arial"/>
                <a:cs typeface="Arial"/>
                <a:sym typeface="Arial"/>
              </a:rPr>
              <a:t>         </a:t>
            </a:r>
            <a:r>
              <a:rPr lang="en-US" sz="3000">
                <a:solidFill>
                  <a:srgbClr val="FF0000"/>
                </a:solidFill>
                <a:highlight>
                  <a:srgbClr val="FFFFFF"/>
                </a:highlight>
                <a:latin typeface="Arial"/>
                <a:ea typeface="Arial"/>
                <a:cs typeface="Arial"/>
                <a:sym typeface="Arial"/>
              </a:rPr>
              <a:t>     </a:t>
            </a:r>
            <a:endParaRPr sz="3352">
              <a:solidFill>
                <a:srgbClr val="FF0000"/>
              </a:solidFill>
              <a:highlight>
                <a:srgbClr val="FFFFFF"/>
              </a:highlight>
              <a:latin typeface="Arial"/>
              <a:ea typeface="Arial"/>
              <a:cs typeface="Arial"/>
              <a:sym typeface="Arial"/>
            </a:endParaRPr>
          </a:p>
          <a:p>
            <a:pPr indent="0" lvl="0" marL="139700" marR="139700" rtl="0" algn="l">
              <a:lnSpc>
                <a:spcPct val="115000"/>
              </a:lnSpc>
              <a:spcBef>
                <a:spcPts val="0"/>
              </a:spcBef>
              <a:spcAft>
                <a:spcPts val="0"/>
              </a:spcAft>
              <a:buClr>
                <a:schemeClr val="dk1"/>
              </a:buClr>
              <a:buSzPct val="36666"/>
              <a:buNone/>
            </a:pPr>
            <a:r>
              <a:rPr lang="en-US" sz="3000">
                <a:solidFill>
                  <a:srgbClr val="FF0000"/>
                </a:solidFill>
                <a:highlight>
                  <a:srgbClr val="FFFFFF"/>
                </a:highlight>
                <a:latin typeface="Arial"/>
                <a:ea typeface="Arial"/>
                <a:cs typeface="Arial"/>
                <a:sym typeface="Arial"/>
              </a:rPr>
              <a:t>             </a:t>
            </a:r>
            <a:r>
              <a:rPr i="1" lang="en-US" sz="3000">
                <a:solidFill>
                  <a:srgbClr val="FF0000"/>
                </a:solidFill>
                <a:highlight>
                  <a:srgbClr val="FFFFFF"/>
                </a:highlight>
              </a:rPr>
              <a:t> </a:t>
            </a:r>
            <a:r>
              <a:rPr i="1" lang="en-US" sz="3779">
                <a:solidFill>
                  <a:srgbClr val="FF0000"/>
                </a:solidFill>
                <a:highlight>
                  <a:srgbClr val="FFFFFF"/>
                </a:highlight>
              </a:rPr>
              <a:t>Technology and IP. The platform, protected by a host of patents (12 granted, 33 pending) and proprietary tools exploits the phenomenon of metamaterials: composite structures comprising multiple elements which support magneto-inductive waves. The charger runs an algorithm to identify the location and number of devices. Once the devices are found the charger determines the best way to deliver power fairly and efficiently to each device.</a:t>
            </a:r>
            <a:endParaRPr i="1" sz="3779">
              <a:solidFill>
                <a:srgbClr val="FF0000"/>
              </a:solidFill>
              <a:highlight>
                <a:srgbClr val="FFFFFF"/>
              </a:highlight>
            </a:endParaRPr>
          </a:p>
          <a:p>
            <a:pPr indent="0" lvl="0" marL="139700" marR="139700" rtl="0" algn="l">
              <a:lnSpc>
                <a:spcPct val="115000"/>
              </a:lnSpc>
              <a:spcBef>
                <a:spcPts val="2000"/>
              </a:spcBef>
              <a:spcAft>
                <a:spcPts val="0"/>
              </a:spcAft>
              <a:buClr>
                <a:schemeClr val="dk1"/>
              </a:buClr>
              <a:buSzPct val="29107"/>
              <a:buNone/>
            </a:pPr>
            <a:r>
              <a:rPr i="1" lang="en-US" sz="3779">
                <a:solidFill>
                  <a:srgbClr val="FF0000"/>
                </a:solidFill>
                <a:highlight>
                  <a:srgbClr val="FFFFFF"/>
                </a:highlight>
              </a:rPr>
              <a:t>              It’s deep tech, now at the demonstrator stage, able to prove the effectiveness of this ground-breaking technology.</a:t>
            </a:r>
            <a:endParaRPr i="1" sz="3779">
              <a:solidFill>
                <a:srgbClr val="FF0000"/>
              </a:solidFill>
              <a:highlight>
                <a:srgbClr val="FFFFFF"/>
              </a:highlight>
            </a:endParaRPr>
          </a:p>
          <a:p>
            <a:pPr indent="-228600" lvl="0" marL="228600" rtl="0" algn="l">
              <a:lnSpc>
                <a:spcPct val="90000"/>
              </a:lnSpc>
              <a:spcBef>
                <a:spcPts val="0"/>
              </a:spcBef>
              <a:spcAft>
                <a:spcPts val="0"/>
              </a:spcAft>
              <a:buClr>
                <a:schemeClr val="dk1"/>
              </a:buClr>
              <a:buSzPct val="93333"/>
              <a:buNone/>
            </a:pPr>
            <a:r>
              <a:t/>
            </a:r>
            <a:endParaRPr i="1" sz="3000">
              <a:solidFill>
                <a:srgbClr val="FF0000"/>
              </a:solidFill>
            </a:endParaRPr>
          </a:p>
        </p:txBody>
      </p:sp>
      <p:sp>
        <p:nvSpPr>
          <p:cNvPr id="121" name="Google Shape;121;g120edd612fa_0_46"/>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15MC804 - Project work - Review 2</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3"/>
          <p:cNvSpPr txBox="1"/>
          <p:nvPr>
            <p:ph type="title"/>
          </p:nvPr>
        </p:nvSpPr>
        <p:spPr>
          <a:xfrm>
            <a:off x="866192" y="337133"/>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Problem Statement Addressed</a:t>
            </a:r>
            <a:endParaRPr/>
          </a:p>
        </p:txBody>
      </p:sp>
      <p:sp>
        <p:nvSpPr>
          <p:cNvPr id="127" name="Google Shape;127;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70000" lnSpcReduction="20000"/>
          </a:bodyPr>
          <a:lstStyle/>
          <a:p>
            <a:pPr indent="-228600" lvl="0" marL="228600" rtl="0" algn="l">
              <a:lnSpc>
                <a:spcPct val="90000"/>
              </a:lnSpc>
              <a:spcBef>
                <a:spcPts val="0"/>
              </a:spcBef>
              <a:spcAft>
                <a:spcPts val="0"/>
              </a:spcAft>
              <a:buClr>
                <a:schemeClr val="dk1"/>
              </a:buClr>
              <a:buSzPct val="100000"/>
              <a:buNone/>
            </a:pPr>
            <a:r>
              <a:rPr lang="en-US"/>
              <a:t> </a:t>
            </a:r>
            <a:r>
              <a:rPr i="1" lang="en-US">
                <a:solidFill>
                  <a:srgbClr val="FF0000"/>
                </a:solidFill>
              </a:rPr>
              <a:t>            Bloom the world with new technologies and with new inventions. with this aspect we have come with th</a:t>
            </a:r>
            <a:r>
              <a:rPr i="1" lang="en-US">
                <a:solidFill>
                  <a:srgbClr val="FF0000"/>
                </a:solidFill>
              </a:rPr>
              <a:t>e</a:t>
            </a:r>
            <a:r>
              <a:rPr i="1" lang="en-US">
                <a:solidFill>
                  <a:srgbClr val="FF0000"/>
                </a:solidFill>
              </a:rPr>
              <a:t> idea of charging the devices with wireless cables.</a:t>
            </a:r>
            <a:endParaRPr i="1">
              <a:solidFill>
                <a:srgbClr val="FF0000"/>
              </a:solidFill>
            </a:endParaRPr>
          </a:p>
          <a:p>
            <a:pPr indent="-228600" lvl="0" marL="228600" rtl="0" algn="l">
              <a:lnSpc>
                <a:spcPct val="90000"/>
              </a:lnSpc>
              <a:spcBef>
                <a:spcPts val="0"/>
              </a:spcBef>
              <a:spcAft>
                <a:spcPts val="0"/>
              </a:spcAft>
              <a:buClr>
                <a:schemeClr val="dk1"/>
              </a:buClr>
              <a:buSzPct val="100000"/>
              <a:buNone/>
            </a:pPr>
            <a:r>
              <a:t/>
            </a:r>
            <a:endParaRPr i="1">
              <a:solidFill>
                <a:srgbClr val="FF0000"/>
              </a:solidFill>
            </a:endParaRPr>
          </a:p>
          <a:p>
            <a:pPr indent="-228600" lvl="0" marL="228600" rtl="0" algn="l">
              <a:lnSpc>
                <a:spcPct val="90000"/>
              </a:lnSpc>
              <a:spcBef>
                <a:spcPts val="0"/>
              </a:spcBef>
              <a:spcAft>
                <a:spcPts val="0"/>
              </a:spcAft>
              <a:buClr>
                <a:schemeClr val="dk1"/>
              </a:buClr>
              <a:buSzPct val="100000"/>
              <a:buNone/>
            </a:pPr>
            <a:r>
              <a:rPr i="1" lang="en-US">
                <a:solidFill>
                  <a:srgbClr val="FF0000"/>
                </a:solidFill>
              </a:rPr>
              <a:t>            If this technology was implemented the communication , </a:t>
            </a:r>
            <a:r>
              <a:rPr i="1" lang="en-US">
                <a:solidFill>
                  <a:srgbClr val="FF0000"/>
                </a:solidFill>
              </a:rPr>
              <a:t>changing</a:t>
            </a:r>
            <a:r>
              <a:rPr i="1" lang="en-US">
                <a:solidFill>
                  <a:srgbClr val="FF0000"/>
                </a:solidFill>
              </a:rPr>
              <a:t> and all other </a:t>
            </a:r>
            <a:r>
              <a:rPr i="1" lang="en-US">
                <a:solidFill>
                  <a:srgbClr val="FF0000"/>
                </a:solidFill>
              </a:rPr>
              <a:t>problems</a:t>
            </a:r>
            <a:r>
              <a:rPr i="1" lang="en-US">
                <a:solidFill>
                  <a:srgbClr val="FF0000"/>
                </a:solidFill>
              </a:rPr>
              <a:t> will sorted out. </a:t>
            </a:r>
            <a:endParaRPr i="1">
              <a:solidFill>
                <a:srgbClr val="FF0000"/>
              </a:solidFill>
            </a:endParaRPr>
          </a:p>
          <a:p>
            <a:pPr indent="-228600" lvl="0" marL="228600" rtl="0" algn="l">
              <a:lnSpc>
                <a:spcPct val="90000"/>
              </a:lnSpc>
              <a:spcBef>
                <a:spcPts val="0"/>
              </a:spcBef>
              <a:spcAft>
                <a:spcPts val="0"/>
              </a:spcAft>
              <a:buClr>
                <a:schemeClr val="dk1"/>
              </a:buClr>
              <a:buSzPct val="100000"/>
              <a:buNone/>
            </a:pPr>
            <a:r>
              <a:t/>
            </a:r>
            <a:endParaRPr i="1">
              <a:solidFill>
                <a:srgbClr val="FF0000"/>
              </a:solidFill>
            </a:endParaRPr>
          </a:p>
          <a:p>
            <a:pPr indent="-228600" lvl="0" marL="228600" rtl="0" algn="l">
              <a:lnSpc>
                <a:spcPct val="90000"/>
              </a:lnSpc>
              <a:spcBef>
                <a:spcPts val="0"/>
              </a:spcBef>
              <a:spcAft>
                <a:spcPts val="0"/>
              </a:spcAft>
              <a:buClr>
                <a:schemeClr val="dk1"/>
              </a:buClr>
              <a:buSzPct val="100000"/>
              <a:buNone/>
            </a:pPr>
            <a:r>
              <a:rPr i="1" lang="en-US">
                <a:solidFill>
                  <a:srgbClr val="FF0000"/>
                </a:solidFill>
              </a:rPr>
              <a:t>          </a:t>
            </a:r>
            <a:r>
              <a:rPr i="1" lang="en-US">
                <a:solidFill>
                  <a:srgbClr val="FF0000"/>
                </a:solidFill>
              </a:rPr>
              <a:t> In 2019, there are about 7.3million chargers worldwide, of which about 6.5 million were private , light-duty vehicle slow chargers in home, multi-dwelling buildings and workplace.</a:t>
            </a:r>
            <a:endParaRPr i="1">
              <a:solidFill>
                <a:srgbClr val="FF0000"/>
              </a:solidFill>
            </a:endParaRPr>
          </a:p>
          <a:p>
            <a:pPr indent="-228600" lvl="0" marL="228600" rtl="0" algn="l">
              <a:lnSpc>
                <a:spcPct val="90000"/>
              </a:lnSpc>
              <a:spcBef>
                <a:spcPts val="0"/>
              </a:spcBef>
              <a:spcAft>
                <a:spcPts val="0"/>
              </a:spcAft>
              <a:buClr>
                <a:schemeClr val="dk1"/>
              </a:buClr>
              <a:buSzPct val="100000"/>
              <a:buNone/>
            </a:pPr>
            <a:r>
              <a:t/>
            </a:r>
            <a:endParaRPr i="1">
              <a:solidFill>
                <a:srgbClr val="FF0000"/>
              </a:solidFill>
            </a:endParaRPr>
          </a:p>
          <a:p>
            <a:pPr indent="-228600" lvl="0" marL="228600" rtl="0" algn="l">
              <a:lnSpc>
                <a:spcPct val="90000"/>
              </a:lnSpc>
              <a:spcBef>
                <a:spcPts val="0"/>
              </a:spcBef>
              <a:spcAft>
                <a:spcPts val="0"/>
              </a:spcAft>
              <a:buClr>
                <a:schemeClr val="dk1"/>
              </a:buClr>
              <a:buSzPct val="100000"/>
              <a:buNone/>
            </a:pPr>
            <a:r>
              <a:rPr i="1" lang="en-US">
                <a:solidFill>
                  <a:srgbClr val="FF0000"/>
                </a:solidFill>
              </a:rPr>
              <a:t>          Even though most newer phones have wireless charging, one research report showed that only 20% of people use it.</a:t>
            </a:r>
            <a:endParaRPr i="1">
              <a:solidFill>
                <a:srgbClr val="FF0000"/>
              </a:solidFill>
            </a:endParaRPr>
          </a:p>
          <a:p>
            <a:pPr indent="-228600" lvl="0" marL="228600" rtl="0" algn="l">
              <a:lnSpc>
                <a:spcPct val="90000"/>
              </a:lnSpc>
              <a:spcBef>
                <a:spcPts val="0"/>
              </a:spcBef>
              <a:spcAft>
                <a:spcPts val="0"/>
              </a:spcAft>
              <a:buClr>
                <a:schemeClr val="dk1"/>
              </a:buClr>
              <a:buSzPct val="100000"/>
              <a:buNone/>
            </a:pPr>
            <a:r>
              <a:rPr i="1" lang="en-US">
                <a:solidFill>
                  <a:srgbClr val="FF0000"/>
                </a:solidFill>
              </a:rPr>
              <a:t>        </a:t>
            </a:r>
            <a:endParaRPr i="1">
              <a:solidFill>
                <a:srgbClr val="FF0000"/>
              </a:solidFill>
            </a:endParaRPr>
          </a:p>
          <a:p>
            <a:pPr indent="-228600" lvl="0" marL="228600" rtl="0" algn="l">
              <a:lnSpc>
                <a:spcPct val="90000"/>
              </a:lnSpc>
              <a:spcBef>
                <a:spcPts val="0"/>
              </a:spcBef>
              <a:spcAft>
                <a:spcPts val="0"/>
              </a:spcAft>
              <a:buClr>
                <a:schemeClr val="dk1"/>
              </a:buClr>
              <a:buSzPct val="100000"/>
              <a:buNone/>
            </a:pPr>
            <a:r>
              <a:rPr i="1" lang="en-US">
                <a:solidFill>
                  <a:srgbClr val="FF0000"/>
                </a:solidFill>
              </a:rPr>
              <a:t>           Hence, if it would become much cheaper and available in all range of markets this would make a drastic change in emerging technologies.</a:t>
            </a:r>
            <a:endParaRPr i="1">
              <a:solidFill>
                <a:srgbClr val="FF0000"/>
              </a:solidFill>
            </a:endParaRPr>
          </a:p>
          <a:p>
            <a:pPr indent="-228600" lvl="0" marL="228600" rtl="0" algn="l">
              <a:lnSpc>
                <a:spcPct val="90000"/>
              </a:lnSpc>
              <a:spcBef>
                <a:spcPts val="0"/>
              </a:spcBef>
              <a:spcAft>
                <a:spcPts val="0"/>
              </a:spcAft>
              <a:buClr>
                <a:schemeClr val="dk1"/>
              </a:buClr>
              <a:buSzPct val="100000"/>
              <a:buNone/>
            </a:pPr>
            <a:r>
              <a:rPr i="1" lang="en-US">
                <a:solidFill>
                  <a:srgbClr val="FF0000"/>
                </a:solidFill>
              </a:rPr>
              <a:t>          </a:t>
            </a:r>
            <a:endParaRPr i="1">
              <a:solidFill>
                <a:srgbClr val="FF0000"/>
              </a:solidFill>
            </a:endParaRPr>
          </a:p>
          <a:p>
            <a:pPr indent="-228600" lvl="0" marL="228600" rtl="0" algn="l">
              <a:lnSpc>
                <a:spcPct val="90000"/>
              </a:lnSpc>
              <a:spcBef>
                <a:spcPts val="0"/>
              </a:spcBef>
              <a:spcAft>
                <a:spcPts val="0"/>
              </a:spcAft>
              <a:buClr>
                <a:schemeClr val="dk1"/>
              </a:buClr>
              <a:buSzPct val="233333"/>
              <a:buNone/>
            </a:pPr>
            <a:r>
              <a:rPr i="1" lang="en-US">
                <a:solidFill>
                  <a:srgbClr val="FF0000"/>
                </a:solidFill>
              </a:rPr>
              <a:t>           </a:t>
            </a:r>
            <a:endParaRPr sz="1200">
              <a:solidFill>
                <a:srgbClr val="BDC1C6"/>
              </a:solidFill>
              <a:highlight>
                <a:srgbClr val="202124"/>
              </a:highlight>
              <a:latin typeface="Arial"/>
              <a:ea typeface="Arial"/>
              <a:cs typeface="Arial"/>
              <a:sym typeface="Arial"/>
            </a:endParaRPr>
          </a:p>
          <a:p>
            <a:pPr indent="-228600" lvl="0" marL="228600" rtl="0" algn="l">
              <a:lnSpc>
                <a:spcPct val="90000"/>
              </a:lnSpc>
              <a:spcBef>
                <a:spcPts val="0"/>
              </a:spcBef>
              <a:spcAft>
                <a:spcPts val="0"/>
              </a:spcAft>
              <a:buClr>
                <a:schemeClr val="dk1"/>
              </a:buClr>
              <a:buSzPct val="100000"/>
              <a:buNone/>
            </a:pPr>
            <a:r>
              <a:rPr b="1" i="1" lang="en-US">
                <a:solidFill>
                  <a:srgbClr val="FF0000"/>
                </a:solidFill>
              </a:rPr>
              <a:t> </a:t>
            </a:r>
            <a:endParaRPr b="1" i="1">
              <a:solidFill>
                <a:srgbClr val="FF0000"/>
              </a:solidFill>
            </a:endParaRPr>
          </a:p>
          <a:p>
            <a:pPr indent="-228600" lvl="0" marL="228600" rtl="0" algn="l">
              <a:lnSpc>
                <a:spcPct val="90000"/>
              </a:lnSpc>
              <a:spcBef>
                <a:spcPts val="0"/>
              </a:spcBef>
              <a:spcAft>
                <a:spcPts val="0"/>
              </a:spcAft>
              <a:buClr>
                <a:schemeClr val="dk1"/>
              </a:buClr>
              <a:buSzPct val="100000"/>
              <a:buNone/>
            </a:pPr>
            <a:r>
              <a:t/>
            </a:r>
            <a:endParaRPr b="1" i="1">
              <a:solidFill>
                <a:srgbClr val="FF0000"/>
              </a:solidFill>
            </a:endParaRPr>
          </a:p>
        </p:txBody>
      </p:sp>
      <p:sp>
        <p:nvSpPr>
          <p:cNvPr id="128" name="Google Shape;128;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15MC804 - Project work - Review 2</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4"/>
          <p:cNvSpPr txBox="1"/>
          <p:nvPr>
            <p:ph type="title"/>
          </p:nvPr>
        </p:nvSpPr>
        <p:spPr>
          <a:xfrm>
            <a:off x="866192" y="337133"/>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Existing Solution to the Problem Addressed</a:t>
            </a:r>
            <a:endParaRPr/>
          </a:p>
        </p:txBody>
      </p:sp>
      <p:sp>
        <p:nvSpPr>
          <p:cNvPr id="134" name="Google Shape;134;p4"/>
          <p:cNvSpPr txBox="1"/>
          <p:nvPr>
            <p:ph idx="1" type="body"/>
          </p:nvPr>
        </p:nvSpPr>
        <p:spPr>
          <a:xfrm>
            <a:off x="756550" y="1771200"/>
            <a:ext cx="10515600" cy="43512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None/>
            </a:pPr>
            <a:r>
              <a:rPr lang="en-US"/>
              <a:t>        </a:t>
            </a:r>
            <a:r>
              <a:rPr b="1" i="1" lang="en-US">
                <a:solidFill>
                  <a:srgbClr val="FF0000"/>
                </a:solidFill>
              </a:rPr>
              <a:t>        </a:t>
            </a:r>
            <a:r>
              <a:rPr i="1" lang="en-US">
                <a:solidFill>
                  <a:srgbClr val="FF0000"/>
                </a:solidFill>
              </a:rPr>
              <a:t>Technology is supposed to keep things simple. We use different gadgets for  different purposes to make our life similar. Yet,different devices with different charging cables and different pots make things really complicated when it’s time to charge them. That’s why we use cabless- a multiple devices-in-1 wireless changing cables that allows to charge pretty much every device we have with only one o without a cable.</a:t>
            </a:r>
            <a:r>
              <a:rPr i="1" lang="en-US" sz="2000">
                <a:solidFill>
                  <a:srgbClr val="FF0000"/>
                </a:solidFill>
                <a:highlight>
                  <a:srgbClr val="FFFFFF"/>
                </a:highlight>
              </a:rPr>
              <a:t> </a:t>
            </a:r>
            <a:endParaRPr i="1" sz="2000">
              <a:solidFill>
                <a:srgbClr val="FF0000"/>
              </a:solidFill>
              <a:highlight>
                <a:srgbClr val="FFFFFF"/>
              </a:highlight>
            </a:endParaRPr>
          </a:p>
          <a:p>
            <a:pPr indent="-228600" lvl="0" marL="228600" rtl="0" algn="l">
              <a:lnSpc>
                <a:spcPct val="90000"/>
              </a:lnSpc>
              <a:spcBef>
                <a:spcPts val="0"/>
              </a:spcBef>
              <a:spcAft>
                <a:spcPts val="0"/>
              </a:spcAft>
              <a:buClr>
                <a:schemeClr val="dk1"/>
              </a:buClr>
              <a:buSzPts val="2800"/>
              <a:buNone/>
            </a:pPr>
            <a:r>
              <a:t/>
            </a:r>
            <a:endParaRPr b="1" i="1" sz="3300">
              <a:solidFill>
                <a:srgbClr val="FF0000"/>
              </a:solidFill>
            </a:endParaRPr>
          </a:p>
        </p:txBody>
      </p:sp>
      <p:sp>
        <p:nvSpPr>
          <p:cNvPr id="135" name="Google Shape;135;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15MC804 - Project work - Review 2</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5"/>
          <p:cNvSpPr txBox="1"/>
          <p:nvPr>
            <p:ph type="title"/>
          </p:nvPr>
        </p:nvSpPr>
        <p:spPr>
          <a:xfrm>
            <a:off x="866192" y="337133"/>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Proposed Solution to the Problem Addressed</a:t>
            </a:r>
            <a:endParaRPr/>
          </a:p>
        </p:txBody>
      </p:sp>
      <p:sp>
        <p:nvSpPr>
          <p:cNvPr id="141" name="Google Shape;141;p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None/>
            </a:pPr>
            <a:r>
              <a:rPr lang="en-US"/>
              <a:t>       </a:t>
            </a:r>
            <a:r>
              <a:rPr i="1" lang="en-US" sz="3300"/>
              <a:t> </a:t>
            </a:r>
            <a:r>
              <a:rPr b="1" i="1" lang="en-US" sz="2600">
                <a:solidFill>
                  <a:srgbClr val="FF0000"/>
                </a:solidFill>
                <a:highlight>
                  <a:srgbClr val="FFFFFF"/>
                </a:highlight>
              </a:rPr>
              <a:t>Standard Stuff. Metaboards operates on the NFC standard, as used by billions of handheld devices for access or payments. The </a:t>
            </a:r>
            <a:r>
              <a:rPr b="1" i="1" lang="en-US" sz="2600">
                <a:solidFill>
                  <a:srgbClr val="FF0000"/>
                </a:solidFill>
                <a:highlight>
                  <a:srgbClr val="FFFFFF"/>
                </a:highlight>
                <a:uFill>
                  <a:noFill/>
                </a:uFill>
                <a:hlinkClick r:id="rId3">
                  <a:extLst>
                    <a:ext uri="{A12FA001-AC4F-418D-AE19-62706E023703}">
                      <ahyp:hlinkClr val="tx"/>
                    </a:ext>
                  </a:extLst>
                </a:hlinkClick>
              </a:rPr>
              <a:t>NFC Forum</a:t>
            </a:r>
            <a:r>
              <a:rPr b="1" i="1" lang="en-US" sz="2600">
                <a:solidFill>
                  <a:srgbClr val="FF0000"/>
                </a:solidFill>
                <a:highlight>
                  <a:srgbClr val="FFFFFF"/>
                </a:highlight>
              </a:rPr>
              <a:t>has now approved it for low-power charging (100mW to 1W) allowing an NFC-enabled device to handle both communications and charging simultaneously. Metaboards is the first wireless charging company to demonstrate this facility.The alternative Qi standard is for smartphones, which require higher power (15W+). Qi allows only one device per charger and needs precise alignment to function.</a:t>
            </a:r>
            <a:endParaRPr b="1" i="1" sz="4200">
              <a:solidFill>
                <a:srgbClr val="FF0000"/>
              </a:solidFill>
            </a:endParaRPr>
          </a:p>
        </p:txBody>
      </p:sp>
      <p:sp>
        <p:nvSpPr>
          <p:cNvPr id="142" name="Google Shape;142;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15MC804 - Project work - Review 2</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g120edd612fa_0_6"/>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4400"/>
              <a:buFont typeface="Calibri"/>
              <a:buNone/>
            </a:pPr>
            <a:r>
              <a:rPr lang="en-US"/>
              <a:t>Proposed Solution to the Problem Addressed</a:t>
            </a:r>
            <a:endParaRPr/>
          </a:p>
          <a:p>
            <a:pPr indent="0" lvl="0" marL="0" rtl="0" algn="l">
              <a:spcBef>
                <a:spcPts val="0"/>
              </a:spcBef>
              <a:spcAft>
                <a:spcPts val="0"/>
              </a:spcAft>
              <a:buNone/>
            </a:pPr>
            <a:r>
              <a:t/>
            </a:r>
            <a:endParaRPr/>
          </a:p>
        </p:txBody>
      </p:sp>
      <p:sp>
        <p:nvSpPr>
          <p:cNvPr id="149" name="Google Shape;149;g120edd612fa_0_6"/>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0" lvl="0" marL="139700" marR="139700" rtl="0" algn="l">
              <a:lnSpc>
                <a:spcPct val="115000"/>
              </a:lnSpc>
              <a:spcBef>
                <a:spcPts val="0"/>
              </a:spcBef>
              <a:spcAft>
                <a:spcPts val="0"/>
              </a:spcAft>
              <a:buClr>
                <a:schemeClr val="dk1"/>
              </a:buClr>
              <a:buSzPts val="1100"/>
              <a:buFont typeface="Arial"/>
              <a:buNone/>
            </a:pPr>
            <a:r>
              <a:rPr i="1" lang="en-US">
                <a:solidFill>
                  <a:srgbClr val="FF0000"/>
                </a:solidFill>
                <a:highlight>
                  <a:srgbClr val="FFFFFF"/>
                </a:highlight>
                <a:latin typeface="Arial"/>
                <a:ea typeface="Arial"/>
                <a:cs typeface="Arial"/>
                <a:sym typeface="Arial"/>
              </a:rPr>
              <a:t>Technology and IP. The platform, protected by a host of patents (12 granted, 33 pending) and proprietary tools exploits the phenomenon of metamaterials: composite structures comprising multiple elements which support magneto-inductive waves. The charger runs an algorithm to identify the location and number of devices. Once the devices are found the charger determines the best way to deliver power fairly and efficiently to each device.</a:t>
            </a:r>
            <a:endParaRPr i="1">
              <a:solidFill>
                <a:srgbClr val="FF0000"/>
              </a:solidFill>
              <a:highlight>
                <a:srgbClr val="FFFFFF"/>
              </a:highlight>
              <a:latin typeface="Arial"/>
              <a:ea typeface="Arial"/>
              <a:cs typeface="Arial"/>
              <a:sym typeface="Arial"/>
            </a:endParaRPr>
          </a:p>
          <a:p>
            <a:pPr indent="0" lvl="0" marL="0" rtl="0" algn="l">
              <a:spcBef>
                <a:spcPts val="2000"/>
              </a:spcBef>
              <a:spcAft>
                <a:spcPts val="0"/>
              </a:spcAft>
              <a:buNone/>
            </a:pPr>
            <a:r>
              <a:t/>
            </a:r>
            <a:endParaRPr sz="1800"/>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2021-02-20T05:24:33Z</dcterms:created>
  <dc:creator>vignesh waran</dc:creator>
</cp:coreProperties>
</file>