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129DB9-DE59-4672-9BFE-D39003D3C298}">
  <a:tblStyle styleId="{CB129DB9-DE59-4672-9BFE-D39003D3C298}"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fb38ce7d9_0_1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1fb38ce7d9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fb38ce7d9_0_2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1fb38ce7d9_0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fb38ce7d9_0_2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1fb38ce7d9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fb38ce7d9_0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1fb38ce7d9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fb38ce7d9_0_2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1fb38ce7d9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fb38ce7d9_0_2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1fb38ce7d9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fb38ce7d9_0_2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1fb38ce7d9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fb38ce7d9_0_1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1fb38ce7d9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fb38ce7d9_0_1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1fb38ce7d9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fb38ce7d9_0_1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1fb38ce7d9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fb38ce7d9_0_1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1fb38ce7d9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fb38ce7d9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1fb38ce7d9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fb38ce7d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fb38ce7d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fb38ce7d9_0_2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1fb38ce7d9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fb38ce7d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fb38ce7d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4"/>
          <p:cNvPicPr preferRelativeResize="0"/>
          <p:nvPr/>
        </p:nvPicPr>
        <p:blipFill rotWithShape="1">
          <a:blip r:embed="rId2">
            <a:alphaModFix/>
          </a:blip>
          <a:srcRect b="0" l="0" r="0" t="0"/>
          <a:stretch/>
        </p:blipFill>
        <p:spPr>
          <a:xfrm>
            <a:off x="7838648" y="99445"/>
            <a:ext cx="1058450" cy="1022844"/>
          </a:xfrm>
          <a:prstGeom prst="rect">
            <a:avLst/>
          </a:prstGeom>
          <a:noFill/>
          <a:ln>
            <a:noFill/>
          </a:ln>
        </p:spPr>
      </p:pic>
      <p:pic>
        <p:nvPicPr>
          <p:cNvPr id="63" name="Google Shape;63;p14"/>
          <p:cNvPicPr preferRelativeResize="0"/>
          <p:nvPr/>
        </p:nvPicPr>
        <p:blipFill rotWithShape="1">
          <a:blip r:embed="rId3">
            <a:alphaModFix/>
          </a:blip>
          <a:srcRect b="0" l="0" r="0" t="0"/>
          <a:stretch/>
        </p:blipFill>
        <p:spPr>
          <a:xfrm>
            <a:off x="152684" y="328982"/>
            <a:ext cx="951932" cy="78550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 name="Google Shape;90;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3" name="Google Shape;93;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 name="Google Shape;94;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4" name="Google Shape;104;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5" name="Google Shape;105;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22"/>
          <p:cNvSpPr/>
          <p:nvPr>
            <p:ph idx="2" type="pic"/>
          </p:nvPr>
        </p:nvSpPr>
        <p:spPr>
          <a:xfrm>
            <a:off x="3887391" y="740569"/>
            <a:ext cx="4629300" cy="3655200"/>
          </a:xfrm>
          <a:prstGeom prst="rect">
            <a:avLst/>
          </a:prstGeom>
          <a:noFill/>
          <a:ln>
            <a:noFill/>
          </a:ln>
        </p:spPr>
      </p:sp>
      <p:sp>
        <p:nvSpPr>
          <p:cNvPr id="111" name="Google Shape;111;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2" name="Google Shape;112;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8" name="Google Shape;118;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4" name="Google Shape;124;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appliedmembranes.com/chemical-test-kits-for-testing-water-quality.html" TargetMode="External"/><Relationship Id="rId4" Type="http://schemas.openxmlformats.org/officeDocument/2006/relationships/hyperlink" Target="https://hannainst.com/hi3817-water-quality-test-ki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1087700" y="1180250"/>
            <a:ext cx="6858000" cy="1670100"/>
          </a:xfrm>
          <a:prstGeom prst="rect">
            <a:avLst/>
          </a:prstGeom>
          <a:noFill/>
          <a:ln>
            <a:noFill/>
          </a:ln>
        </p:spPr>
        <p:txBody>
          <a:bodyPr anchorCtr="0" anchor="b" bIns="34275" lIns="68575" spcFirstLastPara="1" rIns="68575" wrap="square" tIns="34275">
            <a:normAutofit/>
          </a:bodyPr>
          <a:lstStyle/>
          <a:p>
            <a:pPr indent="0" lvl="0" marL="0" rtl="0" algn="r">
              <a:lnSpc>
                <a:spcPct val="100000"/>
              </a:lnSpc>
              <a:spcBef>
                <a:spcPts val="0"/>
              </a:spcBef>
              <a:spcAft>
                <a:spcPts val="0"/>
              </a:spcAft>
              <a:buClr>
                <a:schemeClr val="dk1"/>
              </a:buClr>
              <a:buFont typeface="Arial"/>
              <a:buNone/>
            </a:pPr>
            <a:r>
              <a:rPr b="1" lang="en" sz="2400">
                <a:solidFill>
                  <a:srgbClr val="222222"/>
                </a:solidFill>
                <a:latin typeface="Times New Roman"/>
                <a:ea typeface="Times New Roman"/>
                <a:cs typeface="Times New Roman"/>
                <a:sym typeface="Times New Roman"/>
              </a:rPr>
              <a:t>WATER QUALITY FROM MOBILE CAPTURED AND GOOGLE EARTH IMAGES</a:t>
            </a:r>
            <a:endParaRPr sz="1400">
              <a:solidFill>
                <a:srgbClr val="222222"/>
              </a:solidFill>
              <a:latin typeface="Arial"/>
              <a:ea typeface="Arial"/>
              <a:cs typeface="Arial"/>
              <a:sym typeface="Arial"/>
            </a:endParaRPr>
          </a:p>
          <a:p>
            <a:pPr indent="0" lvl="0" marL="0" rtl="0" algn="ctr">
              <a:lnSpc>
                <a:spcPct val="90000"/>
              </a:lnSpc>
              <a:spcBef>
                <a:spcPts val="0"/>
              </a:spcBef>
              <a:spcAft>
                <a:spcPts val="0"/>
              </a:spcAft>
              <a:buClr>
                <a:schemeClr val="dk1"/>
              </a:buClr>
              <a:buSzPts val="4500"/>
              <a:buFont typeface="Calibri"/>
              <a:buNone/>
            </a:pPr>
            <a:r>
              <a:t/>
            </a:r>
            <a:endParaRPr/>
          </a:p>
        </p:txBody>
      </p:sp>
      <p:sp>
        <p:nvSpPr>
          <p:cNvPr id="132" name="Google Shape;132;p25"/>
          <p:cNvSpPr txBox="1"/>
          <p:nvPr>
            <p:ph idx="1" type="subTitle"/>
          </p:nvPr>
        </p:nvSpPr>
        <p:spPr>
          <a:xfrm>
            <a:off x="667364" y="3078956"/>
            <a:ext cx="2695200" cy="12417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90000"/>
              </a:lnSpc>
              <a:spcBef>
                <a:spcPts val="0"/>
              </a:spcBef>
              <a:spcAft>
                <a:spcPts val="0"/>
              </a:spcAft>
              <a:buClr>
                <a:schemeClr val="dk1"/>
              </a:buClr>
              <a:buSzPct val="100000"/>
              <a:buNone/>
            </a:pPr>
            <a:r>
              <a:rPr lang="en"/>
              <a:t>191CS132 </a:t>
            </a:r>
            <a:r>
              <a:rPr lang="en"/>
              <a:t>&amp; ASWATHY B B</a:t>
            </a:r>
            <a:endParaRPr/>
          </a:p>
          <a:p>
            <a:pPr indent="0" lvl="0" marL="0" rtl="0" algn="l">
              <a:lnSpc>
                <a:spcPct val="90000"/>
              </a:lnSpc>
              <a:spcBef>
                <a:spcPts val="800"/>
              </a:spcBef>
              <a:spcAft>
                <a:spcPts val="0"/>
              </a:spcAft>
              <a:buClr>
                <a:schemeClr val="dk1"/>
              </a:buClr>
              <a:buSzPct val="100000"/>
              <a:buNone/>
            </a:pPr>
            <a:r>
              <a:rPr lang="en"/>
              <a:t>191CS153 &amp; DHANISH K S</a:t>
            </a:r>
            <a:endParaRPr/>
          </a:p>
          <a:p>
            <a:pPr indent="0" lvl="0" marL="0" rtl="0" algn="l">
              <a:lnSpc>
                <a:spcPct val="90000"/>
              </a:lnSpc>
              <a:spcBef>
                <a:spcPts val="800"/>
              </a:spcBef>
              <a:spcAft>
                <a:spcPts val="0"/>
              </a:spcAft>
              <a:buClr>
                <a:schemeClr val="dk1"/>
              </a:buClr>
              <a:buSzPct val="100000"/>
              <a:buNone/>
            </a:pPr>
            <a:r>
              <a:rPr lang="en"/>
              <a:t>192IT233 </a:t>
            </a:r>
            <a:r>
              <a:rPr lang="en"/>
              <a:t>&amp;  SHERINE BENITTA A</a:t>
            </a:r>
            <a:endParaRPr/>
          </a:p>
          <a:p>
            <a:pPr indent="0" lvl="0" marL="0" rtl="0" algn="l">
              <a:lnSpc>
                <a:spcPct val="90000"/>
              </a:lnSpc>
              <a:spcBef>
                <a:spcPts val="800"/>
              </a:spcBef>
              <a:spcAft>
                <a:spcPts val="0"/>
              </a:spcAft>
              <a:buClr>
                <a:schemeClr val="dk1"/>
              </a:buClr>
              <a:buSzPct val="100000"/>
              <a:buNone/>
            </a:pPr>
            <a:r>
              <a:rPr lang="en"/>
              <a:t>191CS139 &amp; BENIGA W H</a:t>
            </a:r>
            <a:endParaRPr/>
          </a:p>
          <a:p>
            <a:pPr indent="0" lvl="0" marL="0" rtl="0" algn="l">
              <a:lnSpc>
                <a:spcPct val="90000"/>
              </a:lnSpc>
              <a:spcBef>
                <a:spcPts val="800"/>
              </a:spcBef>
              <a:spcAft>
                <a:spcPts val="0"/>
              </a:spcAft>
              <a:buClr>
                <a:schemeClr val="dk1"/>
              </a:buClr>
              <a:buSzPct val="100000"/>
              <a:buNone/>
            </a:pPr>
            <a:r>
              <a:t/>
            </a:r>
            <a:endParaRPr/>
          </a:p>
        </p:txBody>
      </p:sp>
      <p:sp>
        <p:nvSpPr>
          <p:cNvPr id="133" name="Google Shape;133;p25"/>
          <p:cNvSpPr txBox="1"/>
          <p:nvPr/>
        </p:nvSpPr>
        <p:spPr>
          <a:xfrm>
            <a:off x="5917790" y="2894912"/>
            <a:ext cx="2909100" cy="167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Under guidance of </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Mr/Dr. Faculty,</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Designation,</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BIT, </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Sathy. </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25"/>
          <p:cNvSpPr/>
          <p:nvPr/>
        </p:nvSpPr>
        <p:spPr>
          <a:xfrm>
            <a:off x="7827394" y="139219"/>
            <a:ext cx="1090500" cy="99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Effective utilization of the Modern Tool &amp; Cloud</a:t>
            </a:r>
            <a:endParaRPr/>
          </a:p>
        </p:txBody>
      </p:sp>
      <p:sp>
        <p:nvSpPr>
          <p:cNvPr id="195" name="Google Shape;195;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i="1" lang="en"/>
              <a:t>We used INTERNXT cloud platform its allow to access a group of apps adapted for all your devices and you can remotely upload the content.</a:t>
            </a:r>
            <a:endParaRPr i="1"/>
          </a:p>
          <a:p>
            <a:pPr indent="-317500" lvl="0" marL="457200" rtl="0" algn="l">
              <a:lnSpc>
                <a:spcPct val="90000"/>
              </a:lnSpc>
              <a:spcBef>
                <a:spcPts val="0"/>
              </a:spcBef>
              <a:spcAft>
                <a:spcPts val="0"/>
              </a:spcAft>
              <a:buSzPts val="1400"/>
              <a:buChar char="❏"/>
            </a:pPr>
            <a:r>
              <a:rPr i="1" lang="en"/>
              <a:t>The cloud keeps updating data collected from the water quality sensors and it is been sent to the mobile app using this internxt platform.</a:t>
            </a:r>
            <a:endParaRPr i="1"/>
          </a:p>
          <a:p>
            <a:pPr indent="-317500" lvl="0" marL="457200" rtl="0" algn="l">
              <a:lnSpc>
                <a:spcPct val="90000"/>
              </a:lnSpc>
              <a:spcBef>
                <a:spcPts val="0"/>
              </a:spcBef>
              <a:spcAft>
                <a:spcPts val="0"/>
              </a:spcAft>
              <a:buSzPts val="1400"/>
              <a:buChar char="❏"/>
            </a:pPr>
            <a:r>
              <a:rPr i="1" lang="en"/>
              <a:t>You can store and retrieve the data as when you want .this platform provides reliable customer support.</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Calibri"/>
              <a:buNone/>
            </a:pPr>
            <a:r>
              <a:rPr lang="en" sz="2700"/>
              <a:t>Technology stack &amp; use case</a:t>
            </a:r>
            <a:endParaRPr sz="2700"/>
          </a:p>
        </p:txBody>
      </p:sp>
      <p:pic>
        <p:nvPicPr>
          <p:cNvPr id="201" name="Google Shape;201;p35"/>
          <p:cNvPicPr preferRelativeResize="0"/>
          <p:nvPr/>
        </p:nvPicPr>
        <p:blipFill>
          <a:blip r:embed="rId3">
            <a:alphaModFix/>
          </a:blip>
          <a:stretch>
            <a:fillRect/>
          </a:stretch>
        </p:blipFill>
        <p:spPr>
          <a:xfrm>
            <a:off x="567925" y="1200150"/>
            <a:ext cx="7966475" cy="358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Prototype &amp; Sample Output</a:t>
            </a:r>
            <a:endParaRPr/>
          </a:p>
        </p:txBody>
      </p:sp>
      <p:sp>
        <p:nvSpPr>
          <p:cNvPr id="207" name="Google Shape;207;p3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FF0000"/>
              </a:buClr>
              <a:buSzPts val="2100"/>
              <a:buNone/>
            </a:pPr>
            <a:r>
              <a:t/>
            </a:r>
            <a:endParaRPr/>
          </a:p>
        </p:txBody>
      </p:sp>
      <p:pic>
        <p:nvPicPr>
          <p:cNvPr id="208" name="Google Shape;208;p36"/>
          <p:cNvPicPr preferRelativeResize="0"/>
          <p:nvPr/>
        </p:nvPicPr>
        <p:blipFill>
          <a:blip r:embed="rId3">
            <a:alphaModFix/>
          </a:blip>
          <a:stretch>
            <a:fillRect/>
          </a:stretch>
        </p:blipFill>
        <p:spPr>
          <a:xfrm>
            <a:off x="628650" y="1268050"/>
            <a:ext cx="7886700" cy="3821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Analysis of Results &amp; Discussions </a:t>
            </a:r>
            <a:endParaRPr/>
          </a:p>
        </p:txBody>
      </p:sp>
      <p:sp>
        <p:nvSpPr>
          <p:cNvPr id="214" name="Google Shape;214;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101600" rtl="0" algn="l">
              <a:lnSpc>
                <a:spcPct val="100000"/>
              </a:lnSpc>
              <a:spcBef>
                <a:spcPts val="600"/>
              </a:spcBef>
              <a:spcAft>
                <a:spcPts val="0"/>
              </a:spcAft>
              <a:buClr>
                <a:schemeClr val="dk1"/>
              </a:buClr>
              <a:buSzPts val="2000"/>
              <a:buFont typeface="Arial"/>
              <a:buNone/>
            </a:pPr>
            <a:r>
              <a:rPr lang="en" sz="2000">
                <a:solidFill>
                  <a:srgbClr val="28324A"/>
                </a:solidFill>
                <a:latin typeface="Times New Roman"/>
                <a:ea typeface="Times New Roman"/>
                <a:cs typeface="Times New Roman"/>
                <a:sym typeface="Times New Roman"/>
              </a:rPr>
              <a:t>A smart phone based application interface with various advanced features such as location-based data collection, storage on the cloud, interaction with google map for quick judgement, sensor calibration and many more has been introduced. system has been tested for various water quality measurement applications. The overall system is cost effective , portable and easy to use for villagers or any unskilled person.</a:t>
            </a:r>
            <a:endParaRPr sz="2000">
              <a:solidFill>
                <a:srgbClr val="28324A"/>
              </a:solidFill>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ts val="2100"/>
              <a:buNone/>
            </a:pPr>
            <a:r>
              <a:t/>
            </a:r>
            <a:endParaRPr i="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Cost Benefit Analysis  (List of Components / Service Used)</a:t>
            </a:r>
            <a:endParaRPr/>
          </a:p>
        </p:txBody>
      </p:sp>
      <p:sp>
        <p:nvSpPr>
          <p:cNvPr id="220" name="Google Shape;220;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FF0000"/>
              </a:buClr>
              <a:buSzPts val="2100"/>
              <a:buNone/>
            </a:pPr>
            <a:r>
              <a:rPr i="1" lang="en">
                <a:solidFill>
                  <a:srgbClr val="FF0000"/>
                </a:solidFill>
              </a:rPr>
              <a:t> </a:t>
            </a:r>
            <a:endParaRPr/>
          </a:p>
        </p:txBody>
      </p:sp>
      <p:graphicFrame>
        <p:nvGraphicFramePr>
          <p:cNvPr id="221" name="Google Shape;221;p38"/>
          <p:cNvGraphicFramePr/>
          <p:nvPr/>
        </p:nvGraphicFramePr>
        <p:xfrm>
          <a:off x="1641875" y="1864032"/>
          <a:ext cx="3000000" cy="3000000"/>
        </p:xfrm>
        <a:graphic>
          <a:graphicData uri="http://schemas.openxmlformats.org/drawingml/2006/table">
            <a:tbl>
              <a:tblPr bandRow="1" firstRow="1">
                <a:noFill/>
                <a:tableStyleId>{CB129DB9-DE59-4672-9BFE-D39003D3C298}</a:tableStyleId>
              </a:tblPr>
              <a:tblGrid>
                <a:gridCol w="3048000"/>
                <a:gridCol w="3048000"/>
              </a:tblGrid>
              <a:tr h="346075">
                <a:tc>
                  <a:txBody>
                    <a:bodyPr/>
                    <a:lstStyle/>
                    <a:p>
                      <a:pPr indent="0" lvl="0" marL="0" marR="0" rtl="0" algn="l">
                        <a:lnSpc>
                          <a:spcPct val="100000"/>
                        </a:lnSpc>
                        <a:spcBef>
                          <a:spcPts val="0"/>
                        </a:spcBef>
                        <a:spcAft>
                          <a:spcPts val="0"/>
                        </a:spcAft>
                        <a:buNone/>
                      </a:pPr>
                      <a:r>
                        <a:rPr lang="en" sz="1400" u="none" cap="none" strike="noStrike"/>
                        <a:t>COMPONENTS</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PRICES (in Rupees)</a:t>
                      </a:r>
                      <a:endParaRPr/>
                    </a:p>
                  </a:txBody>
                  <a:tcPr marT="45725" marB="45725" marR="91450" marL="91450"/>
                </a:tc>
              </a:tr>
              <a:tr h="346075">
                <a:tc>
                  <a:txBody>
                    <a:bodyPr/>
                    <a:lstStyle/>
                    <a:p>
                      <a:pPr indent="0" lvl="0" marL="0" marR="0" rtl="0" algn="l">
                        <a:lnSpc>
                          <a:spcPct val="100000"/>
                        </a:lnSpc>
                        <a:spcBef>
                          <a:spcPts val="0"/>
                        </a:spcBef>
                        <a:spcAft>
                          <a:spcPts val="0"/>
                        </a:spcAft>
                        <a:buNone/>
                      </a:pPr>
                      <a:r>
                        <a:rPr lang="en" sz="1400" u="none" cap="none" strike="noStrike"/>
                        <a:t>1. Micro Controller – Node MCU</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209</a:t>
                      </a:r>
                      <a:endParaRPr/>
                    </a:p>
                  </a:txBody>
                  <a:tcPr marT="45725" marB="45725" marR="91450" marL="91450"/>
                </a:tc>
              </a:tr>
              <a:tr h="346075">
                <a:tc>
                  <a:txBody>
                    <a:bodyPr/>
                    <a:lstStyle/>
                    <a:p>
                      <a:pPr indent="0" lvl="0" marL="0" marR="0" rtl="0" algn="l">
                        <a:lnSpc>
                          <a:spcPct val="100000"/>
                        </a:lnSpc>
                        <a:spcBef>
                          <a:spcPts val="0"/>
                        </a:spcBef>
                        <a:spcAft>
                          <a:spcPts val="0"/>
                        </a:spcAft>
                        <a:buNone/>
                      </a:pPr>
                      <a:r>
                        <a:rPr lang="en" sz="1400" u="none" cap="none" strike="noStrike"/>
                        <a:t>2. Bluetooth Module</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700</a:t>
                      </a:r>
                      <a:endParaRPr/>
                    </a:p>
                  </a:txBody>
                  <a:tcPr marT="45725" marB="45725" marR="91450" marL="91450"/>
                </a:tc>
              </a:tr>
              <a:tr h="346075">
                <a:tc>
                  <a:txBody>
                    <a:bodyPr/>
                    <a:lstStyle/>
                    <a:p>
                      <a:pPr indent="0" lvl="0" marL="0" marR="0" rtl="0" algn="l">
                        <a:lnSpc>
                          <a:spcPct val="100000"/>
                        </a:lnSpc>
                        <a:spcBef>
                          <a:spcPts val="0"/>
                        </a:spcBef>
                        <a:spcAft>
                          <a:spcPts val="0"/>
                        </a:spcAft>
                        <a:buNone/>
                      </a:pPr>
                      <a:r>
                        <a:rPr lang="en" sz="1400" u="none" cap="none" strike="noStrike"/>
                        <a:t>3. Rechargeable Battery </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700</a:t>
                      </a:r>
                      <a:endParaRPr/>
                    </a:p>
                  </a:txBody>
                  <a:tcPr marT="45725" marB="45725" marR="91450" marL="91450"/>
                </a:tc>
              </a:tr>
              <a:tr h="346075">
                <a:tc>
                  <a:txBody>
                    <a:bodyPr/>
                    <a:lstStyle/>
                    <a:p>
                      <a:pPr indent="0" lvl="0" marL="0" marR="0" rtl="0" algn="l">
                        <a:lnSpc>
                          <a:spcPct val="100000"/>
                        </a:lnSpc>
                        <a:spcBef>
                          <a:spcPts val="0"/>
                        </a:spcBef>
                        <a:spcAft>
                          <a:spcPts val="0"/>
                        </a:spcAft>
                        <a:buNone/>
                      </a:pPr>
                      <a:r>
                        <a:rPr lang="en" sz="1400" u="none" cap="none" strike="noStrike"/>
                        <a:t>4. Water Quality Sensor ( TDS ) </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189</a:t>
                      </a:r>
                      <a:endParaRPr/>
                    </a:p>
                  </a:txBody>
                  <a:tcPr marT="45725" marB="45725" marR="91450" marL="91450"/>
                </a:tc>
              </a:tr>
              <a:tr h="346075">
                <a:tc>
                  <a:txBody>
                    <a:bodyPr/>
                    <a:lstStyle/>
                    <a:p>
                      <a:pPr indent="0" lvl="0" marL="0" marR="0" rtl="0" algn="l">
                        <a:lnSpc>
                          <a:spcPct val="100000"/>
                        </a:lnSpc>
                        <a:spcBef>
                          <a:spcPts val="0"/>
                        </a:spcBef>
                        <a:spcAft>
                          <a:spcPts val="0"/>
                        </a:spcAft>
                        <a:buNone/>
                      </a:pPr>
                      <a:r>
                        <a:rPr lang="en" sz="1400" u="none" cap="none" strike="noStrike"/>
                        <a:t>5. pH Sensor</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1600</a:t>
                      </a:r>
                      <a:endParaRPr/>
                    </a:p>
                  </a:txBody>
                  <a:tcPr marT="45725" marB="45725" marR="91450" marL="91450"/>
                </a:tc>
              </a:tr>
              <a:tr h="346075">
                <a:tc>
                  <a:txBody>
                    <a:bodyPr/>
                    <a:lstStyle/>
                    <a:p>
                      <a:pPr indent="0" lvl="0" marL="0" marR="0" rtl="0" algn="l">
                        <a:lnSpc>
                          <a:spcPct val="100000"/>
                        </a:lnSpc>
                        <a:spcBef>
                          <a:spcPts val="0"/>
                        </a:spcBef>
                        <a:spcAft>
                          <a:spcPts val="0"/>
                        </a:spcAft>
                        <a:buNone/>
                      </a:pPr>
                      <a:r>
                        <a:rPr lang="en" sz="1400" u="none" cap="none" strike="noStrike"/>
                        <a:t>6. Smart Water Meter</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500</a:t>
                      </a:r>
                      <a:endParaRPr/>
                    </a:p>
                  </a:txBody>
                  <a:tcPr marT="45725" marB="45725" marR="91450" marL="91450"/>
                </a:tc>
              </a:tr>
              <a:tr h="346075">
                <a:tc gridSpan="2">
                  <a:txBody>
                    <a:bodyPr/>
                    <a:lstStyle/>
                    <a:p>
                      <a:pPr indent="0" lvl="0" marL="0" marR="0" rtl="0" algn="l">
                        <a:lnSpc>
                          <a:spcPct val="100000"/>
                        </a:lnSpc>
                        <a:spcBef>
                          <a:spcPts val="0"/>
                        </a:spcBef>
                        <a:spcAft>
                          <a:spcPts val="0"/>
                        </a:spcAft>
                        <a:buNone/>
                      </a:pPr>
                      <a:r>
                        <a:rPr lang="en" sz="1400" u="none" cap="none" strike="noStrike"/>
                        <a:t>Total Price   -   3,898 Rupees</a:t>
                      </a:r>
                      <a:endParaRPr/>
                    </a:p>
                  </a:txBody>
                  <a:tcPr marT="45725" marB="45725" marR="91450" marL="91450"/>
                </a:tc>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References</a:t>
            </a:r>
            <a:endParaRPr sz="2100">
              <a:solidFill>
                <a:srgbClr val="FF0000"/>
              </a:solidFill>
            </a:endParaRPr>
          </a:p>
        </p:txBody>
      </p:sp>
      <p:sp>
        <p:nvSpPr>
          <p:cNvPr id="227" name="Google Shape;227;p3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10000"/>
          </a:bodyPr>
          <a:lstStyle/>
          <a:p>
            <a:pPr indent="-355600" lvl="0" marL="457200" rtl="0" algn="l">
              <a:lnSpc>
                <a:spcPct val="100000"/>
              </a:lnSpc>
              <a:spcBef>
                <a:spcPts val="600"/>
              </a:spcBef>
              <a:spcAft>
                <a:spcPts val="0"/>
              </a:spcAft>
              <a:buClr>
                <a:srgbClr val="28324A"/>
              </a:buClr>
              <a:buSzPts val="2000"/>
              <a:buFont typeface="Times New Roman"/>
              <a:buChar char="❏"/>
            </a:pPr>
            <a:r>
              <a:rPr lang="en" sz="2000">
                <a:solidFill>
                  <a:srgbClr val="28324A"/>
                </a:solidFill>
                <a:latin typeface="Times New Roman"/>
                <a:ea typeface="Times New Roman"/>
                <a:cs typeface="Times New Roman"/>
                <a:sym typeface="Times New Roman"/>
              </a:rPr>
              <a:t>Applied Membranes Inc. home page ,retrieved from</a:t>
            </a:r>
            <a:endParaRPr sz="2000">
              <a:solidFill>
                <a:srgbClr val="28324A"/>
              </a:solidFill>
              <a:latin typeface="Source Sans Pro"/>
              <a:ea typeface="Source Sans Pro"/>
              <a:cs typeface="Source Sans Pro"/>
              <a:sym typeface="Source Sans Pro"/>
            </a:endParaRPr>
          </a:p>
          <a:p>
            <a:pPr indent="-355600" lvl="0" marL="457200" rtl="0" algn="l">
              <a:lnSpc>
                <a:spcPct val="100000"/>
              </a:lnSpc>
              <a:spcBef>
                <a:spcPts val="0"/>
              </a:spcBef>
              <a:spcAft>
                <a:spcPts val="0"/>
              </a:spcAft>
              <a:buSzPts val="2000"/>
              <a:buFont typeface="Georgia"/>
              <a:buChar char="❏"/>
            </a:pPr>
            <a:r>
              <a:rPr lang="en" sz="2000" u="sng">
                <a:solidFill>
                  <a:srgbClr val="004B83"/>
                </a:solidFill>
                <a:latin typeface="Georgia"/>
                <a:ea typeface="Georgia"/>
                <a:cs typeface="Georgia"/>
                <a:sym typeface="Georgia"/>
                <a:hlinkClick r:id="rId3">
                  <a:extLst>
                    <a:ext uri="{A12FA001-AC4F-418D-AE19-62706E023703}">
                      <ahyp:hlinkClr val="tx"/>
                    </a:ext>
                  </a:extLst>
                </a:hlinkClick>
              </a:rPr>
              <a:t>https://www.appliedmembranes.com/chemical-test-kits-for-testing-water-quality.html</a:t>
            </a:r>
            <a:endParaRPr sz="2000">
              <a:solidFill>
                <a:srgbClr val="28324A"/>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333333"/>
              </a:buClr>
              <a:buSzPts val="2000"/>
              <a:buFont typeface="Times New Roman"/>
              <a:buChar char="❏"/>
            </a:pPr>
            <a:r>
              <a:t/>
            </a:r>
            <a:endParaRPr sz="2000">
              <a:solidFill>
                <a:srgbClr val="333333"/>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333333"/>
              </a:buClr>
              <a:buSzPts val="2000"/>
              <a:buFont typeface="Georgia"/>
              <a:buChar char="❏"/>
            </a:pPr>
            <a:r>
              <a:rPr lang="en" sz="2000">
                <a:solidFill>
                  <a:srgbClr val="333333"/>
                </a:solidFill>
                <a:latin typeface="Georgia"/>
                <a:ea typeface="Georgia"/>
                <a:cs typeface="Georgia"/>
                <a:sym typeface="Georgia"/>
              </a:rPr>
              <a:t>Bai V, Bouwmeester R, Mohan S (2009) Fuzzy logic water quality index and importance of water quality parameters. Air Soil Water Res 2:51–59</a:t>
            </a:r>
            <a:endParaRPr sz="2000">
              <a:solidFill>
                <a:srgbClr val="28324A"/>
              </a:solidFill>
              <a:latin typeface="Source Sans Pro"/>
              <a:ea typeface="Source Sans Pro"/>
              <a:cs typeface="Source Sans Pro"/>
              <a:sym typeface="Source Sans Pro"/>
            </a:endParaRPr>
          </a:p>
          <a:p>
            <a:pPr indent="-355600" lvl="0" marL="457200" rtl="0" algn="l">
              <a:lnSpc>
                <a:spcPct val="100000"/>
              </a:lnSpc>
              <a:spcBef>
                <a:spcPts val="0"/>
              </a:spcBef>
              <a:spcAft>
                <a:spcPts val="0"/>
              </a:spcAft>
              <a:buClr>
                <a:srgbClr val="333333"/>
              </a:buClr>
              <a:buSzPts val="2000"/>
              <a:buFont typeface="Georgia"/>
              <a:buChar char="❏"/>
            </a:pPr>
            <a:r>
              <a:t/>
            </a:r>
            <a:endParaRPr sz="2000">
              <a:solidFill>
                <a:srgbClr val="333333"/>
              </a:solidFill>
              <a:latin typeface="Georgia"/>
              <a:ea typeface="Georgia"/>
              <a:cs typeface="Georgia"/>
              <a:sym typeface="Georgia"/>
            </a:endParaRPr>
          </a:p>
          <a:p>
            <a:pPr indent="-355600" lvl="0" marL="457200" rtl="0" algn="l">
              <a:lnSpc>
                <a:spcPct val="100000"/>
              </a:lnSpc>
              <a:spcBef>
                <a:spcPts val="0"/>
              </a:spcBef>
              <a:spcAft>
                <a:spcPts val="0"/>
              </a:spcAft>
              <a:buSzPts val="2000"/>
              <a:buFont typeface="Georgia"/>
              <a:buChar char="❏"/>
            </a:pPr>
            <a:r>
              <a:rPr lang="en" sz="2000">
                <a:solidFill>
                  <a:srgbClr val="333333"/>
                </a:solidFill>
                <a:latin typeface="Georgia"/>
                <a:ea typeface="Georgia"/>
                <a:cs typeface="Georgia"/>
                <a:sym typeface="Georgia"/>
              </a:rPr>
              <a:t>HANNA instruments, home page, retrieved from </a:t>
            </a:r>
            <a:r>
              <a:rPr lang="en" sz="2000" u="sng">
                <a:solidFill>
                  <a:srgbClr val="004B83"/>
                </a:solidFill>
                <a:latin typeface="Georgia"/>
                <a:ea typeface="Georgia"/>
                <a:cs typeface="Georgia"/>
                <a:sym typeface="Georgia"/>
                <a:hlinkClick r:id="rId4">
                  <a:extLst>
                    <a:ext uri="{A12FA001-AC4F-418D-AE19-62706E023703}">
                      <ahyp:hlinkClr val="tx"/>
                    </a:ext>
                  </a:extLst>
                </a:hlinkClick>
              </a:rPr>
              <a:t>https://hannainst.com/hi3817-water-quality-test-kit.html</a:t>
            </a:r>
            <a:endParaRPr sz="2000">
              <a:solidFill>
                <a:srgbClr val="28324A"/>
              </a:solidFill>
              <a:latin typeface="Times New Roman"/>
              <a:ea typeface="Times New Roman"/>
              <a:cs typeface="Times New Roman"/>
              <a:sym typeface="Times New Roman"/>
            </a:endParaRPr>
          </a:p>
          <a:p>
            <a:pPr indent="-317500" lvl="0" marL="457200" rtl="0" algn="just">
              <a:lnSpc>
                <a:spcPct val="90000"/>
              </a:lnSpc>
              <a:spcBef>
                <a:spcPts val="0"/>
              </a:spcBef>
              <a:spcAft>
                <a:spcPts val="0"/>
              </a:spcAft>
              <a:buSzPts val="14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649644" y="25285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Abstract</a:t>
            </a:r>
            <a:endParaRPr/>
          </a:p>
        </p:txBody>
      </p:sp>
      <p:sp>
        <p:nvSpPr>
          <p:cNvPr id="140" name="Google Shape;140;p26"/>
          <p:cNvSpPr txBox="1"/>
          <p:nvPr>
            <p:ph idx="1" type="body"/>
          </p:nvPr>
        </p:nvSpPr>
        <p:spPr>
          <a:xfrm>
            <a:off x="628650" y="964401"/>
            <a:ext cx="7886700" cy="3668100"/>
          </a:xfrm>
          <a:prstGeom prst="rect">
            <a:avLst/>
          </a:prstGeom>
          <a:noFill/>
          <a:ln>
            <a:noFill/>
          </a:ln>
        </p:spPr>
        <p:txBody>
          <a:bodyPr anchorCtr="0" anchor="t" bIns="34275" lIns="68575" spcFirstLastPara="1" rIns="68575" wrap="square" tIns="34275">
            <a:normAutofit lnSpcReduction="20000"/>
          </a:bodyPr>
          <a:lstStyle/>
          <a:p>
            <a:pPr indent="-177800" lvl="0" marL="177800" rtl="0" algn="l">
              <a:lnSpc>
                <a:spcPct val="90000"/>
              </a:lnSpc>
              <a:spcBef>
                <a:spcPts val="0"/>
              </a:spcBef>
              <a:spcAft>
                <a:spcPts val="0"/>
              </a:spcAft>
              <a:buClr>
                <a:schemeClr val="dk1"/>
              </a:buClr>
              <a:buSzPts val="2100"/>
              <a:buNone/>
            </a:pPr>
            <a:r>
              <a:rPr lang="en"/>
              <a:t> </a:t>
            </a:r>
            <a:endParaRPr sz="16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Font typeface="Arial"/>
              <a:buNone/>
            </a:pPr>
            <a:r>
              <a:rPr lang="en" sz="1800">
                <a:solidFill>
                  <a:srgbClr val="222222"/>
                </a:solidFill>
                <a:latin typeface="Times New Roman"/>
                <a:ea typeface="Times New Roman"/>
                <a:cs typeface="Times New Roman"/>
                <a:sym typeface="Times New Roman"/>
              </a:rPr>
              <a:t>Water excellence in rural regions is tough to display because of loss of connectivity from one-of-a-kind water laboratories. In different regions, location-primarily based totally real-time water excellent statistics series is a tedious task and particularly depending on human intervention .The paper offered here has low-cost battery operated smartphone-based embedded system design to measure different water quality parameters in various remote locations. Developed system measures pH, total dissolved salt (TDS) and temperature of the water samples using sensors .An android application offers analysis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lang="en" sz="1800">
                <a:solidFill>
                  <a:srgbClr val="222222"/>
                </a:solidFill>
                <a:latin typeface="Times New Roman"/>
                <a:ea typeface="Times New Roman"/>
                <a:cs typeface="Times New Roman"/>
                <a:sym typeface="Times New Roman"/>
              </a:rPr>
              <a:t>and cloud data storage possibilities. It also provides a facility to analyze water quality data with location information on Google maps for quick judgment and easy understanding</a:t>
            </a:r>
            <a:r>
              <a:rPr lang="en" sz="1600">
                <a:solidFill>
                  <a:srgbClr val="222222"/>
                </a:solidFill>
                <a:latin typeface="Times New Roman"/>
                <a:ea typeface="Times New Roman"/>
                <a:cs typeface="Times New Roman"/>
                <a:sym typeface="Times New Roman"/>
              </a:rPr>
              <a:t>.</a:t>
            </a:r>
            <a:endParaRPr sz="1400">
              <a:latin typeface="Arial"/>
              <a:ea typeface="Arial"/>
              <a:cs typeface="Arial"/>
              <a:sym typeface="Arial"/>
            </a:endParaRPr>
          </a:p>
          <a:p>
            <a:pPr indent="0" lvl="0" marL="0" rtl="0" algn="just">
              <a:lnSpc>
                <a:spcPct val="150000"/>
              </a:lnSpc>
              <a:spcBef>
                <a:spcPts val="600"/>
              </a:spcBef>
              <a:spcAft>
                <a:spcPts val="0"/>
              </a:spcAft>
              <a:buClr>
                <a:schemeClr val="dk1"/>
              </a:buClr>
              <a:buFont typeface="Arial"/>
              <a:buNone/>
            </a:pPr>
            <a:r>
              <a:t/>
            </a:r>
            <a:endParaRPr sz="1800">
              <a:solidFill>
                <a:srgbClr val="28324A"/>
              </a:solidFill>
              <a:latin typeface="Times New Roman"/>
              <a:ea typeface="Times New Roman"/>
              <a:cs typeface="Times New Roman"/>
              <a:sym typeface="Times New Roman"/>
            </a:endParaRPr>
          </a:p>
          <a:p>
            <a:pPr indent="-177800" lvl="0" marL="177800" rtl="0" algn="l">
              <a:lnSpc>
                <a:spcPct val="90000"/>
              </a:lnSpc>
              <a:spcBef>
                <a:spcPts val="0"/>
              </a:spcBef>
              <a:spcAft>
                <a:spcPts val="0"/>
              </a:spcAft>
              <a:buClr>
                <a:schemeClr val="dk1"/>
              </a:buClr>
              <a:buSzPts val="2100"/>
              <a:buNone/>
            </a:pPr>
            <a:r>
              <a:t/>
            </a:r>
            <a:endParaRPr b="1" sz="2000"/>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649644" y="25285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Problem Statement Addressed</a:t>
            </a:r>
            <a:endParaRPr/>
          </a:p>
        </p:txBody>
      </p:sp>
      <p:sp>
        <p:nvSpPr>
          <p:cNvPr id="147" name="Google Shape;147;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7800" lvl="0" marL="177800" rtl="0" algn="just">
              <a:lnSpc>
                <a:spcPct val="90000"/>
              </a:lnSpc>
              <a:spcBef>
                <a:spcPts val="0"/>
              </a:spcBef>
              <a:spcAft>
                <a:spcPts val="0"/>
              </a:spcAft>
              <a:buClr>
                <a:schemeClr val="dk1"/>
              </a:buClr>
              <a:buSzPts val="2100"/>
              <a:buNone/>
            </a:pPr>
            <a:r>
              <a:rPr lang="en"/>
              <a:t> There are areas around us where people are suffering from various diseases mostly caused by water pollution.To avoid this situation we would like to propose a project to check the quality of water using the latest technology</a:t>
            </a:r>
            <a:endParaRPr/>
          </a:p>
        </p:txBody>
      </p:sp>
      <p:sp>
        <p:nvSpPr>
          <p:cNvPr id="148" name="Google Shape;148;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649644" y="25285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Existing Solution to the Problem Addressed</a:t>
            </a:r>
            <a:endParaRPr/>
          </a:p>
        </p:txBody>
      </p:sp>
      <p:sp>
        <p:nvSpPr>
          <p:cNvPr id="154" name="Google Shape;154;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a:t>Most of the water quality measuring project is based on sensors to check the content of purity in the water. Sensors like pH ,TDS .</a:t>
            </a:r>
            <a:endParaRPr b="1" i="1">
              <a:solidFill>
                <a:srgbClr val="FF0000"/>
              </a:solidFill>
            </a:endParaRPr>
          </a:p>
        </p:txBody>
      </p:sp>
      <p:sp>
        <p:nvSpPr>
          <p:cNvPr id="155" name="Google Shape;155;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15MC804 - Project work - Review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649644" y="25285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Proposed Solution to the Problem Addressed</a:t>
            </a:r>
            <a:endParaRPr/>
          </a:p>
        </p:txBody>
      </p:sp>
      <p:sp>
        <p:nvSpPr>
          <p:cNvPr id="161" name="Google Shape;161;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55600" lvl="0" marL="457200" rtl="0" algn="l">
              <a:lnSpc>
                <a:spcPct val="90000"/>
              </a:lnSpc>
              <a:spcBef>
                <a:spcPts val="0"/>
              </a:spcBef>
              <a:spcAft>
                <a:spcPts val="0"/>
              </a:spcAft>
              <a:buClr>
                <a:srgbClr val="000000"/>
              </a:buClr>
              <a:buSzPts val="2000"/>
              <a:buChar char="❏"/>
            </a:pPr>
            <a:r>
              <a:rPr lang="en" sz="2000">
                <a:solidFill>
                  <a:srgbClr val="000000"/>
                </a:solidFill>
              </a:rPr>
              <a:t>Like I have mentioned in the before slide ,we including a mobile application to keep track of the data analyzed per minutes by the cloud storage.</a:t>
            </a:r>
            <a:endParaRPr sz="2000">
              <a:solidFill>
                <a:srgbClr val="000000"/>
              </a:solidFill>
            </a:endParaRPr>
          </a:p>
          <a:p>
            <a:pPr indent="0" lvl="0" marL="457200" rtl="0" algn="l">
              <a:lnSpc>
                <a:spcPct val="90000"/>
              </a:lnSpc>
              <a:spcBef>
                <a:spcPts val="0"/>
              </a:spcBef>
              <a:spcAft>
                <a:spcPts val="0"/>
              </a:spcAft>
              <a:buNone/>
            </a:pPr>
            <a:r>
              <a:t/>
            </a:r>
            <a:endParaRPr sz="2000">
              <a:solidFill>
                <a:srgbClr val="000000"/>
              </a:solidFill>
            </a:endParaRPr>
          </a:p>
          <a:p>
            <a:pPr indent="-355600" lvl="0" marL="457200" rtl="0" algn="l">
              <a:lnSpc>
                <a:spcPct val="90000"/>
              </a:lnSpc>
              <a:spcBef>
                <a:spcPts val="0"/>
              </a:spcBef>
              <a:spcAft>
                <a:spcPts val="0"/>
              </a:spcAft>
              <a:buClr>
                <a:srgbClr val="000000"/>
              </a:buClr>
              <a:buSzPts val="2000"/>
              <a:buChar char="❏"/>
            </a:pPr>
            <a:r>
              <a:rPr lang="en" sz="2000">
                <a:solidFill>
                  <a:srgbClr val="000000"/>
                </a:solidFill>
              </a:rPr>
              <a:t>The cloud storage keeps a tracks of data collected from the water quality sensors and it is been  sent to the mobile app that we have developed.</a:t>
            </a:r>
            <a:endParaRPr sz="2000">
              <a:solidFill>
                <a:srgbClr val="000000"/>
              </a:solidFill>
            </a:endParaRPr>
          </a:p>
        </p:txBody>
      </p:sp>
      <p:sp>
        <p:nvSpPr>
          <p:cNvPr id="162" name="Google Shape;162;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Project Work Plan  </a:t>
            </a:r>
            <a:endParaRPr/>
          </a:p>
        </p:txBody>
      </p:sp>
      <p:sp>
        <p:nvSpPr>
          <p:cNvPr id="168" name="Google Shape;168;p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20000"/>
          </a:bodyPr>
          <a:lstStyle/>
          <a:p>
            <a:pPr indent="-355600" lvl="0" marL="457200" rtl="0" algn="l">
              <a:lnSpc>
                <a:spcPct val="150000"/>
              </a:lnSpc>
              <a:spcBef>
                <a:spcPts val="600"/>
              </a:spcBef>
              <a:spcAft>
                <a:spcPts val="0"/>
              </a:spcAft>
              <a:buClr>
                <a:srgbClr val="28324A"/>
              </a:buClr>
              <a:buSzPts val="2000"/>
              <a:buFont typeface="Noto Sans Symbols"/>
              <a:buChar char="❏"/>
            </a:pPr>
            <a:r>
              <a:rPr lang="en" sz="2000">
                <a:solidFill>
                  <a:srgbClr val="28324A"/>
                </a:solidFill>
                <a:latin typeface="Times New Roman"/>
                <a:ea typeface="Times New Roman"/>
                <a:cs typeface="Times New Roman"/>
                <a:sym typeface="Times New Roman"/>
              </a:rPr>
              <a:t>Low-cost battery operated smartphone-based embedded system design to measure water quality in remote areas . Developed system measures pH, TDS and temperature of the water using various sensors.</a:t>
            </a:r>
            <a:endParaRPr sz="2000">
              <a:solidFill>
                <a:srgbClr val="28324A"/>
              </a:solidFill>
              <a:latin typeface="Source Sans Pro"/>
              <a:ea typeface="Source Sans Pro"/>
              <a:cs typeface="Source Sans Pro"/>
              <a:sym typeface="Source Sans Pro"/>
            </a:endParaRPr>
          </a:p>
          <a:p>
            <a:pPr indent="-355600" lvl="0" marL="457200" rtl="0" algn="l">
              <a:lnSpc>
                <a:spcPct val="150000"/>
              </a:lnSpc>
              <a:spcBef>
                <a:spcPts val="600"/>
              </a:spcBef>
              <a:spcAft>
                <a:spcPts val="0"/>
              </a:spcAft>
              <a:buClr>
                <a:srgbClr val="28324A"/>
              </a:buClr>
              <a:buSzPts val="2000"/>
              <a:buFont typeface="Noto Sans Symbols"/>
              <a:buChar char="❏"/>
            </a:pPr>
            <a:r>
              <a:rPr lang="en" sz="2000">
                <a:solidFill>
                  <a:srgbClr val="28324A"/>
                </a:solidFill>
                <a:latin typeface="Times New Roman"/>
                <a:ea typeface="Times New Roman"/>
                <a:cs typeface="Times New Roman"/>
                <a:sym typeface="Times New Roman"/>
              </a:rPr>
              <a:t>Measured pH and TDS dataset derives other water quality parameters using standard mathematical relationships . With the help of mobile application , the analyzed data can retrieved and monitored remotely via cloud storage</a:t>
            </a:r>
            <a:endParaRPr sz="2000">
              <a:solidFill>
                <a:srgbClr val="28324A"/>
              </a:solidFill>
              <a:latin typeface="Source Sans Pro"/>
              <a:ea typeface="Source Sans Pro"/>
              <a:cs typeface="Source Sans Pro"/>
              <a:sym typeface="Source Sans Pro"/>
            </a:endParaRPr>
          </a:p>
          <a:p>
            <a:pPr indent="-177800" lvl="0" marL="177800" rtl="0" algn="l">
              <a:lnSpc>
                <a:spcPct val="90000"/>
              </a:lnSpc>
              <a:spcBef>
                <a:spcPts val="800"/>
              </a:spcBef>
              <a:spcAft>
                <a:spcPts val="0"/>
              </a:spcAft>
              <a:buClr>
                <a:srgbClr val="FF0000"/>
              </a:buClr>
              <a:buSzPts val="2100"/>
              <a:buNone/>
            </a:pPr>
            <a:r>
              <a:t/>
            </a:r>
            <a:endParaRPr/>
          </a:p>
        </p:txBody>
      </p:sp>
      <p:sp>
        <p:nvSpPr>
          <p:cNvPr id="169" name="Google Shape;169;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lang="en"/>
              <a:t>Project Work Plan  </a:t>
            </a:r>
            <a:endParaRPr/>
          </a:p>
        </p:txBody>
      </p:sp>
      <p:sp>
        <p:nvSpPr>
          <p:cNvPr id="175" name="Google Shape;175;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10000"/>
          </a:bodyPr>
          <a:lstStyle/>
          <a:p>
            <a:pPr indent="-355600" lvl="0" marL="457200" rtl="0" algn="l">
              <a:lnSpc>
                <a:spcPct val="100000"/>
              </a:lnSpc>
              <a:spcBef>
                <a:spcPts val="600"/>
              </a:spcBef>
              <a:spcAft>
                <a:spcPts val="0"/>
              </a:spcAft>
              <a:buClr>
                <a:srgbClr val="28324A"/>
              </a:buClr>
              <a:buSzPts val="2000"/>
              <a:buFont typeface="Noto Sans Symbols"/>
              <a:buChar char="❑"/>
            </a:pPr>
            <a:r>
              <a:rPr lang="en" sz="2000">
                <a:solidFill>
                  <a:srgbClr val="28324A"/>
                </a:solidFill>
                <a:latin typeface="Times New Roman"/>
                <a:ea typeface="Times New Roman"/>
                <a:cs typeface="Times New Roman"/>
                <a:sym typeface="Times New Roman"/>
              </a:rPr>
              <a:t>The system consists of signal conditioning unit, microcontroller unit , classical Bluetooth module. System has been implanted with reverse osmosis, a cylindrical shape sampling chamber made of plastic along with D.C solenoid has been used to maintain the constant flow.</a:t>
            </a:r>
            <a:endParaRPr sz="2000">
              <a:solidFill>
                <a:srgbClr val="28324A"/>
              </a:solidFill>
              <a:latin typeface="Source Sans Pro"/>
              <a:ea typeface="Source Sans Pro"/>
              <a:cs typeface="Source Sans Pro"/>
              <a:sym typeface="Source Sans Pro"/>
            </a:endParaRPr>
          </a:p>
          <a:p>
            <a:pPr indent="-228600" lvl="0" marL="457200" rtl="0" algn="l">
              <a:lnSpc>
                <a:spcPct val="100000"/>
              </a:lnSpc>
              <a:spcBef>
                <a:spcPts val="600"/>
              </a:spcBef>
              <a:spcAft>
                <a:spcPts val="0"/>
              </a:spcAft>
              <a:buClr>
                <a:schemeClr val="dk1"/>
              </a:buClr>
              <a:buSzPts val="2000"/>
              <a:buFont typeface="Noto Sans Symbols"/>
              <a:buNone/>
            </a:pPr>
            <a:r>
              <a:t/>
            </a:r>
            <a:endParaRPr sz="2000">
              <a:solidFill>
                <a:srgbClr val="28324A"/>
              </a:solidFill>
              <a:latin typeface="Times New Roman"/>
              <a:ea typeface="Times New Roman"/>
              <a:cs typeface="Times New Roman"/>
              <a:sym typeface="Times New Roman"/>
            </a:endParaRPr>
          </a:p>
          <a:p>
            <a:pPr indent="-355600" lvl="0" marL="457200" rtl="0" algn="l">
              <a:lnSpc>
                <a:spcPct val="100000"/>
              </a:lnSpc>
              <a:spcBef>
                <a:spcPts val="600"/>
              </a:spcBef>
              <a:spcAft>
                <a:spcPts val="0"/>
              </a:spcAft>
              <a:buClr>
                <a:srgbClr val="28324A"/>
              </a:buClr>
              <a:buSzPts val="2000"/>
              <a:buFont typeface="Noto Sans Symbols"/>
              <a:buChar char="❑"/>
            </a:pPr>
            <a:r>
              <a:rPr lang="en" sz="2000">
                <a:solidFill>
                  <a:srgbClr val="28324A"/>
                </a:solidFill>
                <a:latin typeface="Times New Roman"/>
                <a:ea typeface="Times New Roman"/>
                <a:cs typeface="Times New Roman"/>
                <a:sym typeface="Times New Roman"/>
              </a:rPr>
              <a:t>Sensors have been installed inside the sampling chamber for water quality measurement ,valves have been controlled by reverse osmosis controller unit. </a:t>
            </a:r>
            <a:endParaRPr sz="2000">
              <a:solidFill>
                <a:srgbClr val="28324A"/>
              </a:solidFill>
              <a:latin typeface="Times New Roman"/>
              <a:ea typeface="Times New Roman"/>
              <a:cs typeface="Times New Roman"/>
              <a:sym typeface="Times New Roman"/>
            </a:endParaRPr>
          </a:p>
          <a:p>
            <a:pPr indent="0" lvl="0" marL="101600" rtl="0" algn="l">
              <a:lnSpc>
                <a:spcPct val="100000"/>
              </a:lnSpc>
              <a:spcBef>
                <a:spcPts val="600"/>
              </a:spcBef>
              <a:spcAft>
                <a:spcPts val="0"/>
              </a:spcAft>
              <a:buClr>
                <a:schemeClr val="dk1"/>
              </a:buClr>
              <a:buSzPts val="2000"/>
              <a:buFont typeface="Arial"/>
              <a:buNone/>
            </a:pPr>
            <a:r>
              <a:t/>
            </a:r>
            <a:endParaRPr sz="2000">
              <a:solidFill>
                <a:srgbClr val="28324A"/>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Block Diagram and/or Circuit Diagram</a:t>
            </a:r>
            <a:endParaRPr/>
          </a:p>
        </p:txBody>
      </p:sp>
      <p:sp>
        <p:nvSpPr>
          <p:cNvPr id="181" name="Google Shape;181;p3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2100"/>
              <a:buNone/>
            </a:pPr>
            <a:r>
              <a:rPr lang="en"/>
              <a:t> </a:t>
            </a:r>
            <a:endParaRPr/>
          </a:p>
        </p:txBody>
      </p:sp>
      <p:sp>
        <p:nvSpPr>
          <p:cNvPr id="182" name="Google Shape;182;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15MC804 - Project work - Review 2</a:t>
            </a:r>
            <a:endParaRPr/>
          </a:p>
        </p:txBody>
      </p:sp>
      <p:pic>
        <p:nvPicPr>
          <p:cNvPr id="183" name="Google Shape;183;p32"/>
          <p:cNvPicPr preferRelativeResize="0"/>
          <p:nvPr/>
        </p:nvPicPr>
        <p:blipFill>
          <a:blip r:embed="rId3">
            <a:alphaModFix/>
          </a:blip>
          <a:stretch>
            <a:fillRect/>
          </a:stretch>
        </p:blipFill>
        <p:spPr>
          <a:xfrm>
            <a:off x="1318025" y="1178725"/>
            <a:ext cx="6193625" cy="3821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lang="en"/>
              <a:t>Flow Chart</a:t>
            </a:r>
            <a:endParaRPr/>
          </a:p>
          <a:p>
            <a:pPr indent="0" lvl="0" marL="0" rtl="0" algn="l">
              <a:spcBef>
                <a:spcPts val="0"/>
              </a:spcBef>
              <a:spcAft>
                <a:spcPts val="0"/>
              </a:spcAft>
              <a:buNone/>
            </a:pPr>
            <a:r>
              <a:t/>
            </a:r>
            <a:endParaRPr/>
          </a:p>
        </p:txBody>
      </p:sp>
      <p:pic>
        <p:nvPicPr>
          <p:cNvPr id="189" name="Google Shape;189;p33"/>
          <p:cNvPicPr preferRelativeResize="0"/>
          <p:nvPr/>
        </p:nvPicPr>
        <p:blipFill rotWithShape="1">
          <a:blip r:embed="rId3">
            <a:alphaModFix/>
          </a:blip>
          <a:srcRect b="0" l="0" r="0" t="0"/>
          <a:stretch/>
        </p:blipFill>
        <p:spPr>
          <a:xfrm>
            <a:off x="1579418" y="818285"/>
            <a:ext cx="5559137" cy="42650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