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6" r:id="rId3"/>
    <p:sldId id="276" r:id="rId4"/>
    <p:sldId id="283" r:id="rId5"/>
    <p:sldId id="280" r:id="rId6"/>
    <p:sldId id="281" r:id="rId7"/>
    <p:sldId id="282" r:id="rId8"/>
    <p:sldId id="27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574" autoAdjust="0"/>
  </p:normalViewPr>
  <p:slideViewPr>
    <p:cSldViewPr snapToGrid="0">
      <p:cViewPr varScale="1">
        <p:scale>
          <a:sx n="63" d="100"/>
          <a:sy n="63" d="100"/>
        </p:scale>
        <p:origin x="99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
        <p:nvSpPr>
          <p:cNvPr id="6" name="Footer Placeholder 5"/>
          <p:cNvSpPr>
            <a:spLocks noGrp="1"/>
          </p:cNvSpPr>
          <p:nvPr>
            <p:ph type="ftr" sz="quarter" idx="11"/>
          </p:nvPr>
        </p:nvSpPr>
        <p:spPr/>
        <p:txBody>
          <a:bodyPr/>
          <a:lstStyle/>
          <a:p>
            <a:r>
              <a:rPr lang="en-US"/>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08259"/>
            <a:ext cx="9144000" cy="1179718"/>
          </a:xfrm>
        </p:spPr>
        <p:txBody>
          <a:bodyPr>
            <a:normAutofit fontScale="90000"/>
          </a:bodyPr>
          <a:lstStyle/>
          <a:p>
            <a:r>
              <a:rPr lang="en-IN" b="1" dirty="0">
                <a:latin typeface="Times New Roman" panose="02020603050405020304" pitchFamily="18" charset="0"/>
                <a:cs typeface="Times New Roman" panose="02020603050405020304" pitchFamily="18" charset="0"/>
              </a:rPr>
              <a:t>W</a:t>
            </a:r>
            <a:r>
              <a:rPr lang="en-US" b="1" dirty="0">
                <a:latin typeface="Times New Roman" panose="02020603050405020304" pitchFamily="18" charset="0"/>
                <a:cs typeface="Times New Roman" panose="02020603050405020304" pitchFamily="18" charset="0"/>
              </a:rPr>
              <a:t>EARABLE JACKET WITH EMBEDDED SENSORS</a:t>
            </a:r>
          </a:p>
        </p:txBody>
      </p:sp>
      <p:sp>
        <p:nvSpPr>
          <p:cNvPr id="3" name="Subtitle 2"/>
          <p:cNvSpPr>
            <a:spLocks noGrp="1"/>
          </p:cNvSpPr>
          <p:nvPr>
            <p:ph type="subTitle" idx="1"/>
          </p:nvPr>
        </p:nvSpPr>
        <p:spPr>
          <a:xfrm>
            <a:off x="889818" y="4105275"/>
            <a:ext cx="5820471" cy="1655762"/>
          </a:xfrm>
        </p:spPr>
        <p:txBody>
          <a:bodyPr>
            <a:normAutofit fontScale="92500" lnSpcReduction="10000"/>
          </a:bodyPr>
          <a:lstStyle/>
          <a:p>
            <a:pPr algn="l"/>
            <a:r>
              <a:rPr lang="en-US" b="1" dirty="0">
                <a:latin typeface="Times New Roman" panose="02020603050405020304" pitchFamily="18" charset="0"/>
                <a:cs typeface="Times New Roman" panose="02020603050405020304" pitchFamily="18" charset="0"/>
              </a:rPr>
              <a:t>2021UEC1095&amp; HARISH C</a:t>
            </a:r>
          </a:p>
          <a:p>
            <a:pPr algn="l"/>
            <a:r>
              <a:rPr lang="en-US" b="1" dirty="0">
                <a:latin typeface="Times New Roman" panose="02020603050405020304" pitchFamily="18" charset="0"/>
                <a:cs typeface="Times New Roman" panose="02020603050405020304" pitchFamily="18" charset="0"/>
              </a:rPr>
              <a:t>2021UEC1041&amp; GOUTHAM K V</a:t>
            </a:r>
          </a:p>
          <a:p>
            <a:pPr algn="l"/>
            <a:r>
              <a:rPr lang="en-US" b="1" dirty="0">
                <a:latin typeface="Times New Roman" panose="02020603050405020304" pitchFamily="18" charset="0"/>
                <a:cs typeface="Times New Roman" panose="02020603050405020304" pitchFamily="18" charset="0"/>
              </a:rPr>
              <a:t>2021UEC1091&amp; JAIPRASAD R</a:t>
            </a:r>
          </a:p>
          <a:p>
            <a:pPr algn="l"/>
            <a:r>
              <a:rPr lang="en-US" b="1" dirty="0">
                <a:latin typeface="Times New Roman" panose="02020603050405020304" pitchFamily="18" charset="0"/>
                <a:cs typeface="Times New Roman" panose="02020603050405020304" pitchFamily="18" charset="0"/>
              </a:rPr>
              <a:t>2021UEC1017&amp; KARUPPUSAMY V</a:t>
            </a:r>
          </a:p>
          <a:p>
            <a:pPr algn="l"/>
            <a:endParaRPr lang="en-US" dirty="0"/>
          </a:p>
        </p:txBody>
      </p:sp>
      <p:sp>
        <p:nvSpPr>
          <p:cNvPr id="5" name="TextBox 4"/>
          <p:cNvSpPr txBox="1"/>
          <p:nvPr/>
        </p:nvSpPr>
        <p:spPr>
          <a:xfrm>
            <a:off x="7890387" y="3859882"/>
            <a:ext cx="3878826" cy="221599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Under guidance of </a:t>
            </a:r>
          </a:p>
          <a:p>
            <a:r>
              <a:rPr lang="en-US" sz="2400" b="1" dirty="0">
                <a:latin typeface="Times New Roman" panose="02020603050405020304" pitchFamily="18" charset="0"/>
                <a:cs typeface="Times New Roman" panose="02020603050405020304" pitchFamily="18" charset="0"/>
              </a:rPr>
              <a:t>Mr. RAJASEKAR L,</a:t>
            </a:r>
          </a:p>
          <a:p>
            <a:r>
              <a:rPr lang="en-US" sz="2400" b="1" dirty="0">
                <a:latin typeface="Times New Roman" panose="02020603050405020304" pitchFamily="18" charset="0"/>
                <a:cs typeface="Times New Roman" panose="02020603050405020304" pitchFamily="18" charset="0"/>
              </a:rPr>
              <a:t>EPD LAB INCHARGE,</a:t>
            </a:r>
          </a:p>
          <a:p>
            <a:r>
              <a:rPr lang="en-US" sz="2400" b="1" dirty="0">
                <a:latin typeface="Times New Roman" panose="02020603050405020304" pitchFamily="18" charset="0"/>
                <a:cs typeface="Times New Roman" panose="02020603050405020304" pitchFamily="18" charset="0"/>
              </a:rPr>
              <a:t>BIT, </a:t>
            </a:r>
          </a:p>
          <a:p>
            <a:r>
              <a:rPr lang="en-US" sz="2400" b="1" dirty="0">
                <a:latin typeface="Times New Roman" panose="02020603050405020304" pitchFamily="18" charset="0"/>
                <a:cs typeface="Times New Roman" panose="02020603050405020304" pitchFamily="18" charset="0"/>
              </a:rPr>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a:solidFill>
                  <a:srgbClr val="FF0000"/>
                </a:solidFill>
              </a:rPr>
              <a:t>                              Abstract</a:t>
            </a:r>
          </a:p>
        </p:txBody>
      </p:sp>
      <p:sp>
        <p:nvSpPr>
          <p:cNvPr id="3" name="Content Placeholder 2"/>
          <p:cNvSpPr>
            <a:spLocks noGrp="1"/>
          </p:cNvSpPr>
          <p:nvPr>
            <p:ph idx="1"/>
          </p:nvPr>
        </p:nvSpPr>
        <p:spPr>
          <a:xfrm>
            <a:off x="838200" y="1253331"/>
            <a:ext cx="10515600" cy="4351338"/>
          </a:xfrm>
        </p:spPr>
        <p:txBody>
          <a:bodyPr>
            <a:normAutofit fontScale="92500" lnSpcReduction="10000"/>
          </a:bodyPr>
          <a:lstStyle/>
          <a:p>
            <a:pPr marL="0" indent="0">
              <a:buNone/>
            </a:pPr>
            <a:endParaRPr lang="en-US" sz="1800" dirty="0">
              <a:solidFill>
                <a:srgbClr val="000000"/>
              </a:solidFill>
              <a:effectLst/>
              <a:latin typeface="Georgia Pro" panose="02040502050405020303" pitchFamily="18" charset="0"/>
              <a:ea typeface="Calibri" panose="020F0502020204030204" pitchFamily="34" charset="0"/>
              <a:cs typeface="Georgia Pro" panose="02040502050405020303" pitchFamily="18" charset="0"/>
            </a:endParaRPr>
          </a:p>
          <a:p>
            <a:pPr marL="0" indent="0">
              <a:buNone/>
            </a:pPr>
            <a:r>
              <a:rPr lang="en-US" sz="1800" b="1" dirty="0">
                <a:solidFill>
                  <a:srgbClr val="000000"/>
                </a:solidFill>
                <a:effectLst/>
                <a:latin typeface="Georgia Pro" panose="02040502050405020303" pitchFamily="18" charset="0"/>
                <a:ea typeface="Calibri" panose="020F0502020204030204" pitchFamily="34" charset="0"/>
                <a:cs typeface="Latha" panose="020B0604020202020204" pitchFamily="34" charset="0"/>
              </a:rPr>
              <a:t>Mining has always been one of the most dangerous occupations, and with the increased demand for coal and minerals, mine safety is becoming important. The hazards covered are accidents, dust (including poisoning by certain ores), high temperature and humidity, noise and vibration, toxic gases, and miscellaneous other hazards. White damp, also known as carbon monoxide (CO), is a particularly toxic gas; as little as 0.1 percent can result in death within minutes. It is a byproduct of incomplete carbon combustion and is formed primarily in coal mines by oxidation of coal, particularly in mines where spontaneous combustion occurs. FIRE DAMP -Methane Gas (CH4) is a highly explosive and noxious gas. It occurs naturally in coal seams and shale deposits and is a major component of natural gas, which we use to generate energy. A methane gas explosion killed six coal miners overnight in southwestern Baluchistan province near the Afghan border. To decrease the coal mine accident and ensure the worker's safety by monitoring the worker's physical condition and the external condition around them. By developing the wearable jacket with embedded sensors.</a:t>
            </a:r>
            <a:endParaRPr lang="en-US" sz="1800" dirty="0">
              <a:solidFill>
                <a:srgbClr val="000000"/>
              </a:solidFill>
              <a:effectLst/>
              <a:latin typeface="Georgia Pro" panose="02040502050405020303" pitchFamily="18" charset="0"/>
              <a:ea typeface="Calibri" panose="020F0502020204030204" pitchFamily="34" charset="0"/>
              <a:cs typeface="Georgia Pro" panose="02040502050405020303" pitchFamily="18" charset="0"/>
            </a:endParaRPr>
          </a:p>
          <a:p>
            <a:pPr marL="0" indent="0">
              <a:buNone/>
            </a:pPr>
            <a:r>
              <a:rPr lang="en-US" sz="1800" b="1" dirty="0">
                <a:solidFill>
                  <a:srgbClr val="000000"/>
                </a:solidFill>
                <a:effectLst/>
                <a:latin typeface="Georgia Pro" panose="02040502050405020303" pitchFamily="18" charset="0"/>
                <a:ea typeface="Calibri" panose="020F0502020204030204" pitchFamily="34" charset="0"/>
                <a:cs typeface="Latha" panose="020B0604020202020204" pitchFamily="34" charset="0"/>
              </a:rPr>
              <a:t>  </a:t>
            </a:r>
            <a:endParaRPr lang="en-US" sz="1800" dirty="0">
              <a:solidFill>
                <a:srgbClr val="000000"/>
              </a:solidFill>
              <a:effectLst/>
              <a:latin typeface="Georgia Pro" panose="02040502050405020303" pitchFamily="18" charset="0"/>
              <a:ea typeface="Calibri" panose="020F0502020204030204" pitchFamily="34" charset="0"/>
              <a:cs typeface="Georgia Pro" panose="02040502050405020303" pitchFamily="18" charset="0"/>
            </a:endParaRPr>
          </a:p>
          <a:p>
            <a:pPr marL="0" indent="0">
              <a:buNone/>
            </a:pPr>
            <a:r>
              <a:rPr lang="en-US" sz="1800" b="1" dirty="0">
                <a:solidFill>
                  <a:srgbClr val="000000"/>
                </a:solidFill>
                <a:effectLst/>
                <a:latin typeface="Georgia Pro" panose="02040502050405020303" pitchFamily="18" charset="0"/>
                <a:ea typeface="Calibri" panose="020F0502020204030204" pitchFamily="34" charset="0"/>
                <a:cs typeface="Latha" panose="020B0604020202020204" pitchFamily="34" charset="0"/>
              </a:rPr>
              <a:t>Keywords: Mining, dangerous, hazardous gases, Methane, explosive, ensure safety,           </a:t>
            </a:r>
            <a:endParaRPr lang="en-US" sz="1800" dirty="0">
              <a:solidFill>
                <a:srgbClr val="000000"/>
              </a:solidFill>
              <a:effectLst/>
              <a:latin typeface="Georgia Pro" panose="02040502050405020303" pitchFamily="18" charset="0"/>
              <a:ea typeface="Calibri" panose="020F0502020204030204" pitchFamily="34" charset="0"/>
              <a:cs typeface="Georgia Pro" panose="02040502050405020303" pitchFamily="18" charset="0"/>
            </a:endParaRPr>
          </a:p>
          <a:p>
            <a:pPr marL="0" indent="0">
              <a:buNone/>
            </a:pPr>
            <a:r>
              <a:rPr lang="en-US" sz="1800" b="1" dirty="0">
                <a:solidFill>
                  <a:srgbClr val="000000"/>
                </a:solidFill>
                <a:effectLst/>
                <a:latin typeface="Georgia Pro" panose="02040502050405020303" pitchFamily="18" charset="0"/>
                <a:ea typeface="Calibri" panose="020F0502020204030204" pitchFamily="34" charset="0"/>
                <a:cs typeface="Latha" panose="020B0604020202020204" pitchFamily="34" charset="0"/>
              </a:rPr>
              <a:t>                       Developing, monitoring, physical condition, external condition, sensors. </a:t>
            </a:r>
            <a:endParaRPr lang="en-US" sz="1800" dirty="0">
              <a:solidFill>
                <a:srgbClr val="000000"/>
              </a:solidFill>
              <a:effectLst/>
              <a:latin typeface="Georgia Pro" panose="02040502050405020303" pitchFamily="18" charset="0"/>
              <a:ea typeface="Calibri" panose="020F0502020204030204" pitchFamily="34" charset="0"/>
              <a:cs typeface="Georgia Pro" panose="02040502050405020303" pitchFamily="18" charset="0"/>
            </a:endParaRPr>
          </a:p>
          <a:p>
            <a:pPr algn="ctr">
              <a:buNone/>
            </a:pPr>
            <a:endParaRPr lang="en-US" sz="3200" i="1" dirty="0"/>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1044574"/>
            <a:ext cx="10515600" cy="1325563"/>
          </a:xfrm>
        </p:spPr>
        <p:txBody>
          <a:bodyPr/>
          <a:lstStyle/>
          <a:p>
            <a:pPr algn="ctr"/>
            <a:r>
              <a:rPr lang="en-US" b="1" dirty="0">
                <a:solidFill>
                  <a:srgbClr val="FF0000"/>
                </a:solidFill>
              </a:rPr>
              <a:t>Problem Statement Addressed</a:t>
            </a:r>
          </a:p>
        </p:txBody>
      </p:sp>
      <p:sp>
        <p:nvSpPr>
          <p:cNvPr id="3" name="Content Placeholder 2"/>
          <p:cNvSpPr>
            <a:spLocks noGrp="1"/>
          </p:cNvSpPr>
          <p:nvPr>
            <p:ph idx="1"/>
          </p:nvPr>
        </p:nvSpPr>
        <p:spPr>
          <a:xfrm>
            <a:off x="1005840" y="2709545"/>
            <a:ext cx="10515600" cy="4351338"/>
          </a:xfrm>
        </p:spPr>
        <p:txBody>
          <a:bodyPr>
            <a:normAutofit/>
          </a:bodyPr>
          <a:lstStyle/>
          <a:p>
            <a:pPr algn="ctr">
              <a:buNone/>
            </a:pPr>
            <a:r>
              <a:rPr lang="en-US" sz="3600" dirty="0"/>
              <a:t>SENSORS EMBEDDED WITH WORK CLOTHING THAT DETECTS THE PHYSICAL CONDITION OF WORKERS AND ALSO THE EXTERNAL CONDITION IN COAL MINES WHICH SENDS DATA TO MANAGER.</a:t>
            </a:r>
            <a:endParaRPr lang="en-US" sz="3600" i="1" dirty="0"/>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95"/>
            <a:ext cx="10515600" cy="1325563"/>
          </a:xfrm>
        </p:spPr>
        <p:txBody>
          <a:bodyPr/>
          <a:lstStyle/>
          <a:p>
            <a:r>
              <a:rPr lang="en-US" dirty="0"/>
              <a:t>Proposed Solution to the Problem Addressed</a:t>
            </a:r>
          </a:p>
        </p:txBody>
      </p:sp>
      <p:sp>
        <p:nvSpPr>
          <p:cNvPr id="3" name="Content Placeholder 2"/>
          <p:cNvSpPr>
            <a:spLocks noGrp="1"/>
          </p:cNvSpPr>
          <p:nvPr>
            <p:ph idx="1"/>
          </p:nvPr>
        </p:nvSpPr>
        <p:spPr>
          <a:xfrm>
            <a:off x="579120" y="1505585"/>
            <a:ext cx="10515600" cy="4351338"/>
          </a:xfrm>
        </p:spPr>
        <p:txBody>
          <a:bodyPr/>
          <a:lstStyle/>
          <a:p>
            <a:pPr marL="0" indent="0" algn="l">
              <a:buNone/>
            </a:pPr>
            <a:endParaRPr lang="en-US" sz="1800" b="0" i="0" u="none" strike="noStrike" baseline="0" dirty="0">
              <a:solidFill>
                <a:srgbClr val="000000"/>
              </a:solidFill>
              <a:latin typeface="Georgia Pro" panose="02040502050405020303" pitchFamily="18" charset="0"/>
            </a:endParaRPr>
          </a:p>
          <a:p>
            <a:pPr>
              <a:buFont typeface="Wingdings" panose="05000000000000000000" pitchFamily="2" charset="2"/>
              <a:buChar char="Ø"/>
            </a:pPr>
            <a:r>
              <a:rPr lang="en-US" sz="2400" b="1" i="0" u="none" strike="noStrike" baseline="0" dirty="0">
                <a:latin typeface="Georgia Pro" panose="02040502050405020303" pitchFamily="18" charset="0"/>
              </a:rPr>
              <a:t>We use sensors namely, MAX30100Pulse </a:t>
            </a:r>
            <a:r>
              <a:rPr lang="en-US" sz="2400" b="1" i="0" u="none" strike="noStrike" baseline="0" dirty="0" err="1">
                <a:latin typeface="Georgia Pro" panose="02040502050405020303" pitchFamily="18" charset="0"/>
              </a:rPr>
              <a:t>OximeterHeart</a:t>
            </a:r>
            <a:r>
              <a:rPr lang="en-US" sz="2400" b="1" i="0" u="none" strike="noStrike" baseline="0" dirty="0">
                <a:latin typeface="Georgia Pro" panose="02040502050405020303" pitchFamily="18" charset="0"/>
              </a:rPr>
              <a:t> Rate Sensor Module,MLX90614 </a:t>
            </a:r>
            <a:r>
              <a:rPr lang="en-US" sz="2400" b="1" i="0" u="none" strike="noStrike" baseline="0" dirty="0" err="1">
                <a:latin typeface="Georgia Pro" panose="02040502050405020303" pitchFamily="18" charset="0"/>
              </a:rPr>
              <a:t>ESFNon</a:t>
            </a:r>
            <a:r>
              <a:rPr lang="en-US" sz="2400" b="1" i="0" u="none" strike="noStrike" baseline="0" dirty="0">
                <a:latin typeface="Georgia Pro" panose="02040502050405020303" pitchFamily="18" charset="0"/>
              </a:rPr>
              <a:t>-Contact Human </a:t>
            </a:r>
            <a:r>
              <a:rPr lang="en-US" sz="2400" b="1" i="0" u="none" strike="noStrike" baseline="0" dirty="0" err="1">
                <a:latin typeface="Georgia Pro" panose="02040502050405020303" pitchFamily="18" charset="0"/>
              </a:rPr>
              <a:t>BodyInfrared</a:t>
            </a:r>
            <a:r>
              <a:rPr lang="en-US" sz="2400" b="1" i="0" u="none" strike="noStrike" baseline="0" dirty="0">
                <a:latin typeface="Georgia Pro" panose="02040502050405020303" pitchFamily="18" charset="0"/>
              </a:rPr>
              <a:t> </a:t>
            </a:r>
            <a:r>
              <a:rPr lang="en-US" sz="2400" b="1" i="0" u="none" strike="noStrike" baseline="0" dirty="0" err="1">
                <a:latin typeface="Georgia Pro" panose="02040502050405020303" pitchFamily="18" charset="0"/>
              </a:rPr>
              <a:t>TemperatureMeasurement</a:t>
            </a:r>
            <a:r>
              <a:rPr lang="en-US" sz="2400" b="1" i="0" u="none" strike="noStrike" baseline="0" dirty="0">
                <a:latin typeface="Georgia Pro" panose="02040502050405020303" pitchFamily="18" charset="0"/>
              </a:rPr>
              <a:t> Module to detect the heartbeat and temperature of the workers in coal mine ,MQ2 Flammable Gas,</a:t>
            </a:r>
          </a:p>
          <a:p>
            <a:pPr>
              <a:buFont typeface="Wingdings" panose="05000000000000000000" pitchFamily="2" charset="2"/>
              <a:buChar char="Ø"/>
            </a:pPr>
            <a:r>
              <a:rPr lang="en-US" sz="2400" b="1" i="0" u="none" strike="noStrike" baseline="0" dirty="0">
                <a:latin typeface="Georgia Pro" panose="02040502050405020303" pitchFamily="18" charset="0"/>
              </a:rPr>
              <a:t>Smoke Sensor Module,BMP180Digital </a:t>
            </a:r>
            <a:r>
              <a:rPr lang="en-US" sz="2400" b="1" i="0" u="none" strike="noStrike" baseline="0" dirty="0" err="1">
                <a:latin typeface="Georgia Pro" panose="02040502050405020303" pitchFamily="18" charset="0"/>
              </a:rPr>
              <a:t>BarometricPressure</a:t>
            </a:r>
            <a:r>
              <a:rPr lang="en-US" sz="2400" b="1" i="0" u="none" strike="noStrike" baseline="0" dirty="0">
                <a:latin typeface="Georgia Pro" panose="02040502050405020303" pitchFamily="18" charset="0"/>
              </a:rPr>
              <a:t> Sensor Module to detect flammable gas (hazardous gas), and pressure in coal mine. </a:t>
            </a:r>
          </a:p>
          <a:p>
            <a:pPr>
              <a:buFont typeface="Wingdings" panose="05000000000000000000" pitchFamily="2" charset="2"/>
              <a:buChar char="Ø"/>
            </a:pPr>
            <a:r>
              <a:rPr lang="en-US" sz="2400" b="1" i="0" u="none" strike="noStrike" baseline="0" dirty="0">
                <a:latin typeface="Georgia Pro" panose="02040502050405020303" pitchFamily="18" charset="0"/>
              </a:rPr>
              <a:t>Also the hazardous gas is removed if the concentration of the firedamp or white damp is high.</a:t>
            </a:r>
            <a:endParaRPr lang="en-US" sz="2400"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      Block Diagram and/or Circuit Diagram</a:t>
            </a:r>
          </a:p>
        </p:txBody>
      </p:sp>
      <p:sp>
        <p:nvSpPr>
          <p:cNvPr id="3" name="Content Placeholder 2"/>
          <p:cNvSpPr>
            <a:spLocks noGrp="1"/>
          </p:cNvSpPr>
          <p:nvPr>
            <p:ph idx="1"/>
          </p:nvPr>
        </p:nvSpPr>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7" name="Picture 6" descr="Screenshot 2022-03-29 202115.png"/>
          <p:cNvPicPr>
            <a:picLocks noChangeAspect="1"/>
          </p:cNvPicPr>
          <p:nvPr/>
        </p:nvPicPr>
        <p:blipFill>
          <a:blip r:embed="rId2"/>
          <a:stretch>
            <a:fillRect/>
          </a:stretch>
        </p:blipFill>
        <p:spPr>
          <a:xfrm>
            <a:off x="3524865" y="1400736"/>
            <a:ext cx="4615863" cy="51873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sz="4800" b="1" dirty="0">
                <a:solidFill>
                  <a:srgbClr val="FF0000"/>
                </a:solidFill>
              </a:rPr>
              <a:t>Flow Chart</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dirty="0"/>
              <a:t> </a:t>
            </a:r>
            <a:endParaRPr lang="en-US" b="1" i="1" dirty="0">
              <a:solidFill>
                <a:srgbClr val="FF0000"/>
              </a:solidFill>
            </a:endParaRPr>
          </a:p>
        </p:txBody>
      </p:sp>
      <p:sp>
        <p:nvSpPr>
          <p:cNvPr id="4" name="Footer Placeholder 3"/>
          <p:cNvSpPr>
            <a:spLocks noGrp="1"/>
          </p:cNvSpPr>
          <p:nvPr>
            <p:ph type="ftr" sz="quarter" idx="11"/>
          </p:nvPr>
        </p:nvSpPr>
        <p:spPr/>
        <p:txBody>
          <a:bodyPr/>
          <a:lstStyle/>
          <a:p>
            <a:r>
              <a:rPr lang="en-US"/>
              <a:t>15MC804 - Project work - Review 2</a:t>
            </a:r>
            <a:endParaRPr lang="en-US" dirty="0"/>
          </a:p>
        </p:txBody>
      </p:sp>
      <p:pic>
        <p:nvPicPr>
          <p:cNvPr id="7" name="Picture 6" descr="Screenshot 2022-03-29 201522.png"/>
          <p:cNvPicPr>
            <a:picLocks noChangeAspect="1"/>
          </p:cNvPicPr>
          <p:nvPr/>
        </p:nvPicPr>
        <p:blipFill>
          <a:blip r:embed="rId2"/>
          <a:stretch>
            <a:fillRect/>
          </a:stretch>
        </p:blipFill>
        <p:spPr>
          <a:xfrm>
            <a:off x="2713549" y="1575412"/>
            <a:ext cx="6369598" cy="52825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1373-F3BE-448A-9CDE-A9DB6DABFBAF}"/>
              </a:ext>
            </a:extLst>
          </p:cNvPr>
          <p:cNvSpPr>
            <a:spLocks noGrp="1"/>
          </p:cNvSpPr>
          <p:nvPr>
            <p:ph type="title"/>
          </p:nvPr>
        </p:nvSpPr>
        <p:spPr/>
        <p:txBody>
          <a:bodyPr>
            <a:normAutofit/>
          </a:bodyPr>
          <a:lstStyle/>
          <a:p>
            <a:pPr algn="just"/>
            <a:r>
              <a:rPr lang="en-US" sz="3600" b="1" dirty="0"/>
              <a:t>                    </a:t>
            </a:r>
            <a:r>
              <a:rPr lang="en-US" sz="3600" b="1" dirty="0">
                <a:solidFill>
                  <a:srgbClr val="FF0000"/>
                </a:solidFill>
              </a:rPr>
              <a:t>Technology stack &amp; use case</a:t>
            </a:r>
            <a:endParaRPr lang="en-IN" sz="3600" b="1" dirty="0">
              <a:solidFill>
                <a:srgbClr val="FF0000"/>
              </a:solidFill>
            </a:endParaRPr>
          </a:p>
        </p:txBody>
      </p:sp>
      <p:pic>
        <p:nvPicPr>
          <p:cNvPr id="5" name="Picture 4" descr="IMG-20220305-WA0001.jpg"/>
          <p:cNvPicPr>
            <a:picLocks noChangeAspect="1"/>
          </p:cNvPicPr>
          <p:nvPr/>
        </p:nvPicPr>
        <p:blipFill>
          <a:blip r:embed="rId2"/>
          <a:stretch>
            <a:fillRect/>
          </a:stretch>
        </p:blipFill>
        <p:spPr>
          <a:xfrm>
            <a:off x="1707614" y="1531344"/>
            <a:ext cx="7557571" cy="5015543"/>
          </a:xfrm>
          <a:prstGeom prst="rect">
            <a:avLst/>
          </a:prstGeom>
        </p:spPr>
      </p:pic>
    </p:spTree>
    <p:extLst>
      <p:ext uri="{BB962C8B-B14F-4D97-AF65-F5344CB8AC3E}">
        <p14:creationId xmlns:p14="http://schemas.microsoft.com/office/powerpoint/2010/main" val="41958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Cost Benefit Analysis  (List of Components / Service Used)</a:t>
            </a:r>
          </a:p>
        </p:txBody>
      </p:sp>
      <p:sp>
        <p:nvSpPr>
          <p:cNvPr id="3" name="Content Placeholder 2"/>
          <p:cNvSpPr>
            <a:spLocks noGrp="1"/>
          </p:cNvSpPr>
          <p:nvPr>
            <p:ph idx="1"/>
          </p:nvPr>
        </p:nvSpPr>
        <p:spPr/>
        <p:txBody>
          <a:bodyPr/>
          <a:lstStyle/>
          <a:p>
            <a:pPr>
              <a:buNone/>
            </a:pPr>
            <a:r>
              <a:rPr lang="en-US" i="1" dirty="0">
                <a:solidFill>
                  <a:srgbClr val="FF0000"/>
                </a:solidFill>
              </a:rPr>
              <a:t> </a:t>
            </a:r>
          </a:p>
        </p:txBody>
      </p:sp>
      <p:graphicFrame>
        <p:nvGraphicFramePr>
          <p:cNvPr id="4" name="Table 3"/>
          <p:cNvGraphicFramePr>
            <a:graphicFrameLocks noGrp="1"/>
          </p:cNvGraphicFramePr>
          <p:nvPr/>
        </p:nvGraphicFramePr>
        <p:xfrm>
          <a:off x="815248" y="1850832"/>
          <a:ext cx="10366870" cy="4584729"/>
        </p:xfrm>
        <a:graphic>
          <a:graphicData uri="http://schemas.openxmlformats.org/drawingml/2006/table">
            <a:tbl>
              <a:tblPr firstRow="1" bandRow="1">
                <a:tableStyleId>{5C22544A-7EE6-4342-B048-85BDC9FD1C3A}</a:tableStyleId>
              </a:tblPr>
              <a:tblGrid>
                <a:gridCol w="755278">
                  <a:extLst>
                    <a:ext uri="{9D8B030D-6E8A-4147-A177-3AD203B41FA5}">
                      <a16:colId xmlns:a16="http://schemas.microsoft.com/office/drawing/2014/main" val="20000"/>
                    </a:ext>
                  </a:extLst>
                </a:gridCol>
                <a:gridCol w="3794258">
                  <a:extLst>
                    <a:ext uri="{9D8B030D-6E8A-4147-A177-3AD203B41FA5}">
                      <a16:colId xmlns:a16="http://schemas.microsoft.com/office/drawing/2014/main" val="20001"/>
                    </a:ext>
                  </a:extLst>
                </a:gridCol>
                <a:gridCol w="2923949">
                  <a:extLst>
                    <a:ext uri="{9D8B030D-6E8A-4147-A177-3AD203B41FA5}">
                      <a16:colId xmlns:a16="http://schemas.microsoft.com/office/drawing/2014/main" val="20002"/>
                    </a:ext>
                  </a:extLst>
                </a:gridCol>
                <a:gridCol w="1446693">
                  <a:extLst>
                    <a:ext uri="{9D8B030D-6E8A-4147-A177-3AD203B41FA5}">
                      <a16:colId xmlns:a16="http://schemas.microsoft.com/office/drawing/2014/main" val="20003"/>
                    </a:ext>
                  </a:extLst>
                </a:gridCol>
                <a:gridCol w="1446692">
                  <a:extLst>
                    <a:ext uri="{9D8B030D-6E8A-4147-A177-3AD203B41FA5}">
                      <a16:colId xmlns:a16="http://schemas.microsoft.com/office/drawing/2014/main" val="20004"/>
                    </a:ext>
                  </a:extLst>
                </a:gridCol>
              </a:tblGrid>
              <a:tr h="703959">
                <a:tc>
                  <a:txBody>
                    <a:bodyPr/>
                    <a:lstStyle/>
                    <a:p>
                      <a:r>
                        <a:rPr lang="en-IN" dirty="0" err="1"/>
                        <a:t>S.No</a:t>
                      </a:r>
                      <a:endParaRPr lang="en-IN" dirty="0"/>
                    </a:p>
                  </a:txBody>
                  <a:tcPr/>
                </a:tc>
                <a:tc>
                  <a:txBody>
                    <a:bodyPr/>
                    <a:lstStyle/>
                    <a:p>
                      <a:r>
                        <a:rPr lang="en-IN" dirty="0"/>
                        <a:t>Component Name</a:t>
                      </a:r>
                    </a:p>
                  </a:txBody>
                  <a:tcPr/>
                </a:tc>
                <a:tc>
                  <a:txBody>
                    <a:bodyPr/>
                    <a:lstStyle/>
                    <a:p>
                      <a:r>
                        <a:rPr lang="en-IN" dirty="0"/>
                        <a:t>Specification (IC</a:t>
                      </a:r>
                      <a:r>
                        <a:rPr lang="en-IN" baseline="0" dirty="0"/>
                        <a:t> number or Range or Value)</a:t>
                      </a:r>
                      <a:endParaRPr lang="en-IN" dirty="0"/>
                    </a:p>
                  </a:txBody>
                  <a:tcPr/>
                </a:tc>
                <a:tc>
                  <a:txBody>
                    <a:bodyPr/>
                    <a:lstStyle/>
                    <a:p>
                      <a:r>
                        <a:rPr lang="en-IN" dirty="0"/>
                        <a:t>Unit Cost</a:t>
                      </a:r>
                    </a:p>
                  </a:txBody>
                  <a:tcPr/>
                </a:tc>
                <a:tc>
                  <a:txBody>
                    <a:bodyPr/>
                    <a:lstStyle/>
                    <a:p>
                      <a:r>
                        <a:rPr lang="en-IN" dirty="0"/>
                        <a:t>Total Cost</a:t>
                      </a:r>
                    </a:p>
                  </a:txBody>
                  <a:tcPr/>
                </a:tc>
                <a:extLst>
                  <a:ext uri="{0D108BD9-81ED-4DB2-BD59-A6C34878D82A}">
                    <a16:rowId xmlns:a16="http://schemas.microsoft.com/office/drawing/2014/main" val="10000"/>
                  </a:ext>
                </a:extLst>
              </a:tr>
              <a:tr h="771810">
                <a:tc>
                  <a:txBody>
                    <a:bodyPr/>
                    <a:lstStyle/>
                    <a:p>
                      <a:r>
                        <a:rPr lang="en-IN" b="1" dirty="0"/>
                        <a:t>1</a:t>
                      </a:r>
                    </a:p>
                  </a:txBody>
                  <a:tcPr/>
                </a:tc>
                <a:tc>
                  <a:txBody>
                    <a:bodyPr/>
                    <a:lstStyle/>
                    <a:p>
                      <a:r>
                        <a:rPr lang="en-US" sz="1800" b="1" i="0" u="none" strike="noStrike" kern="1200" dirty="0">
                          <a:solidFill>
                            <a:schemeClr val="dk1"/>
                          </a:solidFill>
                          <a:latin typeface="+mn-lt"/>
                          <a:ea typeface="+mn-ea"/>
                          <a:cs typeface="+mn-cs"/>
                        </a:rPr>
                        <a:t>MAX30100</a:t>
                      </a:r>
                      <a:r>
                        <a:rPr lang="en-US" sz="1800" b="0" i="0" u="none" strike="noStrike" kern="1200" dirty="0">
                          <a:solidFill>
                            <a:schemeClr val="dk1"/>
                          </a:solidFill>
                          <a:latin typeface="+mn-lt"/>
                          <a:ea typeface="+mn-ea"/>
                          <a:cs typeface="+mn-cs"/>
                        </a:rPr>
                        <a:t> </a:t>
                      </a:r>
                      <a:r>
                        <a:rPr lang="en-US" sz="1800" b="1" i="0" u="none" strike="noStrike" kern="1200" dirty="0">
                          <a:solidFill>
                            <a:schemeClr val="dk1"/>
                          </a:solidFill>
                          <a:latin typeface="+mn-lt"/>
                          <a:ea typeface="+mn-ea"/>
                          <a:cs typeface="+mn-cs"/>
                        </a:rPr>
                        <a:t>Pulse </a:t>
                      </a:r>
                      <a:r>
                        <a:rPr lang="en-US" sz="1800" b="1" i="0" u="none" strike="noStrike" kern="1200" dirty="0" err="1">
                          <a:solidFill>
                            <a:schemeClr val="dk1"/>
                          </a:solidFill>
                          <a:latin typeface="+mn-lt"/>
                          <a:ea typeface="+mn-ea"/>
                          <a:cs typeface="+mn-cs"/>
                        </a:rPr>
                        <a:t>Oximeter</a:t>
                      </a:r>
                      <a:r>
                        <a:rPr lang="en-US" sz="1800" b="1" i="0" u="none" strike="noStrike" kern="1200" dirty="0">
                          <a:solidFill>
                            <a:schemeClr val="dk1"/>
                          </a:solidFill>
                          <a:latin typeface="+mn-lt"/>
                          <a:ea typeface="+mn-ea"/>
                          <a:cs typeface="+mn-cs"/>
                        </a:rPr>
                        <a:t> Heart Rate Sensor Module </a:t>
                      </a:r>
                      <a:endParaRPr lang="en-IN" dirty="0"/>
                    </a:p>
                  </a:txBody>
                  <a:tcPr/>
                </a:tc>
                <a:tc>
                  <a:txBody>
                    <a:bodyPr/>
                    <a:lstStyle/>
                    <a:p>
                      <a:r>
                        <a:rPr lang="en-US" sz="1800" b="1" i="0" kern="1200" dirty="0">
                          <a:solidFill>
                            <a:schemeClr val="dk1"/>
                          </a:solidFill>
                          <a:latin typeface="+mn-lt"/>
                          <a:ea typeface="+mn-ea"/>
                          <a:cs typeface="+mn-cs"/>
                        </a:rPr>
                        <a:t>97.11% and 98.84% </a:t>
                      </a:r>
                      <a:r>
                        <a:rPr lang="en-US" sz="1800" b="1" i="0" kern="1200" baseline="0" dirty="0">
                          <a:solidFill>
                            <a:schemeClr val="dk1"/>
                          </a:solidFill>
                          <a:latin typeface="+mn-lt"/>
                          <a:ea typeface="+mn-ea"/>
                          <a:cs typeface="+mn-cs"/>
                        </a:rPr>
                        <a:t> accurate</a:t>
                      </a:r>
                      <a:endParaRPr lang="en-IN" dirty="0"/>
                    </a:p>
                  </a:txBody>
                  <a:tcPr/>
                </a:tc>
                <a:tc>
                  <a:txBody>
                    <a:bodyPr/>
                    <a:lstStyle/>
                    <a:p>
                      <a:r>
                        <a:rPr lang="en-US" sz="1800" b="1" i="0" kern="1200" dirty="0">
                          <a:solidFill>
                            <a:schemeClr val="dk1"/>
                          </a:solidFill>
                          <a:latin typeface="+mn-lt"/>
                          <a:ea typeface="+mn-ea"/>
                          <a:cs typeface="+mn-cs"/>
                        </a:rPr>
                        <a:t>Rs:160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latin typeface="+mn-lt"/>
                          <a:ea typeface="+mn-ea"/>
                          <a:cs typeface="+mn-cs"/>
                        </a:rPr>
                        <a:t>Rs:160</a:t>
                      </a:r>
                      <a:endParaRPr lang="en-IN" dirty="0"/>
                    </a:p>
                    <a:p>
                      <a:endParaRPr lang="en-IN" dirty="0"/>
                    </a:p>
                  </a:txBody>
                  <a:tcPr/>
                </a:tc>
                <a:extLst>
                  <a:ext uri="{0D108BD9-81ED-4DB2-BD59-A6C34878D82A}">
                    <a16:rowId xmlns:a16="http://schemas.microsoft.com/office/drawing/2014/main" val="10001"/>
                  </a:ext>
                </a:extLst>
              </a:tr>
              <a:tr h="441877">
                <a:tc>
                  <a:txBody>
                    <a:bodyPr/>
                    <a:lstStyle/>
                    <a:p>
                      <a:r>
                        <a:rPr lang="en-IN" b="1" dirty="0"/>
                        <a:t>2</a:t>
                      </a:r>
                    </a:p>
                  </a:txBody>
                  <a:tcPr/>
                </a:tc>
                <a:tc>
                  <a:txBody>
                    <a:bodyPr/>
                    <a:lstStyle/>
                    <a:p>
                      <a:r>
                        <a:rPr lang="en-US" sz="1800" b="1" i="0" u="none" strike="noStrike" kern="1200" dirty="0">
                          <a:solidFill>
                            <a:schemeClr val="dk1"/>
                          </a:solidFill>
                          <a:latin typeface="+mn-lt"/>
                          <a:ea typeface="+mn-ea"/>
                          <a:cs typeface="+mn-cs"/>
                        </a:rPr>
                        <a:t>MLX90614ESF </a:t>
                      </a:r>
                      <a:endParaRPr lang="en-IN" dirty="0"/>
                    </a:p>
                  </a:txBody>
                  <a:tcPr/>
                </a:tc>
                <a:tc>
                  <a:txBody>
                    <a:bodyPr/>
                    <a:lstStyle/>
                    <a:p>
                      <a:r>
                        <a:rPr lang="en-US" sz="1800" b="0" i="0" kern="1200" dirty="0">
                          <a:solidFill>
                            <a:schemeClr val="dk1"/>
                          </a:solidFill>
                          <a:latin typeface="+mn-lt"/>
                          <a:ea typeface="+mn-ea"/>
                          <a:cs typeface="+mn-cs"/>
                        </a:rPr>
                        <a:t> </a:t>
                      </a:r>
                      <a:r>
                        <a:rPr lang="en-US" sz="1800" b="1" i="0" kern="1200" dirty="0">
                          <a:solidFill>
                            <a:schemeClr val="dk1"/>
                          </a:solidFill>
                          <a:latin typeface="+mn-lt"/>
                          <a:ea typeface="+mn-ea"/>
                          <a:cs typeface="+mn-cs"/>
                        </a:rPr>
                        <a:t>-40 to 85°C for the ambient temperature and -70 to 382.2°C for the object temperature</a:t>
                      </a:r>
                      <a:r>
                        <a:rPr lang="en-US" sz="1800" b="0" i="0" kern="1200" dirty="0">
                          <a:solidFill>
                            <a:schemeClr val="dk1"/>
                          </a:solidFill>
                          <a:latin typeface="+mn-lt"/>
                          <a:ea typeface="+mn-ea"/>
                          <a:cs typeface="+mn-cs"/>
                        </a:rPr>
                        <a:t>.</a:t>
                      </a:r>
                      <a:endParaRPr lang="en-IN" dirty="0"/>
                    </a:p>
                  </a:txBody>
                  <a:tcPr/>
                </a:tc>
                <a:tc>
                  <a:txBody>
                    <a:bodyPr/>
                    <a:lstStyle/>
                    <a:p>
                      <a:r>
                        <a:rPr lang="en-IN" b="1" dirty="0"/>
                        <a:t>Rs:840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Rs:840</a:t>
                      </a:r>
                    </a:p>
                    <a:p>
                      <a:endParaRPr lang="en-IN" dirty="0"/>
                    </a:p>
                  </a:txBody>
                  <a:tcPr/>
                </a:tc>
                <a:extLst>
                  <a:ext uri="{0D108BD9-81ED-4DB2-BD59-A6C34878D82A}">
                    <a16:rowId xmlns:a16="http://schemas.microsoft.com/office/drawing/2014/main" val="10002"/>
                  </a:ext>
                </a:extLst>
              </a:tr>
              <a:tr h="533909">
                <a:tc>
                  <a:txBody>
                    <a:bodyPr/>
                    <a:lstStyle/>
                    <a:p>
                      <a:r>
                        <a:rPr lang="en-IN" b="1" dirty="0"/>
                        <a:t>3</a:t>
                      </a:r>
                    </a:p>
                  </a:txBody>
                  <a:tcPr/>
                </a:tc>
                <a:tc>
                  <a:txBody>
                    <a:bodyPr/>
                    <a:lstStyle/>
                    <a:p>
                      <a:r>
                        <a:rPr lang="en-US" sz="1800" b="1" i="0" u="none" strike="noStrike" kern="1200" dirty="0">
                          <a:solidFill>
                            <a:schemeClr val="dk1"/>
                          </a:solidFill>
                          <a:latin typeface="+mn-lt"/>
                          <a:ea typeface="+mn-ea"/>
                          <a:cs typeface="+mn-cs"/>
                        </a:rPr>
                        <a:t>MQ2 Flammable Gas and Smoke Sensor Module </a:t>
                      </a:r>
                      <a:endParaRPr lang="en-IN" dirty="0"/>
                    </a:p>
                  </a:txBody>
                  <a:tcPr/>
                </a:tc>
                <a:tc>
                  <a:txBody>
                    <a:bodyPr/>
                    <a:lstStyle/>
                    <a:p>
                      <a:r>
                        <a:rPr lang="en-US" sz="1800" b="1" i="0" kern="1200" dirty="0">
                          <a:solidFill>
                            <a:schemeClr val="dk1"/>
                          </a:solidFill>
                          <a:latin typeface="+mn-lt"/>
                          <a:ea typeface="+mn-ea"/>
                          <a:cs typeface="+mn-cs"/>
                        </a:rPr>
                        <a:t>300 - 10000ppm</a:t>
                      </a:r>
                      <a:endParaRPr lang="en-IN" b="1" dirty="0"/>
                    </a:p>
                  </a:txBody>
                  <a:tcPr/>
                </a:tc>
                <a:tc>
                  <a:txBody>
                    <a:bodyPr/>
                    <a:lstStyle/>
                    <a:p>
                      <a:r>
                        <a:rPr lang="en-IN" b="1" dirty="0"/>
                        <a:t>Rs:125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Rs:125</a:t>
                      </a:r>
                    </a:p>
                    <a:p>
                      <a:endParaRPr lang="en-IN" dirty="0"/>
                    </a:p>
                  </a:txBody>
                  <a:tcPr/>
                </a:tc>
                <a:extLst>
                  <a:ext uri="{0D108BD9-81ED-4DB2-BD59-A6C34878D82A}">
                    <a16:rowId xmlns:a16="http://schemas.microsoft.com/office/drawing/2014/main" val="10003"/>
                  </a:ext>
                </a:extLst>
              </a:tr>
              <a:tr h="533909">
                <a:tc>
                  <a:txBody>
                    <a:bodyPr/>
                    <a:lstStyle/>
                    <a:p>
                      <a:r>
                        <a:rPr lang="en-IN" b="1" dirty="0"/>
                        <a:t>4</a:t>
                      </a:r>
                    </a:p>
                  </a:txBody>
                  <a:tcPr/>
                </a:tc>
                <a:tc>
                  <a:txBody>
                    <a:bodyPr/>
                    <a:lstStyle/>
                    <a:p>
                      <a:r>
                        <a:rPr lang="en-US" sz="1800" b="1" i="0" u="none" strike="noStrike" kern="1200" dirty="0">
                          <a:solidFill>
                            <a:schemeClr val="dk1"/>
                          </a:solidFill>
                          <a:latin typeface="+mn-lt"/>
                          <a:ea typeface="+mn-ea"/>
                          <a:cs typeface="+mn-cs"/>
                        </a:rPr>
                        <a:t>BMP180 Digital Barometric Pressure Sensor Module</a:t>
                      </a:r>
                      <a:r>
                        <a:rPr lang="en-US" sz="1800" b="0" i="0" u="none" strike="noStrike" kern="1200" dirty="0">
                          <a:solidFill>
                            <a:schemeClr val="dk1"/>
                          </a:solidFill>
                          <a:latin typeface="+mn-lt"/>
                          <a:ea typeface="+mn-ea"/>
                          <a:cs typeface="+mn-cs"/>
                        </a:rPr>
                        <a:t>​</a:t>
                      </a:r>
                      <a:endParaRPr lang="en-IN" dirty="0"/>
                    </a:p>
                  </a:txBody>
                  <a:tcPr/>
                </a:tc>
                <a:tc>
                  <a:txBody>
                    <a:bodyPr/>
                    <a:lstStyle/>
                    <a:p>
                      <a:r>
                        <a:rPr lang="en-US" sz="1800" b="1" i="0" kern="1200" dirty="0">
                          <a:solidFill>
                            <a:schemeClr val="dk1"/>
                          </a:solidFill>
                          <a:latin typeface="+mn-lt"/>
                          <a:ea typeface="+mn-ea"/>
                          <a:cs typeface="+mn-cs"/>
                        </a:rPr>
                        <a:t>300 to 1100 </a:t>
                      </a:r>
                      <a:r>
                        <a:rPr lang="en-US" sz="1800" b="1" i="0" kern="1200" dirty="0" err="1">
                          <a:solidFill>
                            <a:schemeClr val="dk1"/>
                          </a:solidFill>
                          <a:latin typeface="+mn-lt"/>
                          <a:ea typeface="+mn-ea"/>
                          <a:cs typeface="+mn-cs"/>
                        </a:rPr>
                        <a:t>hPa</a:t>
                      </a:r>
                      <a:endParaRPr lang="en-IN" dirty="0"/>
                    </a:p>
                  </a:txBody>
                  <a:tcPr/>
                </a:tc>
                <a:tc>
                  <a:txBody>
                    <a:bodyPr/>
                    <a:lstStyle/>
                    <a:p>
                      <a:r>
                        <a:rPr lang="en-IN" b="1" dirty="0"/>
                        <a:t>Rs:300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Rs:300</a:t>
                      </a:r>
                    </a:p>
                    <a:p>
                      <a:endParaRPr lang="en-IN" dirty="0"/>
                    </a:p>
                  </a:txBody>
                  <a:tcPr/>
                </a:tc>
                <a:extLst>
                  <a:ext uri="{0D108BD9-81ED-4DB2-BD59-A6C34878D82A}">
                    <a16:rowId xmlns:a16="http://schemas.microsoft.com/office/drawing/2014/main" val="10004"/>
                  </a:ext>
                </a:extLst>
              </a:tr>
              <a:tr h="441877">
                <a:tc>
                  <a:txBody>
                    <a:bodyPr/>
                    <a:lstStyle/>
                    <a:p>
                      <a:r>
                        <a:rPr lang="en-IN" b="1" dirty="0"/>
                        <a:t>5</a:t>
                      </a:r>
                    </a:p>
                  </a:txBody>
                  <a:tcPr/>
                </a:tc>
                <a:tc>
                  <a:txBody>
                    <a:bodyPr/>
                    <a:lstStyle/>
                    <a:p>
                      <a:r>
                        <a:rPr lang="en-US" sz="1800" b="1" i="0" u="none" strike="noStrike" kern="1200" dirty="0">
                          <a:solidFill>
                            <a:schemeClr val="dk1"/>
                          </a:solidFill>
                          <a:latin typeface="+mn-lt"/>
                          <a:ea typeface="+mn-ea"/>
                          <a:cs typeface="+mn-cs"/>
                        </a:rPr>
                        <a:t>LORA</a:t>
                      </a:r>
                      <a:r>
                        <a:rPr lang="en-US" sz="1800" b="1" i="0" u="none" strike="noStrike" kern="1200" baseline="0" dirty="0">
                          <a:solidFill>
                            <a:schemeClr val="dk1"/>
                          </a:solidFill>
                          <a:latin typeface="+mn-lt"/>
                          <a:ea typeface="+mn-ea"/>
                          <a:cs typeface="+mn-cs"/>
                        </a:rPr>
                        <a:t> </a:t>
                      </a:r>
                      <a:r>
                        <a:rPr lang="en-US" sz="1800" b="1" i="0" u="none" strike="noStrike" kern="1200" dirty="0">
                          <a:solidFill>
                            <a:schemeClr val="dk1"/>
                          </a:solidFill>
                          <a:latin typeface="+mn-lt"/>
                          <a:ea typeface="+mn-ea"/>
                          <a:cs typeface="+mn-cs"/>
                        </a:rPr>
                        <a:t>MODULE</a:t>
                      </a:r>
                      <a:endParaRPr lang="en-IN" dirty="0"/>
                    </a:p>
                  </a:txBody>
                  <a:tcPr/>
                </a:tc>
                <a:tc>
                  <a:txBody>
                    <a:bodyPr/>
                    <a:lstStyle/>
                    <a:p>
                      <a:r>
                        <a:rPr lang="en-US" sz="1800" b="0" i="0" kern="1200" dirty="0">
                          <a:solidFill>
                            <a:schemeClr val="dk1"/>
                          </a:solidFill>
                          <a:latin typeface="+mn-lt"/>
                          <a:ea typeface="+mn-ea"/>
                          <a:cs typeface="+mn-cs"/>
                        </a:rPr>
                        <a:t> </a:t>
                      </a:r>
                      <a:r>
                        <a:rPr lang="en-US" sz="1800" b="1" i="0" kern="1200" dirty="0">
                          <a:solidFill>
                            <a:schemeClr val="dk1"/>
                          </a:solidFill>
                          <a:latin typeface="+mn-lt"/>
                          <a:ea typeface="+mn-ea"/>
                          <a:cs typeface="+mn-cs"/>
                        </a:rPr>
                        <a:t>15 to 20 km</a:t>
                      </a:r>
                      <a:endParaRPr lang="en-IN" b="1" dirty="0"/>
                    </a:p>
                  </a:txBody>
                  <a:tcPr/>
                </a:tc>
                <a:tc>
                  <a:txBody>
                    <a:bodyPr/>
                    <a:lstStyle/>
                    <a:p>
                      <a:r>
                        <a:rPr lang="en-IN" b="1" dirty="0"/>
                        <a:t>Rs:1500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Rs:1500</a:t>
                      </a:r>
                    </a:p>
                    <a:p>
                      <a:endParaRPr lang="en-IN"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9193"/>
            <a:ext cx="10515600" cy="1325563"/>
          </a:xfrm>
        </p:spPr>
        <p:txBody>
          <a:bodyPr/>
          <a:lstStyle/>
          <a:p>
            <a:r>
              <a:rPr lang="en-US" b="1" dirty="0">
                <a:solidFill>
                  <a:srgbClr val="FF0000"/>
                </a:solidFill>
              </a:rPr>
              <a:t>                            References</a:t>
            </a:r>
            <a:endParaRPr lang="en-US" sz="2800" b="1" dirty="0">
              <a:solidFill>
                <a:srgbClr val="FF0000"/>
              </a:solidFill>
            </a:endParaRPr>
          </a:p>
        </p:txBody>
      </p:sp>
      <p:sp>
        <p:nvSpPr>
          <p:cNvPr id="3" name="Content Placeholder 2"/>
          <p:cNvSpPr>
            <a:spLocks noGrp="1"/>
          </p:cNvSpPr>
          <p:nvPr>
            <p:ph idx="1"/>
          </p:nvPr>
        </p:nvSpPr>
        <p:spPr/>
        <p:txBody>
          <a:bodyPr>
            <a:normAutofit/>
          </a:bodyPr>
          <a:lstStyle/>
          <a:p>
            <a:r>
              <a:rPr lang="en-US" dirty="0"/>
              <a:t> Vladimir </a:t>
            </a:r>
            <a:r>
              <a:rPr lang="en-US" dirty="0" err="1"/>
              <a:t>Konyukh</a:t>
            </a:r>
            <a:r>
              <a:rPr lang="en-US" dirty="0"/>
              <a:t> ―Mine Planning Using RFID‖  Deploying RFID - Challenges, Solutions, and Open  Issues chapter-10 ISBN 978-953-307-380-4 [2] </a:t>
            </a:r>
            <a:r>
              <a:rPr lang="en-US" dirty="0" err="1"/>
              <a:t>Ge</a:t>
            </a:r>
            <a:r>
              <a:rPr lang="en-US" dirty="0"/>
              <a:t> Bin LI </a:t>
            </a:r>
            <a:r>
              <a:rPr lang="en-US" dirty="0" err="1"/>
              <a:t>Huizong</a:t>
            </a:r>
            <a:r>
              <a:rPr lang="en-US" dirty="0"/>
              <a:t> ―The Research on </a:t>
            </a:r>
            <a:r>
              <a:rPr lang="en-US" dirty="0" err="1"/>
              <a:t>ZigBee</a:t>
            </a:r>
            <a:r>
              <a:rPr lang="en-US" dirty="0"/>
              <a:t>-Based  Mine Safety Monitoring System‖ IEEE 2011 ISSN: 978- 1-4244-8039-5/11  </a:t>
            </a:r>
          </a:p>
          <a:p>
            <a:r>
              <a:rPr lang="en-US" dirty="0"/>
              <a:t> </a:t>
            </a:r>
            <a:r>
              <a:rPr lang="en-US" dirty="0" err="1"/>
              <a:t>Undram</a:t>
            </a:r>
            <a:r>
              <a:rPr lang="en-US" dirty="0"/>
              <a:t> </a:t>
            </a:r>
            <a:r>
              <a:rPr lang="en-US" dirty="0" err="1"/>
              <a:t>Chinbat</a:t>
            </a:r>
            <a:r>
              <a:rPr lang="en-US" dirty="0"/>
              <a:t> (2011). Risk Analysis in the Mining  Industry, Risk Management in Environment, Production  and Economy, Dr. </a:t>
            </a:r>
            <a:r>
              <a:rPr lang="en-US" dirty="0" err="1"/>
              <a:t>Matteo</a:t>
            </a:r>
            <a:r>
              <a:rPr lang="en-US" dirty="0"/>
              <a:t> </a:t>
            </a:r>
            <a:r>
              <a:rPr lang="en-US" dirty="0" err="1"/>
              <a:t>Savino</a:t>
            </a:r>
            <a:r>
              <a:rPr lang="en-US" dirty="0"/>
              <a:t> (Ed.), ISBN: 978-953- 307-313-2 </a:t>
            </a:r>
            <a:br>
              <a:rPr lang="en-US" dirty="0"/>
            </a:br>
            <a:endParaRPr lang="en-US" i="1" dirty="0"/>
          </a:p>
        </p:txBody>
      </p:sp>
    </p:spTree>
    <p:extLst>
      <p:ext uri="{BB962C8B-B14F-4D97-AF65-F5344CB8AC3E}">
        <p14:creationId xmlns:p14="http://schemas.microsoft.com/office/powerpoint/2010/main" val="122022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652</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Georgia Pro</vt:lpstr>
      <vt:lpstr>Times New Roman</vt:lpstr>
      <vt:lpstr>Wingdings</vt:lpstr>
      <vt:lpstr>Office Theme</vt:lpstr>
      <vt:lpstr>WEARABLE JACKET WITH EMBEDDED SENSORS</vt:lpstr>
      <vt:lpstr>                              Abstract</vt:lpstr>
      <vt:lpstr>Problem Statement Addressed</vt:lpstr>
      <vt:lpstr>Proposed Solution to the Problem Addressed</vt:lpstr>
      <vt:lpstr>      Block Diagram and/or Circuit Diagram</vt:lpstr>
      <vt:lpstr>                               Flow Chart</vt:lpstr>
      <vt:lpstr>                    Technology stack &amp; use case</vt:lpstr>
      <vt:lpstr>Cost Benefit Analysis  (List of Components / Service Used)</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hari hari</cp:lastModifiedBy>
  <cp:revision>63</cp:revision>
  <dcterms:created xsi:type="dcterms:W3CDTF">2021-02-20T05:24:33Z</dcterms:created>
  <dcterms:modified xsi:type="dcterms:W3CDTF">2022-03-30T11:33:17Z</dcterms:modified>
</cp:coreProperties>
</file>