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9" roundtripDataSignature="AMtx7mg3ynvaf5gP7aDvzjPKlghqzMWR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b="0" l="0" r="0" t="0"/>
          <a:stretch/>
        </p:blipFill>
        <p:spPr>
          <a:xfrm>
            <a:off x="10451530" y="132594"/>
            <a:ext cx="1411266" cy="1363792"/>
          </a:xfrm>
          <a:prstGeom prst="rect">
            <a:avLst/>
          </a:prstGeom>
          <a:noFill/>
          <a:ln>
            <a:noFill/>
          </a:ln>
        </p:spPr>
      </p:pic>
      <p:pic>
        <p:nvPicPr>
          <p:cNvPr id="22" name="Google Shape;22;p17"/>
          <p:cNvPicPr preferRelativeResize="0"/>
          <p:nvPr/>
        </p:nvPicPr>
        <p:blipFill rotWithShape="1">
          <a:blip r:embed="rId3">
            <a:alphaModFix/>
          </a:blip>
          <a:srcRect b="0" l="0" r="0" t="0"/>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5"/>
          <p:cNvSpPr/>
          <p:nvPr>
            <p:ph idx="2" type="pic"/>
          </p:nvPr>
        </p:nvSpPr>
        <p:spPr>
          <a:xfrm>
            <a:off x="5183188" y="987425"/>
            <a:ext cx="6172200" cy="4873625"/>
          </a:xfrm>
          <a:prstGeom prst="rect">
            <a:avLst/>
          </a:prstGeom>
          <a:noFill/>
          <a:ln>
            <a:noFill/>
          </a:ln>
        </p:spPr>
      </p:sp>
      <p:sp>
        <p:nvSpPr>
          <p:cNvPr id="70" name="Google Shape;70;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rive.google.com/file/d/1J2q4A47KW5ZldvVLU25MleqanILsj_we/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450258" y="1710813"/>
            <a:ext cx="9144000" cy="117971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Title of the project</a:t>
            </a:r>
            <a:endParaRPr/>
          </a:p>
        </p:txBody>
      </p:sp>
      <p:sp>
        <p:nvSpPr>
          <p:cNvPr id="91" name="Google Shape;91;p1"/>
          <p:cNvSpPr txBox="1"/>
          <p:nvPr>
            <p:ph idx="1" type="subTitle"/>
          </p:nvPr>
        </p:nvSpPr>
        <p:spPr>
          <a:xfrm>
            <a:off x="889819" y="4105275"/>
            <a:ext cx="3593690" cy="165576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US"/>
              <a:t>Shri Karun Mathesh S (191EE218)</a:t>
            </a:r>
            <a:endParaRPr/>
          </a:p>
          <a:p>
            <a:pPr indent="0" lvl="0" marL="0" rtl="0" algn="l">
              <a:lnSpc>
                <a:spcPct val="90000"/>
              </a:lnSpc>
              <a:spcBef>
                <a:spcPts val="1000"/>
              </a:spcBef>
              <a:spcAft>
                <a:spcPts val="0"/>
              </a:spcAft>
              <a:buClr>
                <a:schemeClr val="dk1"/>
              </a:buClr>
              <a:buSzPct val="100000"/>
              <a:buNone/>
            </a:pPr>
            <a:r>
              <a:rPr lang="en-US"/>
              <a:t>Suresh </a:t>
            </a:r>
            <a:r>
              <a:rPr lang="en-US"/>
              <a:t>(191EE232)</a:t>
            </a:r>
            <a:endParaRPr/>
          </a:p>
          <a:p>
            <a:pPr indent="0" lvl="0" marL="0" rtl="0" algn="l">
              <a:lnSpc>
                <a:spcPct val="90000"/>
              </a:lnSpc>
              <a:spcBef>
                <a:spcPts val="1000"/>
              </a:spcBef>
              <a:spcAft>
                <a:spcPts val="0"/>
              </a:spcAft>
              <a:buClr>
                <a:schemeClr val="dk1"/>
              </a:buClr>
              <a:buSzPct val="100000"/>
              <a:buNone/>
            </a:pPr>
            <a:r>
              <a:rPr lang="en-US"/>
              <a:t>Vasanth Balaji V</a:t>
            </a:r>
            <a:r>
              <a:rPr lang="en-US"/>
              <a:t> (191EE243)</a:t>
            </a:r>
            <a:endParaRPr/>
          </a:p>
          <a:p>
            <a:pPr indent="0" lvl="0" marL="0" rtl="0" algn="l">
              <a:lnSpc>
                <a:spcPct val="90000"/>
              </a:lnSpc>
              <a:spcBef>
                <a:spcPts val="1000"/>
              </a:spcBef>
              <a:spcAft>
                <a:spcPts val="0"/>
              </a:spcAft>
              <a:buClr>
                <a:schemeClr val="dk1"/>
              </a:buClr>
              <a:buSzPct val="100000"/>
              <a:buNone/>
            </a:pPr>
            <a:r>
              <a:rPr lang="en-US"/>
              <a:t>Siranjivi J </a:t>
            </a:r>
            <a:r>
              <a:rPr lang="en-US"/>
              <a:t>(192IT236)</a:t>
            </a:r>
            <a:endParaRPr/>
          </a:p>
          <a:p>
            <a:pPr indent="0" lvl="0" marL="0" rtl="0" algn="l">
              <a:lnSpc>
                <a:spcPct val="90000"/>
              </a:lnSpc>
              <a:spcBef>
                <a:spcPts val="1000"/>
              </a:spcBef>
              <a:spcAft>
                <a:spcPts val="0"/>
              </a:spcAft>
              <a:buClr>
                <a:schemeClr val="dk1"/>
              </a:buClr>
              <a:buSzPct val="100000"/>
              <a:buNone/>
            </a:pPr>
            <a:r>
              <a:t/>
            </a:r>
            <a:endParaRPr/>
          </a:p>
        </p:txBody>
      </p:sp>
      <p:sp>
        <p:nvSpPr>
          <p:cNvPr id="92" name="Google Shape;92;p1"/>
          <p:cNvSpPr txBox="1"/>
          <p:nvPr/>
        </p:nvSpPr>
        <p:spPr>
          <a:xfrm>
            <a:off x="7890387" y="3859882"/>
            <a:ext cx="3878700" cy="221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Under guidance of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Dr. MURUGAN K,</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Assistant</a:t>
            </a:r>
            <a:r>
              <a:rPr lang="en-US" sz="2400">
                <a:solidFill>
                  <a:schemeClr val="dk1"/>
                </a:solidFill>
                <a:latin typeface="Calibri"/>
                <a:ea typeface="Calibri"/>
                <a:cs typeface="Calibri"/>
                <a:sym typeface="Calibri"/>
              </a:rPr>
              <a:t> Professor II</a:t>
            </a: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BIT,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Sathy.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
          <p:cNvSpPr/>
          <p:nvPr/>
        </p:nvSpPr>
        <p:spPr>
          <a:xfrm>
            <a:off x="10432473" y="249382"/>
            <a:ext cx="1537854" cy="123305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156" name="Google Shape;156;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US" sz="2700">
                <a:latin typeface="Arial"/>
                <a:ea typeface="Arial"/>
                <a:cs typeface="Arial"/>
                <a:sym typeface="Arial"/>
              </a:rPr>
              <a:t>•Connect and communicate with physical devices: IoT facilitates the communication between human and machine.</a:t>
            </a:r>
            <a:endParaRPr sz="27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2700">
                <a:latin typeface="Arial"/>
                <a:ea typeface="Arial"/>
                <a:cs typeface="Arial"/>
                <a:sym typeface="Arial"/>
              </a:rPr>
              <a:t>•Faster and Smart innovation: Speed is very crucial aspect of any tool. Because of use of sensors in IoT devices the required output is given in a good speed with great accuracy.</a:t>
            </a:r>
            <a:endParaRPr sz="2700">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rPr lang="en-US" sz="2700">
                <a:latin typeface="Arial"/>
                <a:ea typeface="Arial"/>
                <a:cs typeface="Arial"/>
                <a:sym typeface="Arial"/>
              </a:rPr>
              <a:t>We can manifest very little movement on very large scale. In this way, we can do maximum work which requires minimum human energy</a:t>
            </a:r>
            <a:endParaRPr i="1" sz="4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Cost Benefit Analysis  (List of Components / Service Used)</a:t>
            </a:r>
            <a:endParaRPr/>
          </a:p>
        </p:txBody>
      </p:sp>
      <p:pic>
        <p:nvPicPr>
          <p:cNvPr id="162" name="Google Shape;162;p13"/>
          <p:cNvPicPr preferRelativeResize="0"/>
          <p:nvPr/>
        </p:nvPicPr>
        <p:blipFill>
          <a:blip r:embed="rId3">
            <a:alphaModFix/>
          </a:blip>
          <a:stretch>
            <a:fillRect/>
          </a:stretch>
        </p:blipFill>
        <p:spPr>
          <a:xfrm>
            <a:off x="909975" y="1763350"/>
            <a:ext cx="10240925" cy="456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video Link (If available)</a:t>
            </a:r>
            <a:endParaRPr/>
          </a:p>
        </p:txBody>
      </p:sp>
      <p:pic>
        <p:nvPicPr>
          <p:cNvPr id="168" name="Google Shape;168;p14" title="gesture control car video.mp4">
            <a:hlinkClick r:id="rId3"/>
          </p:cNvPr>
          <p:cNvPicPr preferRelativeResize="0"/>
          <p:nvPr/>
        </p:nvPicPr>
        <p:blipFill>
          <a:blip r:embed="rId4">
            <a:alphaModFix/>
          </a:blip>
          <a:stretch>
            <a:fillRect/>
          </a:stretch>
        </p:blipFill>
        <p:spPr>
          <a:xfrm>
            <a:off x="3506550" y="22868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sz="2800">
              <a:solidFill>
                <a:srgbClr val="FF0000"/>
              </a:solidFill>
            </a:endParaRPr>
          </a:p>
        </p:txBody>
      </p:sp>
      <p:sp>
        <p:nvSpPr>
          <p:cNvPr id="174" name="Google Shape;174;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0000"/>
              </a:buClr>
              <a:buSzPts val="2800"/>
              <a:buNone/>
            </a:pPr>
            <a:r>
              <a:rPr lang="en-US"/>
              <a:t>[1] k.Ashok Kumar, K. Thamiz harasi, "GESTURE CONTROLLED ROBOT USING MEMS ACCELEROMETER FOR ERADICATION OF WEEDS", Indian Journal Of Science and Technology,Volume-8,Issue-5,March-2015. [2] Mir Gulam Mohin Uddin, Md. Abu Bakkar Chiddik, Tanbir Bakth Nabil, Emad Uddin Ahmed, "DESIGN AND IMPLEMENTATION OF ROBOTIC VEHICLE CAN BE CONTROLLED USING HAND GESTURE", International Journal Of Scientific Engineering and Research(IJSER),volume-3,Issue-3,Marcch-2015. </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99" name="Google Shape;99;p2"/>
          <p:cNvSpPr txBox="1"/>
          <p:nvPr>
            <p:ph idx="1" type="body"/>
          </p:nvPr>
        </p:nvSpPr>
        <p:spPr>
          <a:xfrm>
            <a:off x="750350" y="1662700"/>
            <a:ext cx="10515600" cy="43512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15000"/>
              </a:lnSpc>
              <a:spcBef>
                <a:spcPts val="1000"/>
              </a:spcBef>
              <a:spcAft>
                <a:spcPts val="0"/>
              </a:spcAft>
              <a:buNone/>
            </a:pPr>
            <a:r>
              <a:rPr lang="en-US"/>
              <a:t>                         </a:t>
            </a:r>
            <a:r>
              <a:rPr lang="en-US"/>
              <a:t>We developed an IoT based gesture controlled car that takes readings from an accelerometer which is placed on a human hand.  The direction of the car can be changed by moving the hand in a particular direction, each movement generates the values in its corresponding axis.  Generated values by accelerometer are sent to the Arduino UNO, HT12E encoder which is connected to Arduino will encode the values and send it to a receiver through RF433 transmitter.  HT12D placed on the car will decode the values and give it to the L298 motor driver, which will instruct the motors to move the vehicle accordingly.  This project can be very helpful for physically challenged people as they can move certain objects with less physical movement.  The further addition to this project is that the control of the car can be done by an analog stick or joystick.</a:t>
            </a:r>
            <a:endParaRPr/>
          </a:p>
        </p:txBody>
      </p:sp>
      <p:sp>
        <p:nvSpPr>
          <p:cNvPr id="100" name="Google Shape;10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 Addressed</a:t>
            </a:r>
            <a:endParaRPr/>
          </a:p>
        </p:txBody>
      </p:sp>
      <p:sp>
        <p:nvSpPr>
          <p:cNvPr id="106" name="Google Shape;106;p3"/>
          <p:cNvSpPr txBox="1"/>
          <p:nvPr>
            <p:ph idx="1" type="body"/>
          </p:nvPr>
        </p:nvSpPr>
        <p:spPr>
          <a:xfrm>
            <a:off x="838200" y="1411625"/>
            <a:ext cx="10515600" cy="4340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t/>
            </a:r>
            <a:endParaRPr i="1">
              <a:solidFill>
                <a:srgbClr val="FF0000"/>
              </a:solidFill>
            </a:endParaRPr>
          </a:p>
          <a:p>
            <a:pPr indent="-228600" lvl="0" marL="228600" rtl="0" algn="l">
              <a:lnSpc>
                <a:spcPct val="90000"/>
              </a:lnSpc>
              <a:spcBef>
                <a:spcPts val="0"/>
              </a:spcBef>
              <a:spcAft>
                <a:spcPts val="0"/>
              </a:spcAft>
              <a:buClr>
                <a:schemeClr val="dk1"/>
              </a:buClr>
              <a:buSzPts val="2800"/>
              <a:buNone/>
            </a:pPr>
            <a:r>
              <a:t/>
            </a:r>
            <a:endParaRPr i="1">
              <a:solidFill>
                <a:srgbClr val="FF0000"/>
              </a:solidFill>
            </a:endParaRPr>
          </a:p>
          <a:p>
            <a:pPr indent="-228600" lvl="0" marL="228600" rtl="0" algn="l">
              <a:lnSpc>
                <a:spcPct val="90000"/>
              </a:lnSpc>
              <a:spcBef>
                <a:spcPts val="0"/>
              </a:spcBef>
              <a:spcAft>
                <a:spcPts val="0"/>
              </a:spcAft>
              <a:buClr>
                <a:schemeClr val="dk1"/>
              </a:buClr>
              <a:buSzPts val="2800"/>
              <a:buNone/>
            </a:pPr>
            <a:r>
              <a:rPr lang="en-US"/>
              <a:t>i) Driving Four Wheelers is very Difficult for physically challenged people.</a:t>
            </a:r>
            <a:endParaRPr/>
          </a:p>
          <a:p>
            <a:pPr indent="-2286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0"/>
              </a:spcBef>
              <a:spcAft>
                <a:spcPts val="0"/>
              </a:spcAft>
              <a:buClr>
                <a:schemeClr val="dk1"/>
              </a:buClr>
              <a:buSzPts val="2800"/>
              <a:buNone/>
            </a:pPr>
            <a:r>
              <a:rPr lang="en-US"/>
              <a:t>ii) Workers getting Injured (in some cases casualties) while working in construction sites.</a:t>
            </a:r>
            <a:endParaRPr/>
          </a:p>
          <a:p>
            <a:pPr indent="-2286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0"/>
              </a:spcBef>
              <a:spcAft>
                <a:spcPts val="0"/>
              </a:spcAft>
              <a:buClr>
                <a:schemeClr val="dk1"/>
              </a:buClr>
              <a:buSzPts val="2800"/>
              <a:buNone/>
            </a:pPr>
            <a:r>
              <a:rPr lang="en-US"/>
              <a:t>iii) Potential Risks of Bomb Squads during Diffusing Bombs.</a:t>
            </a:r>
            <a:endParaRPr/>
          </a:p>
          <a:p>
            <a:pPr indent="0" lvl="0" marL="0" rtl="0" algn="l">
              <a:lnSpc>
                <a:spcPct val="90000"/>
              </a:lnSpc>
              <a:spcBef>
                <a:spcPts val="0"/>
              </a:spcBef>
              <a:spcAft>
                <a:spcPts val="0"/>
              </a:spcAft>
              <a:buClr>
                <a:schemeClr val="dk1"/>
              </a:buClr>
              <a:buSzPts val="2800"/>
              <a:buNone/>
            </a:pPr>
            <a:r>
              <a:t/>
            </a:r>
            <a:endParaRPr i="1">
              <a:solidFill>
                <a:srgbClr val="FF0000"/>
              </a:solidFill>
            </a:endParaRPr>
          </a:p>
        </p:txBody>
      </p:sp>
      <p:sp>
        <p:nvSpPr>
          <p:cNvPr id="107" name="Google Shape;10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1081350" y="355975"/>
            <a:ext cx="10029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Existing Solution to the Problem Addressed</a:t>
            </a:r>
            <a:endParaRPr/>
          </a:p>
        </p:txBody>
      </p:sp>
      <p:sp>
        <p:nvSpPr>
          <p:cNvPr id="113" name="Google Shape;113;p4"/>
          <p:cNvSpPr txBox="1"/>
          <p:nvPr>
            <p:ph idx="1" type="body"/>
          </p:nvPr>
        </p:nvSpPr>
        <p:spPr>
          <a:xfrm>
            <a:off x="838200" y="2457650"/>
            <a:ext cx="10515600" cy="2721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 </a:t>
            </a:r>
            <a:r>
              <a:rPr lang="en-US"/>
              <a:t>i) </a:t>
            </a:r>
            <a:r>
              <a:rPr lang="en-US">
                <a:highlight>
                  <a:srgbClr val="FFFFFF"/>
                </a:highlight>
              </a:rPr>
              <a:t>Special devices or gadgets like auto transmission, grip assembly, accelerator pedals, hand control, etc.</a:t>
            </a:r>
            <a:endParaRPr/>
          </a:p>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0"/>
              </a:spcBef>
              <a:spcAft>
                <a:spcPts val="0"/>
              </a:spcAft>
              <a:buClr>
                <a:schemeClr val="dk1"/>
              </a:buClr>
              <a:buSzPts val="2800"/>
              <a:buNone/>
            </a:pPr>
            <a:r>
              <a:rPr lang="en-US"/>
              <a:t>ii) Safety Helmets, Protective gear and safety training for workers.</a:t>
            </a:r>
            <a:endParaRPr/>
          </a:p>
          <a:p>
            <a:pPr indent="-2286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0"/>
              </a:spcBef>
              <a:spcAft>
                <a:spcPts val="0"/>
              </a:spcAft>
              <a:buClr>
                <a:schemeClr val="dk1"/>
              </a:buClr>
              <a:buSzPts val="2800"/>
              <a:buNone/>
            </a:pPr>
            <a:r>
              <a:rPr lang="en-US"/>
              <a:t>iii) Protective suits for the Members to protect themselves.</a:t>
            </a:r>
            <a:endParaRPr/>
          </a:p>
        </p:txBody>
      </p:sp>
      <p:sp>
        <p:nvSpPr>
          <p:cNvPr id="114" name="Google Shape;11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Solution to the Problem Addressed</a:t>
            </a:r>
            <a:endParaRPr/>
          </a:p>
        </p:txBody>
      </p:sp>
      <p:sp>
        <p:nvSpPr>
          <p:cNvPr id="120" name="Google Shape;120;p5"/>
          <p:cNvSpPr txBox="1"/>
          <p:nvPr>
            <p:ph idx="1" type="body"/>
          </p:nvPr>
        </p:nvSpPr>
        <p:spPr>
          <a:xfrm>
            <a:off x="866200" y="1662700"/>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This solution proposes that,</a:t>
            </a:r>
            <a:endParaRPr/>
          </a:p>
          <a:p>
            <a:pPr indent="-228600" lvl="0" marL="228600" rtl="0" algn="l">
              <a:lnSpc>
                <a:spcPct val="90000"/>
              </a:lnSpc>
              <a:spcBef>
                <a:spcPts val="0"/>
              </a:spcBef>
              <a:spcAft>
                <a:spcPts val="0"/>
              </a:spcAft>
              <a:buClr>
                <a:schemeClr val="dk1"/>
              </a:buClr>
              <a:buSzPts val="2800"/>
              <a:buNone/>
            </a:pPr>
            <a:r>
              <a:t/>
            </a:r>
            <a:endParaRPr/>
          </a:p>
          <a:p>
            <a:pPr indent="-342900" lvl="0" marL="457200" rtl="0" algn="l">
              <a:lnSpc>
                <a:spcPct val="90000"/>
              </a:lnSpc>
              <a:spcBef>
                <a:spcPts val="0"/>
              </a:spcBef>
              <a:spcAft>
                <a:spcPts val="0"/>
              </a:spcAft>
              <a:buSzPts val="1800"/>
              <a:buChar char="•"/>
            </a:pPr>
            <a:r>
              <a:rPr lang="en-US"/>
              <a:t>   </a:t>
            </a:r>
            <a:r>
              <a:rPr lang="en-US"/>
              <a:t>This project can be very helpful for physically challenged people as they can move certain objects with less physical movement. </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   The introduction of IoT and combination of IoT and physical devices makes life easier. The tasks which are dangerous and hazardous can be done very easily. The introduction of IoT also completes the tasks in a very short duration of time. Moreover, the human errors are reduced on a great scale and results are achieved with great accuracy.</a:t>
            </a:r>
            <a:endParaRPr/>
          </a:p>
        </p:txBody>
      </p:sp>
      <p:sp>
        <p:nvSpPr>
          <p:cNvPr id="121" name="Google Shape;1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Work Plan  </a:t>
            </a:r>
            <a:endParaRPr/>
          </a:p>
        </p:txBody>
      </p:sp>
      <p:sp>
        <p:nvSpPr>
          <p:cNvPr id="127" name="Google Shape;12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1000"/>
              </a:spcBef>
              <a:spcAft>
                <a:spcPts val="0"/>
              </a:spcAft>
              <a:buClr>
                <a:schemeClr val="dk1"/>
              </a:buClr>
              <a:buSzPts val="1100"/>
              <a:buFont typeface="Arial"/>
              <a:buNone/>
            </a:pPr>
            <a:r>
              <a:rPr lang="en-US"/>
              <a:t>Firs</a:t>
            </a:r>
            <a:r>
              <a:rPr lang="en-US"/>
              <a:t>t we build the base of the car by using the wood and with the help gear motors we place the motors in the wood. Next we build the schematic circuit in the proteus software and we make it in the dot board with the help of soldering machine.</a:t>
            </a:r>
            <a:endParaRPr/>
          </a:p>
          <a:p>
            <a:pPr indent="0" lvl="0" marL="0" rtl="0" algn="l">
              <a:lnSpc>
                <a:spcPct val="115000"/>
              </a:lnSpc>
              <a:spcBef>
                <a:spcPts val="1000"/>
              </a:spcBef>
              <a:spcAft>
                <a:spcPts val="0"/>
              </a:spcAft>
              <a:buClr>
                <a:schemeClr val="dk1"/>
              </a:buClr>
              <a:buSzPts val="1100"/>
              <a:buFont typeface="Arial"/>
              <a:buNone/>
            </a:pPr>
            <a:r>
              <a:rPr lang="en-US"/>
              <a:t>we build the source code  for the transmitter and receiver circuit in the arduino IDE software.</a:t>
            </a:r>
            <a:endParaRPr/>
          </a:p>
          <a:p>
            <a:pPr indent="0" lvl="0" marL="0" rtl="0" algn="l">
              <a:lnSpc>
                <a:spcPct val="115000"/>
              </a:lnSpc>
              <a:spcBef>
                <a:spcPts val="1000"/>
              </a:spcBef>
              <a:spcAft>
                <a:spcPts val="0"/>
              </a:spcAft>
              <a:buClr>
                <a:schemeClr val="dk1"/>
              </a:buClr>
              <a:buSzPts val="1100"/>
              <a:buFont typeface="Arial"/>
              <a:buNone/>
            </a:pPr>
            <a:r>
              <a:rPr lang="en-US"/>
              <a:t>then we upload the code in the arduino uno board and trail in the hardware part.</a:t>
            </a:r>
            <a:endParaRPr/>
          </a:p>
          <a:p>
            <a:pPr indent="0" lvl="0" marL="0" rtl="0" algn="l">
              <a:lnSpc>
                <a:spcPct val="90000"/>
              </a:lnSpc>
              <a:spcBef>
                <a:spcPts val="1000"/>
              </a:spcBef>
              <a:spcAft>
                <a:spcPts val="0"/>
              </a:spcAft>
              <a:buClr>
                <a:srgbClr val="FF0000"/>
              </a:buClr>
              <a:buSzPts val="2800"/>
              <a:buNone/>
            </a:pPr>
            <a:r>
              <a:t/>
            </a:r>
            <a:endParaRPr/>
          </a:p>
        </p:txBody>
      </p:sp>
      <p:sp>
        <p:nvSpPr>
          <p:cNvPr id="128" name="Google Shape;12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Block Diagram and/or Circuit Diagram</a:t>
            </a:r>
            <a:endParaRPr/>
          </a:p>
        </p:txBody>
      </p:sp>
      <p:sp>
        <p:nvSpPr>
          <p:cNvPr id="134" name="Google Shape;1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pic>
        <p:nvPicPr>
          <p:cNvPr id="135" name="Google Shape;135;p7"/>
          <p:cNvPicPr preferRelativeResize="0"/>
          <p:nvPr/>
        </p:nvPicPr>
        <p:blipFill>
          <a:blip r:embed="rId3">
            <a:alphaModFix/>
          </a:blip>
          <a:stretch>
            <a:fillRect/>
          </a:stretch>
        </p:blipFill>
        <p:spPr>
          <a:xfrm>
            <a:off x="1018076" y="1690700"/>
            <a:ext cx="9824875" cy="415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838200" y="2330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 Chart</a:t>
            </a:r>
            <a:endParaRPr/>
          </a:p>
        </p:txBody>
      </p:sp>
      <p:sp>
        <p:nvSpPr>
          <p:cNvPr id="141" name="Google Shape;141;p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i="1" lang="en-US">
                <a:solidFill>
                  <a:srgbClr val="FF0000"/>
                </a:solidFill>
              </a:rPr>
              <a:t> </a:t>
            </a:r>
            <a:endParaRPr/>
          </a:p>
        </p:txBody>
      </p:sp>
      <p:sp>
        <p:nvSpPr>
          <p:cNvPr id="142" name="Google Shape;142;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pic>
        <p:nvPicPr>
          <p:cNvPr id="143" name="Google Shape;143;p8"/>
          <p:cNvPicPr preferRelativeResize="0"/>
          <p:nvPr/>
        </p:nvPicPr>
        <p:blipFill>
          <a:blip r:embed="rId3">
            <a:alphaModFix/>
          </a:blip>
          <a:stretch>
            <a:fillRect/>
          </a:stretch>
        </p:blipFill>
        <p:spPr>
          <a:xfrm>
            <a:off x="1700088" y="1245125"/>
            <a:ext cx="8791824" cy="511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Prototype &amp; Sample Output</a:t>
            </a:r>
            <a:endParaRPr/>
          </a:p>
        </p:txBody>
      </p:sp>
      <p:pic>
        <p:nvPicPr>
          <p:cNvPr id="149" name="Google Shape;149;p11"/>
          <p:cNvPicPr preferRelativeResize="0"/>
          <p:nvPr/>
        </p:nvPicPr>
        <p:blipFill rotWithShape="1">
          <a:blip r:embed="rId3">
            <a:alphaModFix/>
          </a:blip>
          <a:srcRect b="-2979" l="0" r="8675" t="2980"/>
          <a:stretch/>
        </p:blipFill>
        <p:spPr>
          <a:xfrm>
            <a:off x="405625" y="1511475"/>
            <a:ext cx="5533901" cy="4758326"/>
          </a:xfrm>
          <a:prstGeom prst="rect">
            <a:avLst/>
          </a:prstGeom>
          <a:noFill/>
          <a:ln>
            <a:noFill/>
          </a:ln>
        </p:spPr>
      </p:pic>
      <p:pic>
        <p:nvPicPr>
          <p:cNvPr id="150" name="Google Shape;150;p11"/>
          <p:cNvPicPr preferRelativeResize="0"/>
          <p:nvPr/>
        </p:nvPicPr>
        <p:blipFill>
          <a:blip r:embed="rId4">
            <a:alphaModFix/>
          </a:blip>
          <a:stretch>
            <a:fillRect/>
          </a:stretch>
        </p:blipFill>
        <p:spPr>
          <a:xfrm>
            <a:off x="5773175" y="1638575"/>
            <a:ext cx="6225974" cy="4862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2021-02-20T05:24:33Z</dcterms:created>
  <dc:creator>vignesh waran</dc:creator>
</cp:coreProperties>
</file>