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6" r:id="rId3"/>
    <p:sldId id="276" r:id="rId4"/>
    <p:sldId id="278" r:id="rId5"/>
    <p:sldId id="283" r:id="rId6"/>
    <p:sldId id="275" r:id="rId7"/>
    <p:sldId id="280" r:id="rId8"/>
    <p:sldId id="281" r:id="rId9"/>
    <p:sldId id="267" r:id="rId10"/>
    <p:sldId id="284" r:id="rId11"/>
    <p:sldId id="282" r:id="rId12"/>
    <p:sldId id="279" r:id="rId13"/>
    <p:sldId id="268" r:id="rId14"/>
    <p:sldId id="271"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574" autoAdjust="0"/>
  </p:normalViewPr>
  <p:slideViewPr>
    <p:cSldViewPr snapToGrid="0">
      <p:cViewPr varScale="1">
        <p:scale>
          <a:sx n="76" d="100"/>
          <a:sy n="76" d="100"/>
        </p:scale>
        <p:origin x="917"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A1C42F-441A-4F2A-8E80-78F3676CC058}"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25597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28F9AE-F903-4089-92EE-261C5CC2F17E}"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89751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104F2-B3D9-4E44-9455-48D246B5B367}"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21404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AC1D28-3B35-4FCE-8072-E84DFBB90A17}"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50556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B1ED0E-4CAC-4979-8442-FE341C5F03D0}" type="datetime1">
              <a:rPr lang="en-US" smtClean="0"/>
              <a:pPr/>
              <a:t>3/28/2022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055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6D4C3B-DED4-436D-A66F-49790EDDCF24}" type="datetime1">
              <a:rPr lang="en-US" smtClean="0"/>
              <a:pPr/>
              <a:t>3/28/2022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58832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2B8837-0504-404E-A6BC-39C23C28C36C}" type="datetime1">
              <a:rPr lang="en-US" smtClean="0"/>
              <a:pPr/>
              <a:t>3/28/2022</a:t>
            </a:fld>
            <a:endParaRPr lang="en-US"/>
          </a:p>
        </p:txBody>
      </p:sp>
      <p:sp>
        <p:nvSpPr>
          <p:cNvPr id="8" name="Footer Placeholder 7"/>
          <p:cNvSpPr>
            <a:spLocks noGrp="1"/>
          </p:cNvSpPr>
          <p:nvPr>
            <p:ph type="ftr" sz="quarter" idx="11"/>
          </p:nvPr>
        </p:nvSpPr>
        <p:spPr/>
        <p:txBody>
          <a:bodyPr/>
          <a:lstStyle/>
          <a:p>
            <a:r>
              <a:rPr lang="en-US"/>
              <a:t>15MC804 - Project work - Review 2</a:t>
            </a:r>
            <a:endParaRPr lang="en-US" dirty="0"/>
          </a:p>
        </p:txBody>
      </p:sp>
      <p:sp>
        <p:nvSpPr>
          <p:cNvPr id="9" name="Slide Number Placeholder 8"/>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1571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A4C7B-BA43-417B-A2D4-C5736664F322}" type="datetime1">
              <a:rPr lang="en-US" smtClean="0"/>
              <a:pPr/>
              <a:t>3/28/2022</a:t>
            </a:fld>
            <a:endParaRPr lang="en-US"/>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304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30B3D-494F-4171-81B4-648BA439B733}" type="datetime1">
              <a:rPr lang="en-US" smtClean="0"/>
              <a:pPr/>
              <a:t>3/28/2022</a:t>
            </a:fld>
            <a:endParaRPr lang="en-US"/>
          </a:p>
        </p:txBody>
      </p:sp>
      <p:sp>
        <p:nvSpPr>
          <p:cNvPr id="3" name="Footer Placeholder 2"/>
          <p:cNvSpPr>
            <a:spLocks noGrp="1"/>
          </p:cNvSpPr>
          <p:nvPr>
            <p:ph type="ftr" sz="quarter" idx="11"/>
          </p:nvPr>
        </p:nvSpPr>
        <p:spPr/>
        <p:txBody>
          <a:bodyPr/>
          <a:lstStyle/>
          <a:p>
            <a:r>
              <a:rPr lang="en-US"/>
              <a:t>15MC804 - Project work - Review 2</a:t>
            </a:r>
            <a:endParaRPr lang="en-US" dirty="0"/>
          </a:p>
        </p:txBody>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9410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6BDEBD-BB08-4ECC-BF12-ABA31FD1702E}" type="datetime1">
              <a:rPr lang="en-US" smtClean="0"/>
              <a:pPr/>
              <a:t>3/28/2022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6230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444675-D6C7-4520-8CC3-2EB0B71C2818}" type="datetime1">
              <a:rPr lang="en-US" smtClean="0"/>
              <a:pPr/>
              <a:t>3/28/2022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30683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BADA-3124-459B-9C3C-25C5D1AC2B22}" type="datetime1">
              <a:rPr lang="en-US" smtClean="0"/>
              <a:pPr/>
              <a:t>3/28/2022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15MC804 - Project work - Review 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425811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refhub.elsevier.com/S1361-9209(16)30383-2/h0010" TargetMode="External"/><Relationship Id="rId7" Type="http://schemas.openxmlformats.org/officeDocument/2006/relationships/hyperlink" Target="https://searchstorage.techtarget.com/defin%20ition/cloud%20storage/" TargetMode="External"/><Relationship Id="rId2" Type="http://schemas.openxmlformats.org/officeDocument/2006/relationships/hyperlink" Target="http://refhub.elsevier.com/S1361-9209(16)30383-2/h0005" TargetMode="External"/><Relationship Id="rId1" Type="http://schemas.openxmlformats.org/officeDocument/2006/relationships/slideLayout" Target="../slideLayouts/slideLayout2.xml"/><Relationship Id="rId6" Type="http://schemas.openxmlformats.org/officeDocument/2006/relationships/hyperlink" Target="http://refhub.elsevier.com/S1361-9209(16)30383-2/h0035" TargetMode="External"/><Relationship Id="rId5" Type="http://schemas.openxmlformats.org/officeDocument/2006/relationships/hyperlink" Target="http://refhub.elsevier.com/S1361-9209(16)30383-2/h0030" TargetMode="External"/><Relationship Id="rId4" Type="http://schemas.openxmlformats.org/officeDocument/2006/relationships/hyperlink" Target="http://refhub.elsevier.com/S1361-9209(16)30383-2/h00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45053"/>
            <a:ext cx="9144000" cy="1179718"/>
          </a:xfrm>
        </p:spPr>
        <p:txBody>
          <a:bodyPr>
            <a:normAutofit/>
          </a:bodyPr>
          <a:lstStyle/>
          <a:p>
            <a:r>
              <a:rPr lang="en-US" sz="3200" dirty="0">
                <a:latin typeface="Arial Black" panose="020B0A04020102020204" pitchFamily="34" charset="0"/>
              </a:rPr>
              <a:t>FASTER STORAGE SYSTEM FOR FIRMS</a:t>
            </a:r>
          </a:p>
        </p:txBody>
      </p:sp>
      <p:sp>
        <p:nvSpPr>
          <p:cNvPr id="3" name="Subtitle 2"/>
          <p:cNvSpPr>
            <a:spLocks noGrp="1"/>
          </p:cNvSpPr>
          <p:nvPr>
            <p:ph type="subTitle" idx="1"/>
          </p:nvPr>
        </p:nvSpPr>
        <p:spPr>
          <a:xfrm>
            <a:off x="889818" y="4105274"/>
            <a:ext cx="3966661" cy="1716405"/>
          </a:xfrm>
        </p:spPr>
        <p:txBody>
          <a:bodyPr>
            <a:normAutofit/>
          </a:bodyPr>
          <a:lstStyle/>
          <a:p>
            <a:pPr algn="l"/>
            <a:r>
              <a:rPr lang="en-US" dirty="0">
                <a:latin typeface="Algerian" panose="04020705040A02060702" pitchFamily="82" charset="0"/>
              </a:rPr>
              <a:t>202IT251 – </a:t>
            </a:r>
            <a:r>
              <a:rPr lang="en-US" dirty="0">
                <a:solidFill>
                  <a:srgbClr val="FF0000"/>
                </a:solidFill>
                <a:latin typeface="Algerian" panose="04020705040A02060702" pitchFamily="82" charset="0"/>
              </a:rPr>
              <a:t>THARUN S</a:t>
            </a:r>
          </a:p>
          <a:p>
            <a:pPr algn="l"/>
            <a:r>
              <a:rPr lang="en-US" dirty="0">
                <a:latin typeface="Algerian" panose="04020705040A02060702" pitchFamily="82" charset="0"/>
              </a:rPr>
              <a:t>202IT172 - </a:t>
            </a:r>
            <a:r>
              <a:rPr lang="en-US" dirty="0">
                <a:solidFill>
                  <a:srgbClr val="FF0000"/>
                </a:solidFill>
                <a:latin typeface="Algerian" panose="04020705040A02060702" pitchFamily="82" charset="0"/>
              </a:rPr>
              <a:t>MOUNIKA M K</a:t>
            </a:r>
          </a:p>
          <a:p>
            <a:pPr algn="l"/>
            <a:endParaRPr lang="en-US" dirty="0"/>
          </a:p>
        </p:txBody>
      </p:sp>
      <p:sp>
        <p:nvSpPr>
          <p:cNvPr id="5" name="TextBox 4"/>
          <p:cNvSpPr txBox="1"/>
          <p:nvPr/>
        </p:nvSpPr>
        <p:spPr>
          <a:xfrm>
            <a:off x="7890387" y="3859882"/>
            <a:ext cx="3878826" cy="221599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Under guidance of </a:t>
            </a:r>
          </a:p>
          <a:p>
            <a:r>
              <a:rPr lang="en-US" sz="2000" dirty="0" err="1">
                <a:latin typeface="Times New Roman" panose="02020603050405020304" pitchFamily="18" charset="0"/>
                <a:cs typeface="Times New Roman" panose="02020603050405020304" pitchFamily="18" charset="0"/>
              </a:rPr>
              <a:t>Mr</a:t>
            </a:r>
            <a:r>
              <a:rPr lang="en-US" sz="2000" dirty="0">
                <a:latin typeface="Times New Roman" panose="02020603050405020304" pitchFamily="18" charset="0"/>
                <a:cs typeface="Times New Roman" panose="02020603050405020304" pitchFamily="18" charset="0"/>
              </a:rPr>
              <a:t>/Dr. </a:t>
            </a:r>
            <a:r>
              <a:rPr lang="en-US" sz="2000" dirty="0" err="1">
                <a:latin typeface="Times New Roman" panose="02020603050405020304" pitchFamily="18" charset="0"/>
                <a:cs typeface="Times New Roman" panose="02020603050405020304" pitchFamily="18" charset="0"/>
              </a:rPr>
              <a:t>Sundara</a:t>
            </a:r>
            <a:r>
              <a:rPr lang="en-US" sz="2000" dirty="0">
                <a:latin typeface="Times New Roman" panose="02020603050405020304" pitchFamily="18" charset="0"/>
                <a:cs typeface="Times New Roman" panose="02020603050405020304" pitchFamily="18" charset="0"/>
              </a:rPr>
              <a:t> Murthy S,</a:t>
            </a:r>
          </a:p>
          <a:p>
            <a:r>
              <a:rPr lang="en-US" sz="2000" dirty="0">
                <a:latin typeface="Times New Roman" panose="02020603050405020304" pitchFamily="18" charset="0"/>
                <a:cs typeface="Times New Roman" panose="02020603050405020304" pitchFamily="18" charset="0"/>
              </a:rPr>
              <a:t>Assistant Professor,</a:t>
            </a:r>
          </a:p>
          <a:p>
            <a:r>
              <a:rPr lang="en-US" sz="2000" dirty="0">
                <a:latin typeface="Times New Roman" panose="02020603050405020304" pitchFamily="18" charset="0"/>
                <a:cs typeface="Times New Roman" panose="02020603050405020304" pitchFamily="18" charset="0"/>
              </a:rPr>
              <a:t>Information Technology,</a:t>
            </a:r>
          </a:p>
          <a:p>
            <a:r>
              <a:rPr lang="en-US" sz="2000" dirty="0">
                <a:latin typeface="Times New Roman" panose="02020603050405020304" pitchFamily="18" charset="0"/>
                <a:cs typeface="Times New Roman" panose="02020603050405020304" pitchFamily="18" charset="0"/>
              </a:rPr>
              <a:t>BIT, </a:t>
            </a:r>
          </a:p>
          <a:p>
            <a:r>
              <a:rPr lang="en-US" sz="2000" dirty="0">
                <a:latin typeface="Times New Roman" panose="02020603050405020304" pitchFamily="18" charset="0"/>
                <a:cs typeface="Times New Roman" panose="02020603050405020304" pitchFamily="18" charset="0"/>
              </a:rPr>
              <a:t>Sathy. </a:t>
            </a:r>
          </a:p>
          <a:p>
            <a:endParaRPr lang="en-US" dirty="0"/>
          </a:p>
        </p:txBody>
      </p:sp>
      <p:sp>
        <p:nvSpPr>
          <p:cNvPr id="4" name="Rectangle 3"/>
          <p:cNvSpPr/>
          <p:nvPr/>
        </p:nvSpPr>
        <p:spPr>
          <a:xfrm>
            <a:off x="10432473" y="249382"/>
            <a:ext cx="1537854" cy="1233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3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8D915-9CC7-4897-9126-7DFFB5550C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CE7989-9DE2-4147-B50C-79C654033621}"/>
              </a:ext>
            </a:extLst>
          </p:cNvPr>
          <p:cNvSpPr>
            <a:spLocks noGrp="1"/>
          </p:cNvSpPr>
          <p:nvPr>
            <p:ph idx="1"/>
          </p:nvPr>
        </p:nvSpPr>
        <p:spPr/>
        <p:txBody>
          <a:bodyPr/>
          <a:lstStyle/>
          <a:p>
            <a:pPr>
              <a:buFont typeface="Wingdings" panose="05000000000000000000" pitchFamily="2" charset="2"/>
              <a:buChar char="Ø"/>
            </a:pPr>
            <a:r>
              <a:rPr lang="en-US" dirty="0"/>
              <a:t>We also show that our system not only supports the mainstream cloud storage features —such as well supported scalability, sufficient replications and versioning— but that it also supports large scale metadata operations such as metadata searching. These features provide a generic basis that enables potential storage service providers, both internet wide and intranet wide, to setup their “private S3”. Furthermore, CACSS is designed at petabyte scale and can be deployed across multiple data </a:t>
            </a:r>
            <a:r>
              <a:rPr lang="en-US" dirty="0" err="1"/>
              <a:t>centres</a:t>
            </a:r>
            <a:r>
              <a:rPr lang="en-US" dirty="0"/>
              <a:t> in different regions around the world.</a:t>
            </a:r>
            <a:endParaRPr lang="en-IN" dirty="0"/>
          </a:p>
        </p:txBody>
      </p:sp>
      <p:sp>
        <p:nvSpPr>
          <p:cNvPr id="4" name="Footer Placeholder 3">
            <a:extLst>
              <a:ext uri="{FF2B5EF4-FFF2-40B4-BE49-F238E27FC236}">
                <a16:creationId xmlns:a16="http://schemas.microsoft.com/office/drawing/2014/main" id="{CFB0CE59-44CD-4A5A-B557-9E8E27A969CD}"/>
              </a:ext>
            </a:extLst>
          </p:cNvPr>
          <p:cNvSpPr>
            <a:spLocks noGrp="1"/>
          </p:cNvSpPr>
          <p:nvPr>
            <p:ph type="ftr" sz="quarter" idx="11"/>
          </p:nvPr>
        </p:nvSpPr>
        <p:spPr/>
        <p:txBody>
          <a:bodyPr/>
          <a:lstStyle/>
          <a:p>
            <a:r>
              <a:rPr lang="en-US"/>
              <a:t>15MC804 - Project work - Review 2</a:t>
            </a:r>
            <a:endParaRPr lang="en-US" dirty="0"/>
          </a:p>
        </p:txBody>
      </p:sp>
    </p:spTree>
    <p:extLst>
      <p:ext uri="{BB962C8B-B14F-4D97-AF65-F5344CB8AC3E}">
        <p14:creationId xmlns:p14="http://schemas.microsoft.com/office/powerpoint/2010/main" val="3138280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1373-F3BE-448A-9CDE-A9DB6DABFBAF}"/>
              </a:ext>
            </a:extLst>
          </p:cNvPr>
          <p:cNvSpPr>
            <a:spLocks noGrp="1"/>
          </p:cNvSpPr>
          <p:nvPr>
            <p:ph type="title"/>
          </p:nvPr>
        </p:nvSpPr>
        <p:spPr>
          <a:xfrm>
            <a:off x="838200" y="304165"/>
            <a:ext cx="10515600" cy="1325563"/>
          </a:xfrm>
        </p:spPr>
        <p:txBody>
          <a:bodyPr>
            <a:normAutofit/>
          </a:bodyPr>
          <a:lstStyle/>
          <a:p>
            <a:r>
              <a:rPr lang="en-US" sz="3600" dirty="0"/>
              <a:t>Technology stack &amp; use case</a:t>
            </a:r>
            <a:endParaRPr lang="en-IN" sz="3600" dirty="0"/>
          </a:p>
        </p:txBody>
      </p:sp>
      <p:pic>
        <p:nvPicPr>
          <p:cNvPr id="1026" name="Picture 2" descr="IBM Cloud Object Storage - Backup and Recovery | IBM">
            <a:extLst>
              <a:ext uri="{FF2B5EF4-FFF2-40B4-BE49-F238E27FC236}">
                <a16:creationId xmlns:a16="http://schemas.microsoft.com/office/drawing/2014/main" id="{D7B2FFD8-AEE7-4C14-BC23-56C886861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1629728"/>
            <a:ext cx="5989319" cy="3368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Storage Diagram | Download Scientific Diagram">
            <a:extLst>
              <a:ext uri="{FF2B5EF4-FFF2-40B4-BE49-F238E27FC236}">
                <a16:creationId xmlns:a16="http://schemas.microsoft.com/office/drawing/2014/main" id="{2999A979-4CF6-4FE7-849A-6293202E8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410" y="966946"/>
            <a:ext cx="3913898" cy="23079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libaba Cloud File Storage NAS – Part: 3 More Use-Case Scenarios and DevOps  - Alibaba Cloud Community">
            <a:extLst>
              <a:ext uri="{FF2B5EF4-FFF2-40B4-BE49-F238E27FC236}">
                <a16:creationId xmlns:a16="http://schemas.microsoft.com/office/drawing/2014/main" id="{642CBA8B-6CB1-41BD-BDE6-0BB3800B77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1639" y="3583147"/>
            <a:ext cx="4155440" cy="2479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89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&amp; Sample Output</a:t>
            </a:r>
          </a:p>
        </p:txBody>
      </p:sp>
      <p:pic>
        <p:nvPicPr>
          <p:cNvPr id="4" name="Content Placeholder 3">
            <a:extLst>
              <a:ext uri="{FF2B5EF4-FFF2-40B4-BE49-F238E27FC236}">
                <a16:creationId xmlns:a16="http://schemas.microsoft.com/office/drawing/2014/main" id="{CA1393E8-D35C-40CC-ACF8-33F135B8D17D}"/>
              </a:ext>
            </a:extLst>
          </p:cNvPr>
          <p:cNvPicPr>
            <a:picLocks noGrp="1" noChangeAspect="1"/>
          </p:cNvPicPr>
          <p:nvPr>
            <p:ph idx="1"/>
          </p:nvPr>
        </p:nvPicPr>
        <p:blipFill rotWithShape="1">
          <a:blip r:embed="rId2"/>
          <a:srcRect b="5721"/>
          <a:stretch/>
        </p:blipFill>
        <p:spPr>
          <a:xfrm>
            <a:off x="838200" y="1690688"/>
            <a:ext cx="4728587" cy="3076569"/>
          </a:xfrm>
          <a:prstGeom prst="rect">
            <a:avLst/>
          </a:prstGeom>
        </p:spPr>
      </p:pic>
      <p:pic>
        <p:nvPicPr>
          <p:cNvPr id="1026" name="Picture 2" descr="Model proposed of data storage in cloud computing | Download Scientific  Diagram">
            <a:extLst>
              <a:ext uri="{FF2B5EF4-FFF2-40B4-BE49-F238E27FC236}">
                <a16:creationId xmlns:a16="http://schemas.microsoft.com/office/drawing/2014/main" id="{F9F0A493-1022-4AA1-B956-5DCEF328C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0226" y="1545874"/>
            <a:ext cx="3800134" cy="33661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Results &amp; Discussions </a:t>
            </a:r>
          </a:p>
        </p:txBody>
      </p:sp>
      <p:sp>
        <p:nvSpPr>
          <p:cNvPr id="3" name="Content Placeholder 2"/>
          <p:cNvSpPr>
            <a:spLocks noGrp="1"/>
          </p:cNvSpPr>
          <p:nvPr>
            <p:ph idx="1"/>
          </p:nvPr>
        </p:nvSpPr>
        <p:spPr/>
        <p:txBody>
          <a:bodyPr/>
          <a:lstStyle/>
          <a:p>
            <a:pPr algn="just">
              <a:lnSpc>
                <a:spcPct val="115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rPr>
              <a:t>The companies need to buy a server system with a powerful router to connect other computers together to that server. The extenders can also be used to extend the </a:t>
            </a:r>
            <a:r>
              <a:rPr lang="en-IN" sz="1800" dirty="0" err="1">
                <a:effectLst/>
                <a:latin typeface="Times New Roman" panose="02020603050405020304" pitchFamily="18" charset="0"/>
                <a:ea typeface="Times New Roman" panose="02020603050405020304" pitchFamily="18" charset="0"/>
              </a:rPr>
              <a:t>wifi</a:t>
            </a:r>
            <a:r>
              <a:rPr lang="en-IN" sz="1800" dirty="0">
                <a:effectLst/>
                <a:latin typeface="Times New Roman" panose="02020603050405020304" pitchFamily="18" charset="0"/>
                <a:ea typeface="Times New Roman" panose="02020603050405020304" pitchFamily="18" charset="0"/>
              </a:rPr>
              <a:t> coverage within the company. The security methods like WPA, etc, to be set for the router. When the routers are turned on, the computers within the organizations can be connected to the server. The file transfer can be done using this </a:t>
            </a:r>
            <a:r>
              <a:rPr lang="en-IN" sz="1800" dirty="0" err="1">
                <a:effectLst/>
                <a:latin typeface="Times New Roman" panose="02020603050405020304" pitchFamily="18" charset="0"/>
                <a:ea typeface="Times New Roman" panose="02020603050405020304" pitchFamily="18" charset="0"/>
              </a:rPr>
              <a:t>wifi</a:t>
            </a:r>
            <a:r>
              <a:rPr lang="en-IN" sz="1800" dirty="0">
                <a:effectLst/>
                <a:latin typeface="Times New Roman" panose="02020603050405020304" pitchFamily="18" charset="0"/>
                <a:ea typeface="Times New Roman" panose="02020603050405020304" pitchFamily="18" charset="0"/>
              </a:rPr>
              <a:t> hotspot method mentioned above. Then the developed application should be installed in the server system and the internet connection to be given to the server to make the data to be accessed through the internet.</a:t>
            </a:r>
          </a:p>
          <a:p>
            <a:pPr algn="just">
              <a:lnSpc>
                <a:spcPct val="115000"/>
              </a:lnSpc>
              <a:buFont typeface="Wingdings" panose="05000000000000000000" pitchFamily="2" charset="2"/>
              <a:buChar char="Ø"/>
            </a:pPr>
            <a:r>
              <a:rPr lang="en-IN" sz="1800" dirty="0">
                <a:latin typeface="Times New Roman" panose="02020603050405020304" pitchFamily="18" charset="0"/>
                <a:ea typeface="Arial" panose="020B0604020202020204" pitchFamily="34" charset="0"/>
              </a:rPr>
              <a:t> </a:t>
            </a:r>
            <a:r>
              <a:rPr lang="en-IN" sz="1800" dirty="0">
                <a:effectLst/>
                <a:latin typeface="Times New Roman" panose="02020603050405020304" pitchFamily="18" charset="0"/>
                <a:ea typeface="Times New Roman" panose="02020603050405020304" pitchFamily="18" charset="0"/>
              </a:rPr>
              <a:t>One of the main advantages of cloud storage is the remote access of the data. So we should make it possible to make our project get completed. In this case we need to build an application that makes the data of the organization in the server to be accessed remotely. For the remote access of the data, the data should be available to access through the use of the internet.</a:t>
            </a:r>
            <a:endParaRPr lang="en-IN" sz="1800" dirty="0">
              <a:effectLst/>
              <a:latin typeface="Arial" panose="020B0604020202020204" pitchFamily="34" charset="0"/>
              <a:ea typeface="Arial" panose="020B0604020202020204" pitchFamily="34" charset="0"/>
            </a:endParaRPr>
          </a:p>
          <a:p>
            <a:pPr>
              <a:buNone/>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Benefit Analysis  (List of Components / Service Used)</a:t>
            </a:r>
          </a:p>
        </p:txBody>
      </p:sp>
      <p:sp>
        <p:nvSpPr>
          <p:cNvPr id="3" name="Content Placeholder 2"/>
          <p:cNvSpPr>
            <a:spLocks noGrp="1"/>
          </p:cNvSpPr>
          <p:nvPr>
            <p:ph idx="1"/>
          </p:nvPr>
        </p:nvSpPr>
        <p:spPr/>
        <p:txBody>
          <a:bodyPr/>
          <a:lstStyle/>
          <a:p>
            <a:pPr>
              <a:buNone/>
            </a:pPr>
            <a:r>
              <a:rPr lang="en-US" i="1" dirty="0">
                <a:solidFill>
                  <a:srgbClr val="FF0000"/>
                </a:solidFill>
              </a:rPr>
              <a:t>	</a:t>
            </a:r>
          </a:p>
        </p:txBody>
      </p:sp>
      <p:graphicFrame>
        <p:nvGraphicFramePr>
          <p:cNvPr id="4" name="Table 3"/>
          <p:cNvGraphicFramePr>
            <a:graphicFrameLocks noGrp="1"/>
          </p:cNvGraphicFramePr>
          <p:nvPr>
            <p:extLst>
              <p:ext uri="{D42A27DB-BD31-4B8C-83A1-F6EECF244321}">
                <p14:modId xmlns:p14="http://schemas.microsoft.com/office/powerpoint/2010/main" val="462746687"/>
              </p:ext>
            </p:extLst>
          </p:nvPr>
        </p:nvGraphicFramePr>
        <p:xfrm>
          <a:off x="1136259" y="2585786"/>
          <a:ext cx="9761895" cy="4168452"/>
        </p:xfrm>
        <a:graphic>
          <a:graphicData uri="http://schemas.openxmlformats.org/drawingml/2006/table">
            <a:tbl>
              <a:tblPr firstRow="1" bandRow="1">
                <a:tableStyleId>{5C22544A-7EE6-4342-B048-85BDC9FD1C3A}</a:tableStyleId>
              </a:tblPr>
              <a:tblGrid>
                <a:gridCol w="711202">
                  <a:extLst>
                    <a:ext uri="{9D8B030D-6E8A-4147-A177-3AD203B41FA5}">
                      <a16:colId xmlns:a16="http://schemas.microsoft.com/office/drawing/2014/main" val="20000"/>
                    </a:ext>
                  </a:extLst>
                </a:gridCol>
                <a:gridCol w="3517641">
                  <a:extLst>
                    <a:ext uri="{9D8B030D-6E8A-4147-A177-3AD203B41FA5}">
                      <a16:colId xmlns:a16="http://schemas.microsoft.com/office/drawing/2014/main" val="20001"/>
                    </a:ext>
                  </a:extLst>
                </a:gridCol>
                <a:gridCol w="2808514">
                  <a:extLst>
                    <a:ext uri="{9D8B030D-6E8A-4147-A177-3AD203B41FA5}">
                      <a16:colId xmlns:a16="http://schemas.microsoft.com/office/drawing/2014/main" val="20002"/>
                    </a:ext>
                  </a:extLst>
                </a:gridCol>
                <a:gridCol w="1362270">
                  <a:extLst>
                    <a:ext uri="{9D8B030D-6E8A-4147-A177-3AD203B41FA5}">
                      <a16:colId xmlns:a16="http://schemas.microsoft.com/office/drawing/2014/main" val="20003"/>
                    </a:ext>
                  </a:extLst>
                </a:gridCol>
                <a:gridCol w="1362268">
                  <a:extLst>
                    <a:ext uri="{9D8B030D-6E8A-4147-A177-3AD203B41FA5}">
                      <a16:colId xmlns:a16="http://schemas.microsoft.com/office/drawing/2014/main" val="20004"/>
                    </a:ext>
                  </a:extLst>
                </a:gridCol>
              </a:tblGrid>
              <a:tr h="437332">
                <a:tc>
                  <a:txBody>
                    <a:bodyPr/>
                    <a:lstStyle/>
                    <a:p>
                      <a:r>
                        <a:rPr lang="en-IN" dirty="0" err="1"/>
                        <a:t>S.No</a:t>
                      </a:r>
                      <a:endParaRPr lang="en-IN" dirty="0"/>
                    </a:p>
                  </a:txBody>
                  <a:tcPr/>
                </a:tc>
                <a:tc>
                  <a:txBody>
                    <a:bodyPr/>
                    <a:lstStyle/>
                    <a:p>
                      <a:r>
                        <a:rPr lang="en-IN" dirty="0"/>
                        <a:t>Component Name</a:t>
                      </a:r>
                    </a:p>
                  </a:txBody>
                  <a:tcPr/>
                </a:tc>
                <a:tc>
                  <a:txBody>
                    <a:bodyPr/>
                    <a:lstStyle/>
                    <a:p>
                      <a:r>
                        <a:rPr lang="en-IN" dirty="0"/>
                        <a:t>Specification (IC</a:t>
                      </a:r>
                      <a:r>
                        <a:rPr lang="en-IN" baseline="0" dirty="0"/>
                        <a:t> number or Range or Value)</a:t>
                      </a:r>
                      <a:endParaRPr lang="en-IN" dirty="0"/>
                    </a:p>
                  </a:txBody>
                  <a:tcPr/>
                </a:tc>
                <a:tc>
                  <a:txBody>
                    <a:bodyPr/>
                    <a:lstStyle/>
                    <a:p>
                      <a:r>
                        <a:rPr lang="en-IN" dirty="0"/>
                        <a:t>Unit Cost</a:t>
                      </a:r>
                    </a:p>
                  </a:txBody>
                  <a:tcPr/>
                </a:tc>
                <a:tc>
                  <a:txBody>
                    <a:bodyPr/>
                    <a:lstStyle/>
                    <a:p>
                      <a:r>
                        <a:rPr lang="en-IN" dirty="0"/>
                        <a:t>Total Cost</a:t>
                      </a:r>
                    </a:p>
                  </a:txBody>
                  <a:tcPr/>
                </a:tc>
                <a:extLst>
                  <a:ext uri="{0D108BD9-81ED-4DB2-BD59-A6C34878D82A}">
                    <a16:rowId xmlns:a16="http://schemas.microsoft.com/office/drawing/2014/main" val="10000"/>
                  </a:ext>
                </a:extLst>
              </a:tr>
              <a:tr h="529746">
                <a:tc>
                  <a:txBody>
                    <a:bodyPr/>
                    <a:lstStyle/>
                    <a:p>
                      <a:r>
                        <a:rPr lang="en-IN" dirty="0"/>
                        <a:t>  1. </a:t>
                      </a:r>
                    </a:p>
                  </a:txBody>
                  <a:tcPr/>
                </a:tc>
                <a:tc>
                  <a:txBody>
                    <a:bodyPr/>
                    <a:lstStyle/>
                    <a:p>
                      <a:r>
                        <a:rPr lang="en-IN" dirty="0"/>
                        <a:t>Unit price of class A software </a:t>
                      </a:r>
                    </a:p>
                  </a:txBody>
                  <a:tcPr/>
                </a:tc>
                <a:tc>
                  <a:txBody>
                    <a:bodyPr/>
                    <a:lstStyle/>
                    <a:p>
                      <a:r>
                        <a:rPr lang="en-IN" dirty="0"/>
                        <a:t>               NA</a:t>
                      </a:r>
                    </a:p>
                  </a:txBody>
                  <a:tcPr/>
                </a:tc>
                <a:tc>
                  <a:txBody>
                    <a:bodyPr/>
                    <a:lstStyle/>
                    <a:p>
                      <a:r>
                        <a:rPr lang="en-IN" dirty="0"/>
                        <a:t>Dollars </a:t>
                      </a:r>
                    </a:p>
                  </a:txBody>
                  <a:tcPr/>
                </a:tc>
                <a:tc>
                  <a:txBody>
                    <a:bodyPr/>
                    <a:lstStyle/>
                    <a:p>
                      <a:r>
                        <a:rPr lang="en-IN" dirty="0"/>
                        <a:t>Dollars</a:t>
                      </a:r>
                    </a:p>
                  </a:txBody>
                  <a:tcPr/>
                </a:tc>
                <a:extLst>
                  <a:ext uri="{0D108BD9-81ED-4DB2-BD59-A6C34878D82A}">
                    <a16:rowId xmlns:a16="http://schemas.microsoft.com/office/drawing/2014/main" val="10001"/>
                  </a:ext>
                </a:extLst>
              </a:tr>
              <a:tr h="529746">
                <a:tc>
                  <a:txBody>
                    <a:bodyPr/>
                    <a:lstStyle/>
                    <a:p>
                      <a:r>
                        <a:rPr lang="en-IN" dirty="0"/>
                        <a:t>   2.</a:t>
                      </a:r>
                    </a:p>
                  </a:txBody>
                  <a:tcPr/>
                </a:tc>
                <a:tc>
                  <a:txBody>
                    <a:bodyPr/>
                    <a:lstStyle/>
                    <a:p>
                      <a:r>
                        <a:rPr lang="en-IN" dirty="0"/>
                        <a:t>Server Utilization Class A (percentage of unit price that accounts for the annual cost)</a:t>
                      </a:r>
                    </a:p>
                  </a:txBody>
                  <a:tcPr/>
                </a:tc>
                <a:tc>
                  <a:txBody>
                    <a:bodyPr/>
                    <a:lstStyle/>
                    <a:p>
                      <a:r>
                        <a:rPr lang="en-IN" dirty="0"/>
                        <a:t>           </a:t>
                      </a:r>
                    </a:p>
                    <a:p>
                      <a:r>
                        <a:rPr lang="en-IN" dirty="0"/>
                        <a:t>               NA</a:t>
                      </a:r>
                    </a:p>
                  </a:txBody>
                  <a:tcPr/>
                </a:tc>
                <a:tc>
                  <a:txBody>
                    <a:bodyPr/>
                    <a:lstStyle/>
                    <a:p>
                      <a:r>
                        <a:rPr lang="en-IN" dirty="0" err="1"/>
                        <a:t>Pecentage</a:t>
                      </a:r>
                      <a:r>
                        <a:rPr lang="en-IN" dirty="0"/>
                        <a:t> </a:t>
                      </a:r>
                    </a:p>
                  </a:txBody>
                  <a:tcPr/>
                </a:tc>
                <a:tc>
                  <a:txBody>
                    <a:bodyPr/>
                    <a:lstStyle/>
                    <a:p>
                      <a:r>
                        <a:rPr lang="en-IN" dirty="0"/>
                        <a:t>Percentage</a:t>
                      </a:r>
                    </a:p>
                  </a:txBody>
                  <a:tcPr/>
                </a:tc>
                <a:extLst>
                  <a:ext uri="{0D108BD9-81ED-4DB2-BD59-A6C34878D82A}">
                    <a16:rowId xmlns:a16="http://schemas.microsoft.com/office/drawing/2014/main" val="10002"/>
                  </a:ext>
                </a:extLst>
              </a:tr>
              <a:tr h="529746">
                <a:tc>
                  <a:txBody>
                    <a:bodyPr/>
                    <a:lstStyle/>
                    <a:p>
                      <a:r>
                        <a:rPr lang="en-IN" dirty="0"/>
                        <a:t>   3.</a:t>
                      </a:r>
                    </a:p>
                  </a:txBody>
                  <a:tcPr/>
                </a:tc>
                <a:tc>
                  <a:txBody>
                    <a:bodyPr/>
                    <a:lstStyle/>
                    <a:p>
                      <a:r>
                        <a:rPr lang="en-IN" dirty="0"/>
                        <a:t> Network Cost</a:t>
                      </a:r>
                    </a:p>
                  </a:txBody>
                  <a:tcPr/>
                </a:tc>
                <a:tc>
                  <a:txBody>
                    <a:bodyPr/>
                    <a:lstStyle/>
                    <a:p>
                      <a:r>
                        <a:rPr lang="en-IN" dirty="0"/>
                        <a:t>               NA</a:t>
                      </a:r>
                    </a:p>
                  </a:txBody>
                  <a:tcPr/>
                </a:tc>
                <a:tc>
                  <a:txBody>
                    <a:bodyPr/>
                    <a:lstStyle/>
                    <a:p>
                      <a:r>
                        <a:rPr lang="en-IN" sz="1800" b="1" i="0" kern="1200" dirty="0">
                          <a:solidFill>
                            <a:schemeClr val="dk1"/>
                          </a:solidFill>
                          <a:effectLst/>
                          <a:latin typeface="+mn-lt"/>
                          <a:ea typeface="+mn-ea"/>
                          <a:cs typeface="+mn-cs"/>
                        </a:rPr>
                        <a:t>$650</a:t>
                      </a:r>
                      <a:endParaRPr lang="en-IN" dirty="0"/>
                    </a:p>
                  </a:txBody>
                  <a:tcPr/>
                </a:tc>
                <a:tc>
                  <a:txBody>
                    <a:bodyPr/>
                    <a:lstStyle/>
                    <a:p>
                      <a:r>
                        <a:rPr lang="en-IN" sz="1800" b="1" i="0" kern="1200" dirty="0">
                          <a:solidFill>
                            <a:schemeClr val="dk1"/>
                          </a:solidFill>
                          <a:effectLst/>
                          <a:latin typeface="+mn-lt"/>
                          <a:ea typeface="+mn-ea"/>
                          <a:cs typeface="+mn-cs"/>
                        </a:rPr>
                        <a:t>$3,351</a:t>
                      </a:r>
                      <a:endParaRPr lang="en-IN" dirty="0"/>
                    </a:p>
                  </a:txBody>
                  <a:tcPr/>
                </a:tc>
                <a:extLst>
                  <a:ext uri="{0D108BD9-81ED-4DB2-BD59-A6C34878D82A}">
                    <a16:rowId xmlns:a16="http://schemas.microsoft.com/office/drawing/2014/main" val="10003"/>
                  </a:ext>
                </a:extLst>
              </a:tr>
              <a:tr h="529746">
                <a:tc>
                  <a:txBody>
                    <a:bodyPr/>
                    <a:lstStyle/>
                    <a:p>
                      <a:r>
                        <a:rPr lang="en-IN" dirty="0"/>
                        <a:t>   4.</a:t>
                      </a:r>
                    </a:p>
                  </a:txBody>
                  <a:tcPr/>
                </a:tc>
                <a:tc>
                  <a:txBody>
                    <a:bodyPr/>
                    <a:lstStyle/>
                    <a:p>
                      <a:r>
                        <a:rPr lang="en-IN" dirty="0"/>
                        <a:t> Software, Support and Maintenance Cost</a:t>
                      </a:r>
                    </a:p>
                  </a:txBody>
                  <a:tcPr/>
                </a:tc>
                <a:tc>
                  <a:txBody>
                    <a:bodyPr/>
                    <a:lstStyle/>
                    <a:p>
                      <a:r>
                        <a:rPr lang="en-IN" dirty="0"/>
                        <a:t>               NA</a:t>
                      </a:r>
                    </a:p>
                  </a:txBody>
                  <a:tcPr/>
                </a:tc>
                <a:tc>
                  <a:txBody>
                    <a:bodyPr/>
                    <a:lstStyle/>
                    <a:p>
                      <a:r>
                        <a:rPr lang="en-IN" sz="1800" b="1" i="0" kern="1200" dirty="0">
                          <a:solidFill>
                            <a:schemeClr val="dk1"/>
                          </a:solidFill>
                          <a:effectLst/>
                          <a:latin typeface="+mn-lt"/>
                          <a:ea typeface="+mn-ea"/>
                          <a:cs typeface="+mn-cs"/>
                        </a:rPr>
                        <a:t>$400</a:t>
                      </a:r>
                      <a:endParaRPr lang="en-IN" dirty="0"/>
                    </a:p>
                  </a:txBody>
                  <a:tcPr/>
                </a:tc>
                <a:tc>
                  <a:txBody>
                    <a:bodyPr/>
                    <a:lstStyle/>
                    <a:p>
                      <a:r>
                        <a:rPr lang="en-IN" sz="1800" b="1" i="0" kern="1200" dirty="0">
                          <a:solidFill>
                            <a:schemeClr val="dk1"/>
                          </a:solidFill>
                          <a:effectLst/>
                          <a:latin typeface="+mn-lt"/>
                          <a:ea typeface="+mn-ea"/>
                          <a:cs typeface="+mn-cs"/>
                        </a:rPr>
                        <a:t>$15,000</a:t>
                      </a:r>
                      <a:endParaRPr lang="en-IN" dirty="0"/>
                    </a:p>
                  </a:txBody>
                  <a:tcPr/>
                </a:tc>
                <a:extLst>
                  <a:ext uri="{0D108BD9-81ED-4DB2-BD59-A6C34878D82A}">
                    <a16:rowId xmlns:a16="http://schemas.microsoft.com/office/drawing/2014/main" val="10004"/>
                  </a:ext>
                </a:extLst>
              </a:tr>
              <a:tr h="529746">
                <a:tc>
                  <a:txBody>
                    <a:bodyPr/>
                    <a:lstStyle/>
                    <a:p>
                      <a:r>
                        <a:rPr lang="en-IN" dirty="0"/>
                        <a:t>   5.</a:t>
                      </a:r>
                    </a:p>
                  </a:txBody>
                  <a:tcPr/>
                </a:tc>
                <a:tc>
                  <a:txBody>
                    <a:bodyPr/>
                    <a:lstStyle/>
                    <a:p>
                      <a:r>
                        <a:rPr lang="en-IN" dirty="0"/>
                        <a:t> Cost of servers and Data </a:t>
                      </a:r>
                      <a:r>
                        <a:rPr lang="en-IN" dirty="0" err="1"/>
                        <a:t>centers</a:t>
                      </a:r>
                      <a:endParaRPr lang="en-IN" dirty="0"/>
                    </a:p>
                  </a:txBody>
                  <a:tcPr/>
                </a:tc>
                <a:tc>
                  <a:txBody>
                    <a:bodyPr/>
                    <a:lstStyle/>
                    <a:p>
                      <a:r>
                        <a:rPr lang="en-IN" dirty="0"/>
                        <a:t>             </a:t>
                      </a:r>
                    </a:p>
                    <a:p>
                      <a:r>
                        <a:rPr lang="en-IN" dirty="0"/>
                        <a:t>               NA</a:t>
                      </a:r>
                    </a:p>
                  </a:txBody>
                  <a:tcPr/>
                </a:tc>
                <a:tc>
                  <a:txBody>
                    <a:bodyPr/>
                    <a:lstStyle/>
                    <a:p>
                      <a:r>
                        <a:rPr lang="en-IN" sz="1800" b="1" i="0" kern="1200" dirty="0">
                          <a:solidFill>
                            <a:schemeClr val="dk1"/>
                          </a:solidFill>
                          <a:effectLst/>
                          <a:latin typeface="+mn-lt"/>
                          <a:ea typeface="+mn-ea"/>
                          <a:cs typeface="+mn-cs"/>
                        </a:rPr>
                        <a:t>$10 million to $25 million</a:t>
                      </a:r>
                      <a:endParaRPr lang="en-IN" dirty="0"/>
                    </a:p>
                  </a:txBody>
                  <a:tcPr/>
                </a:tc>
                <a:tc>
                  <a:txBody>
                    <a:bodyPr/>
                    <a:lstStyle/>
                    <a:p>
                      <a:r>
                        <a:rPr lang="en-IN" sz="1800" b="1" i="0" kern="1200" dirty="0">
                          <a:solidFill>
                            <a:schemeClr val="dk1"/>
                          </a:solidFill>
                          <a:effectLst/>
                          <a:latin typeface="+mn-lt"/>
                          <a:ea typeface="+mn-ea"/>
                          <a:cs typeface="+mn-cs"/>
                        </a:rPr>
                        <a:t>$10 million to $25 million</a:t>
                      </a:r>
                      <a:endParaRPr lang="en-IN" dirty="0"/>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sz="2800" dirty="0">
              <a:solidFill>
                <a:srgbClr val="FF0000"/>
              </a:solidFill>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sz="2000" u="sng" strike="noStrike"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Ajzen, I., 1991. The theory of planned </a:t>
            </a:r>
            <a:r>
              <a:rPr lang="en-IN" sz="2000" u="sng" strike="noStrike"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behavior</a:t>
            </a:r>
            <a:r>
              <a:rPr lang="en-IN" sz="2000" u="sng" strike="noStrike"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Organ. </a:t>
            </a:r>
            <a:r>
              <a:rPr lang="en-IN" sz="2000" u="sng" strike="noStrike"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Behav</a:t>
            </a:r>
            <a:r>
              <a:rPr lang="en-IN" sz="2000" u="sng" strike="noStrike"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Hum. </a:t>
            </a:r>
            <a:r>
              <a:rPr lang="en-IN" sz="2000" u="sng" strike="noStrike"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Decis</a:t>
            </a:r>
            <a:r>
              <a:rPr lang="en-IN" sz="2000" u="sng" strike="noStrike"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Process. 50 (2), 179–211</a:t>
            </a:r>
            <a:r>
              <a:rPr lang="en-IN" sz="2000" u="sng" dirty="0">
                <a:effectLst/>
                <a:latin typeface="Times New Roman" panose="02020603050405020304" pitchFamily="18" charset="0"/>
                <a:ea typeface="Times New Roman" panose="02020603050405020304" pitchFamily="18" charset="0"/>
              </a:rPr>
              <a:t>.</a:t>
            </a:r>
            <a:r>
              <a:rPr lang="en-IN" sz="2000" u="sng" strike="noStrike"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 Bauer, R.A., 1960. Consumer </a:t>
            </a:r>
            <a:r>
              <a:rPr lang="en-IN" sz="2000" u="sng" strike="noStrike"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behavior</a:t>
            </a:r>
            <a:r>
              <a:rPr lang="en-IN" sz="2000" u="sng" strike="noStrike"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 as risk taking. In: Robert, S.H. (Ed.), Dynamic Marketing for a Changing World. American Marketing Association, Chicago, pp. 389–398</a:t>
            </a:r>
            <a:endParaRPr lang="en-IN" sz="2000" u="sng" strike="noStrike"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IN" sz="2000" u="sng" dirty="0">
                <a:latin typeface="Times New Roman" panose="02020603050405020304" pitchFamily="18" charset="0"/>
              </a:rPr>
              <a:t> </a:t>
            </a:r>
            <a:r>
              <a:rPr lang="en-IN" sz="1800" u="none" strike="noStrike"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Bolton, R.N., Drew, J.H., 1991. A multistage model of customers' assessments of service quality and value. J. </a:t>
            </a:r>
            <a:r>
              <a:rPr lang="en-IN" sz="1800" u="none" strike="noStrike" dirty="0" err="1">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Consum</a:t>
            </a:r>
            <a:r>
              <a:rPr lang="en-IN" sz="1800" u="none" strike="noStrike"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 Res. 17 (4), 375–384</a:t>
            </a:r>
            <a:r>
              <a:rPr lang="en-IN" sz="1800" dirty="0">
                <a:effectLst/>
                <a:latin typeface="Times New Roman" panose="02020603050405020304" pitchFamily="18" charset="0"/>
                <a:ea typeface="Times New Roman" panose="02020603050405020304" pitchFamily="18" charset="0"/>
              </a:rPr>
              <a:t>.</a:t>
            </a:r>
            <a:r>
              <a:rPr lang="en-IN" sz="1800" u="none" strike="noStrike"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 Chan, J.W., Chang, V.L., Lau, W.K., Law, L.K., Lei, C.J., 2016. Taxi App market analysis in Hong Kong. J. Econ., Bus. Manage. 4 (3), 239–242</a:t>
            </a:r>
            <a:r>
              <a:rPr lang="en-IN" sz="1800" dirty="0">
                <a:effectLst/>
                <a:latin typeface="Times New Roman" panose="02020603050405020304" pitchFamily="18" charset="0"/>
                <a:ea typeface="Times New Roman" panose="02020603050405020304" pitchFamily="18" charset="0"/>
              </a:rPr>
              <a:t>.</a:t>
            </a:r>
            <a:r>
              <a:rPr lang="en-IN" sz="1800" u="none" strike="noStrike" dirty="0">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Chen, S.C., Jong, D., Lai, M.T., 2014. Assessing the relationship between technology readiness and continuance intention in an E-appointment system: relationship quality as a mediator. J. Med. Syst. 38 (9), 1–12</a:t>
            </a:r>
            <a:r>
              <a:rPr lang="en-IN" sz="1800" dirty="0">
                <a:effectLst/>
                <a:latin typeface="Times New Roman" panose="02020603050405020304" pitchFamily="18" charset="0"/>
                <a:ea typeface="Times New Roman" panose="02020603050405020304" pitchFamily="18" charset="0"/>
              </a:rPr>
              <a:t>.</a:t>
            </a:r>
          </a:p>
          <a:p>
            <a:pPr algn="just">
              <a:buFont typeface="Wingdings" panose="05000000000000000000" pitchFamily="2" charset="2"/>
              <a:buChar char="Ø"/>
            </a:pPr>
            <a:r>
              <a:rPr lang="en-IN" sz="2000" u="sng" dirty="0">
                <a:latin typeface="Times New Roman" panose="02020603050405020304" pitchFamily="18" charset="0"/>
              </a:rPr>
              <a:t> </a:t>
            </a:r>
            <a:r>
              <a:rPr lang="en-IN" sz="2000" u="none" strike="noStrike" dirty="0">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https://searchstorage.techtarget.com/defin </a:t>
            </a:r>
            <a:r>
              <a:rPr lang="en-IN" sz="2000" u="none" strike="noStrike" dirty="0" err="1">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ition</a:t>
            </a:r>
            <a:r>
              <a:rPr lang="en-IN" sz="2000" u="none" strike="noStrike" dirty="0">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/cloud storage/</a:t>
            </a:r>
            <a:endParaRPr lang="en-IN" sz="2000" u="none" strike="noStrike"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IN" sz="2000" dirty="0">
                <a:latin typeface="Times New Roman" panose="02020603050405020304" pitchFamily="18" charset="0"/>
                <a:ea typeface="Arial" panose="020B0604020202020204" pitchFamily="34" charset="0"/>
              </a:rPr>
              <a:t> </a:t>
            </a:r>
            <a:r>
              <a:rPr lang="en-IN" sz="2000" dirty="0">
                <a:effectLst/>
                <a:latin typeface="Times New Roman" panose="02020603050405020304" pitchFamily="18" charset="0"/>
                <a:ea typeface="Times New Roman" panose="02020603050405020304" pitchFamily="18" charset="0"/>
              </a:rPr>
              <a:t>Gilbert, H. and H. </a:t>
            </a:r>
            <a:r>
              <a:rPr lang="en-IN" sz="2000" dirty="0" err="1">
                <a:effectLst/>
                <a:latin typeface="Times New Roman" panose="02020603050405020304" pitchFamily="18" charset="0"/>
                <a:ea typeface="Times New Roman" panose="02020603050405020304" pitchFamily="18" charset="0"/>
              </a:rPr>
              <a:t>Handschuh</a:t>
            </a:r>
            <a:r>
              <a:rPr lang="en-IN" sz="2000" dirty="0">
                <a:effectLst/>
                <a:latin typeface="Times New Roman" panose="02020603050405020304" pitchFamily="18" charset="0"/>
                <a:ea typeface="Times New Roman" panose="02020603050405020304" pitchFamily="18" charset="0"/>
              </a:rPr>
              <a:t>. Security analysis of SHA-256 and sisters. in Selected Areas in Cryptography. 2004. Springer. </a:t>
            </a:r>
            <a:endParaRPr lang="en-IN" sz="2000" dirty="0">
              <a:effectLst/>
              <a:latin typeface="Arial" panose="020B0604020202020204" pitchFamily="34" charset="0"/>
              <a:ea typeface="Arial" panose="020B0604020202020204" pitchFamily="34" charset="0"/>
            </a:endParaRPr>
          </a:p>
          <a:p>
            <a:pPr algn="just">
              <a:buFont typeface="Wingdings" panose="05000000000000000000" pitchFamily="2" charset="2"/>
              <a:buChar char="Ø"/>
            </a:pPr>
            <a:endParaRPr lang="en-IN" sz="2000" dirty="0">
              <a:effectLst/>
              <a:latin typeface="Arial" panose="020B0604020202020204" pitchFamily="34" charset="0"/>
              <a:ea typeface="Arial" panose="020B0604020202020204" pitchFamily="34" charset="0"/>
            </a:endParaRPr>
          </a:p>
          <a:p>
            <a:pPr algn="just">
              <a:buFont typeface="Wingdings" panose="05000000000000000000" pitchFamily="2" charset="2"/>
              <a:buChar char="Ø"/>
            </a:pPr>
            <a:endParaRPr lang="en-US" sz="2000" u="sng" dirty="0"/>
          </a:p>
        </p:txBody>
      </p:sp>
    </p:spTree>
    <p:extLst>
      <p:ext uri="{BB962C8B-B14F-4D97-AF65-F5344CB8AC3E}">
        <p14:creationId xmlns:p14="http://schemas.microsoft.com/office/powerpoint/2010/main" val="1220228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Abstract</a:t>
            </a:r>
          </a:p>
        </p:txBody>
      </p:sp>
      <p:sp>
        <p:nvSpPr>
          <p:cNvPr id="3" name="Content Placeholder 2"/>
          <p:cNvSpPr>
            <a:spLocks noGrp="1"/>
          </p:cNvSpPr>
          <p:nvPr>
            <p:ph idx="1"/>
          </p:nvPr>
        </p:nvSpPr>
        <p:spPr/>
        <p:txBody>
          <a:bodyPr/>
          <a:lstStyle/>
          <a:p>
            <a:pPr>
              <a:buNone/>
            </a:pPr>
            <a:r>
              <a:rPr lang="en-US" dirty="0">
                <a:latin typeface="Times New Roman" panose="02020603050405020304" pitchFamily="18" charset="0"/>
                <a:cs typeface="Times New Roman" panose="02020603050405020304" pitchFamily="18" charset="0"/>
              </a:rPr>
              <a:t>   </a:t>
            </a:r>
            <a:r>
              <a:rPr lang="en-IN" sz="2000" b="1" i="1" dirty="0">
                <a:effectLst/>
                <a:latin typeface="Times New Roman" panose="02020603050405020304" pitchFamily="18" charset="0"/>
                <a:ea typeface="Times New Roman" panose="02020603050405020304" pitchFamily="18" charset="0"/>
                <a:cs typeface="Times New Roman" panose="02020603050405020304" pitchFamily="18" charset="0"/>
              </a:rPr>
              <a:t>The access of the data from the cloud storages are somewhat slow when compared to the local storages. But we are not using local storage because we cannot access the data remotely and they are hard to store in a single place (as generally we use cables to transfer files locally). This idea is to increase the data transfer and access speed using </a:t>
            </a:r>
            <a:r>
              <a:rPr lang="en-IN" sz="2000" b="1" i="1" dirty="0" err="1">
                <a:effectLst/>
                <a:latin typeface="Times New Roman" panose="02020603050405020304" pitchFamily="18" charset="0"/>
                <a:ea typeface="Times New Roman" panose="02020603050405020304" pitchFamily="18" charset="0"/>
                <a:cs typeface="Times New Roman" panose="02020603050405020304" pitchFamily="18" charset="0"/>
              </a:rPr>
              <a:t>wifi</a:t>
            </a:r>
            <a:r>
              <a:rPr lang="en-IN" sz="2000" b="1" i="1" dirty="0">
                <a:effectLst/>
                <a:latin typeface="Times New Roman" panose="02020603050405020304" pitchFamily="18" charset="0"/>
                <a:ea typeface="Times New Roman" panose="02020603050405020304" pitchFamily="18" charset="0"/>
                <a:cs typeface="Times New Roman" panose="02020603050405020304" pitchFamily="18" charset="0"/>
              </a:rPr>
              <a:t> for data transfer and storing them locally. Also making the server become cloud storage. In this paper, we take our past work above and beyond and present an inside and out investigation of the vital highlights of future enormous information stockpiling administrations for both unstructured and semi-organized information, what's more, talk about how such administrations ought to be developed and conveyed. We particularly </a:t>
            </a:r>
            <a:r>
              <a:rPr lang="en-IN" sz="2000" b="1" i="1" dirty="0" err="1">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2000" b="1" i="1" dirty="0">
                <a:effectLst/>
                <a:latin typeface="Times New Roman" panose="02020603050405020304" pitchFamily="18" charset="0"/>
                <a:ea typeface="Times New Roman" panose="02020603050405020304" pitchFamily="18" charset="0"/>
                <a:cs typeface="Times New Roman" panose="02020603050405020304" pitchFamily="18" charset="0"/>
              </a:rPr>
              <a:t> around the issues of information de-duplication for ventures and private associations. This research is especially significant for </a:t>
            </a:r>
            <a:r>
              <a:rPr lang="en-IN" sz="2000" b="1" i="1" dirty="0" err="1">
                <a:effectLst/>
                <a:latin typeface="Times New Roman" panose="02020603050405020304" pitchFamily="18" charset="0"/>
                <a:ea typeface="Times New Roman" panose="02020603050405020304" pitchFamily="18" charset="0"/>
                <a:cs typeface="Times New Roman" panose="02020603050405020304" pitchFamily="18" charset="0"/>
              </a:rPr>
              <a:t>unpracticed</a:t>
            </a:r>
            <a:r>
              <a:rPr lang="en-IN" sz="2000" b="1" i="1" dirty="0">
                <a:effectLst/>
                <a:latin typeface="Times New Roman" panose="02020603050405020304" pitchFamily="18" charset="0"/>
                <a:ea typeface="Times New Roman" panose="02020603050405020304" pitchFamily="18" charset="0"/>
                <a:cs typeface="Times New Roman" panose="02020603050405020304" pitchFamily="18" charset="0"/>
              </a:rPr>
              <a:t> arrangement suppliers like universities and exploration associations, and will permit them to quickly set up their own enormous information stockpiling administrations.</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a:buNone/>
            </a:pP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Problem Statement Addressed</a:t>
            </a:r>
          </a:p>
        </p:txBody>
      </p:sp>
      <p:sp>
        <p:nvSpPr>
          <p:cNvPr id="3" name="Content Placeholder 2"/>
          <p:cNvSpPr>
            <a:spLocks noGrp="1"/>
          </p:cNvSpPr>
          <p:nvPr>
            <p:ph idx="1"/>
          </p:nvPr>
        </p:nvSpPr>
        <p:spPr/>
        <p:txBody>
          <a:bodyPr>
            <a:normAutofit fontScale="92500" lnSpcReduction="10000"/>
          </a:bodyPr>
          <a:lstStyle/>
          <a:p>
            <a:pPr marL="514350" indent="-285750" algn="just">
              <a:lnSpc>
                <a:spcPct val="115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rPr>
              <a:t>The main problem of cloud storages is the speed of accessing the data. As we need to depend on the internet, even if we need to access a file of the company within the company, the user needs to access it through the internet and if there is any problem in the network then the situation will be a mess. Also another problem is the cost and the company needs to depend on the third party for their storages. Also security for the data comes into our picture in the case of cloud storage. Practically every form of data storage has the potential to be corrupted. Stray particles can interfere with most forms of data storage, and anything relying on magnetic strips or electric storage can be corrupted by electromagnetic interference.</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Data security</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Data Accessibility</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Data Protection</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Scalability </a:t>
            </a:r>
            <a:endParaRPr lang="en-IN" sz="1800" u="none" strike="noStrike" dirty="0">
              <a:effectLst/>
              <a:latin typeface="Arial" panose="020B0604020202020204" pitchFamily="34" charset="0"/>
              <a:ea typeface="Arial" panose="020B0604020202020204" pitchFamily="34" charset="0"/>
            </a:endParaRPr>
          </a:p>
          <a:p>
            <a:pPr>
              <a:lnSpc>
                <a:spcPct val="115000"/>
              </a:lnSpc>
              <a:buFont typeface="Wingdings" panose="05000000000000000000" pitchFamily="2" charset="2"/>
              <a:buChar char="Ø"/>
            </a:pPr>
            <a:r>
              <a:rPr lang="en-IN" sz="1800" dirty="0">
                <a:solidFill>
                  <a:srgbClr val="202124"/>
                </a:solidFill>
                <a:highlight>
                  <a:srgbClr val="FFFFFF"/>
                </a:highlight>
                <a:latin typeface="Times New Roman" panose="02020603050405020304" pitchFamily="18" charset="0"/>
                <a:ea typeface="Times New Roman" panose="02020603050405020304" pitchFamily="18" charset="0"/>
              </a:rPr>
              <a:t> </a:t>
            </a:r>
            <a:r>
              <a:rPr lang="en-IN" sz="1800" dirty="0">
                <a:solidFill>
                  <a:srgbClr val="202124"/>
                </a:solidFill>
                <a:effectLst/>
                <a:highlight>
                  <a:srgbClr val="FFFFFF"/>
                </a:highlight>
                <a:latin typeface="Times New Roman" panose="02020603050405020304" pitchFamily="18" charset="0"/>
                <a:ea typeface="Times New Roman" panose="02020603050405020304" pitchFamily="18" charset="0"/>
              </a:rPr>
              <a:t>But, there are some challenges of Big Data encountered by companies. These include data quality, storage, lack of data science professionals, validating data, and accumulating data from different sources.</a:t>
            </a:r>
            <a:endParaRPr lang="en-IN" sz="1800" dirty="0">
              <a:effectLst/>
              <a:latin typeface="Arial" panose="020B0604020202020204" pitchFamily="34" charset="0"/>
              <a:ea typeface="Arial" panose="020B0604020202020204" pitchFamily="34" charset="0"/>
            </a:endParaRPr>
          </a:p>
          <a:p>
            <a:pPr>
              <a:buNone/>
            </a:pP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t>Existing Solution to the Problem Addressed</a:t>
            </a:r>
          </a:p>
        </p:txBody>
      </p:sp>
      <p:sp>
        <p:nvSpPr>
          <p:cNvPr id="3" name="Content Placeholder 2"/>
          <p:cNvSpPr>
            <a:spLocks noGrp="1"/>
          </p:cNvSpPr>
          <p:nvPr>
            <p:ph idx="1"/>
          </p:nvPr>
        </p:nvSpPr>
        <p:spPr/>
        <p:txBody>
          <a:bodyPr/>
          <a:lstStyle/>
          <a:p>
            <a:pPr marL="514350" indent="-285750" algn="just">
              <a:lnSpc>
                <a:spcPct val="115000"/>
              </a:lnSpc>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rPr>
              <a:t>Many of us might have used applications like </a:t>
            </a:r>
            <a:r>
              <a:rPr lang="en-IN" sz="1800" dirty="0" err="1">
                <a:effectLst/>
                <a:latin typeface="Times New Roman" panose="02020603050405020304" pitchFamily="18" charset="0"/>
                <a:ea typeface="Times New Roman" panose="02020603050405020304" pitchFamily="18" charset="0"/>
              </a:rPr>
              <a:t>ShareIt</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ShareMe</a:t>
            </a:r>
            <a:r>
              <a:rPr lang="en-IN" sz="1800" dirty="0">
                <a:effectLst/>
                <a:latin typeface="Times New Roman" panose="02020603050405020304" pitchFamily="18" charset="0"/>
                <a:ea typeface="Times New Roman" panose="02020603050405020304" pitchFamily="18" charset="0"/>
              </a:rPr>
              <a:t>, Mi Share, etc. By using this concept we can build a storage for an organization (or company).</a:t>
            </a:r>
            <a:endParaRPr lang="en-IN" sz="1800" dirty="0">
              <a:latin typeface="Arial" panose="020B0604020202020204" pitchFamily="34" charset="0"/>
              <a:ea typeface="Times New Roman" panose="02020603050405020304" pitchFamily="18" charset="0"/>
            </a:endParaRPr>
          </a:p>
          <a:p>
            <a:pPr marL="514350" indent="-285750" algn="just">
              <a:lnSpc>
                <a:spcPct val="115000"/>
              </a:lnSpc>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rPr>
              <a:t>This is all about network concepts. For basic transfer of files we need two devices i.e., one for hotspot and another for </a:t>
            </a:r>
            <a:r>
              <a:rPr lang="en-IN" sz="1800" dirty="0" err="1">
                <a:effectLst/>
                <a:latin typeface="Times New Roman" panose="02020603050405020304" pitchFamily="18" charset="0"/>
                <a:ea typeface="Times New Roman" panose="02020603050405020304" pitchFamily="18" charset="0"/>
              </a:rPr>
              <a:t>wifi</a:t>
            </a:r>
            <a:r>
              <a:rPr lang="en-IN" sz="1800" dirty="0">
                <a:effectLst/>
                <a:latin typeface="Times New Roman" panose="02020603050405020304" pitchFamily="18" charset="0"/>
                <a:ea typeface="Times New Roman" panose="02020603050405020304" pitchFamily="18" charset="0"/>
              </a:rPr>
              <a:t> (server and the other computers). When one device is connected with the other, a local network will be created within them. The connected devices will have distinct </a:t>
            </a:r>
            <a:r>
              <a:rPr lang="en-IN" sz="1800" dirty="0" err="1">
                <a:effectLst/>
                <a:latin typeface="Times New Roman" panose="02020603050405020304" pitchFamily="18" charset="0"/>
                <a:ea typeface="Times New Roman" panose="02020603050405020304" pitchFamily="18" charset="0"/>
              </a:rPr>
              <a:t>ip</a:t>
            </a:r>
            <a:r>
              <a:rPr lang="en-IN" sz="1800" dirty="0">
                <a:effectLst/>
                <a:latin typeface="Times New Roman" panose="02020603050405020304" pitchFamily="18" charset="0"/>
                <a:ea typeface="Times New Roman" panose="02020603050405020304" pitchFamily="18" charset="0"/>
              </a:rPr>
              <a:t> addresses. Now it will become easy to transfer files. When the sender selects the files and clicks send, the file is transferred through TCP and also the receiver is identified through the </a:t>
            </a:r>
            <a:r>
              <a:rPr lang="en-IN" sz="1800" dirty="0" err="1">
                <a:effectLst/>
                <a:latin typeface="Times New Roman" panose="02020603050405020304" pitchFamily="18" charset="0"/>
                <a:ea typeface="Times New Roman" panose="02020603050405020304" pitchFamily="18" charset="0"/>
              </a:rPr>
              <a:t>ip</a:t>
            </a:r>
            <a:r>
              <a:rPr lang="en-IN" sz="1800" dirty="0">
                <a:effectLst/>
                <a:latin typeface="Times New Roman" panose="02020603050405020304" pitchFamily="18" charset="0"/>
                <a:ea typeface="Times New Roman" panose="02020603050405020304" pitchFamily="18" charset="0"/>
              </a:rPr>
              <a:t> address of the device.</a:t>
            </a:r>
            <a:endParaRPr lang="en-IN" sz="1800" dirty="0">
              <a:latin typeface="Arial" panose="020B0604020202020204" pitchFamily="34" charset="0"/>
              <a:ea typeface="Times New Roman" panose="02020603050405020304" pitchFamily="18" charset="0"/>
            </a:endParaRPr>
          </a:p>
          <a:p>
            <a:pPr marL="514350" indent="-285750" algn="just">
              <a:lnSpc>
                <a:spcPct val="115000"/>
              </a:lnSpc>
              <a:buFont typeface="Wingdings" panose="05000000000000000000" pitchFamily="2" charset="2"/>
              <a:buChar char="v"/>
            </a:pPr>
            <a:r>
              <a:rPr lang="en-IN" sz="1800" dirty="0">
                <a:effectLst/>
                <a:latin typeface="Times New Roman" panose="02020603050405020304" pitchFamily="18" charset="0"/>
                <a:ea typeface="Times New Roman" panose="02020603050405020304" pitchFamily="18" charset="0"/>
              </a:rPr>
              <a:t>The file is actually transferred in chunk format and the speed of the transaction depends on the amount of chunks we transfer per unit of time. These chunk files are read at the sender’s side and they are written at the receiver’s side. The speed of the transaction also depends on the bandwidth of the network. Higher the bandwidth we use higher will be the speed of data transfer. So we can use this method to make data transactions within a company.</a:t>
            </a:r>
            <a:endParaRPr lang="en-IN" sz="1800" dirty="0">
              <a:effectLst/>
              <a:latin typeface="Arial" panose="020B0604020202020204" pitchFamily="34" charset="0"/>
              <a:ea typeface="Arial" panose="020B0604020202020204" pitchFamily="34" charset="0"/>
            </a:endParaRPr>
          </a:p>
          <a:p>
            <a:pPr>
              <a:buNone/>
            </a:pP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173"/>
            <a:ext cx="10515600" cy="1325563"/>
          </a:xfrm>
        </p:spPr>
        <p:txBody>
          <a:bodyPr/>
          <a:lstStyle/>
          <a:p>
            <a:r>
              <a:rPr lang="en-US" dirty="0"/>
              <a:t>Proposed Solution to the Problem Addressed</a:t>
            </a:r>
          </a:p>
        </p:txBody>
      </p:sp>
      <p:sp>
        <p:nvSpPr>
          <p:cNvPr id="3" name="Content Placeholder 2"/>
          <p:cNvSpPr>
            <a:spLocks noGrp="1"/>
          </p:cNvSpPr>
          <p:nvPr>
            <p:ph idx="1"/>
          </p:nvPr>
        </p:nvSpPr>
        <p:spPr>
          <a:xfrm>
            <a:off x="838200" y="1803374"/>
            <a:ext cx="10515600" cy="4351338"/>
          </a:xfrm>
        </p:spPr>
        <p:txBody>
          <a:bodyPr>
            <a:normAutofit lnSpcReduction="10000"/>
          </a:bodyPr>
          <a:lstStyle/>
          <a:p>
            <a:pPr algn="just">
              <a:lnSpc>
                <a:spcPct val="115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rPr>
              <a:t>One of the main advantages of cloud storage is the remote access of the data. So we should make it possible to make our project get completed. In this case we need to build an application that makes the data of the organization in the server to be accessed remotely. For the remote access of the data, the data should be available to access through the use of the internet. The application might just only be installed in the server system so that the user can access the data through the internet. This application will help the users to access the data outside the company also (will be very helpful if there are multiple branches). The application must have proper cryptographic encryption and decryption methods to ensure the safety of the data. The internet is only required for the server system. The receiver should install the same application or to use a particular website to access the data in the server.</a:t>
            </a:r>
            <a:endParaRPr lang="en-IN" sz="1800" dirty="0">
              <a:latin typeface="Arial" panose="020B0604020202020204" pitchFamily="34" charset="0"/>
              <a:ea typeface="Times New Roman" panose="02020603050405020304" pitchFamily="18" charset="0"/>
            </a:endParaRPr>
          </a:p>
          <a:p>
            <a:pPr algn="just">
              <a:lnSpc>
                <a:spcPct val="115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rPr>
              <a:t>Since the security for the server is high, we can set some credentials to access the data through the website and the application so that no third party can access our data.</a:t>
            </a:r>
          </a:p>
          <a:p>
            <a:pPr algn="just">
              <a:lnSpc>
                <a:spcPct val="115000"/>
              </a:lnSpc>
              <a:buFont typeface="Wingdings" panose="05000000000000000000" pitchFamily="2" charset="2"/>
              <a:buChar char="Ø"/>
            </a:pPr>
            <a:r>
              <a:rPr lang="en-IN" sz="1800" dirty="0">
                <a:latin typeface="Times New Roman" panose="02020603050405020304" pitchFamily="18" charset="0"/>
                <a:ea typeface="Arial" panose="020B0604020202020204" pitchFamily="34" charset="0"/>
              </a:rPr>
              <a:t> </a:t>
            </a:r>
            <a:r>
              <a:rPr lang="en-IN" sz="1800" dirty="0">
                <a:effectLst/>
                <a:latin typeface="Times New Roman" panose="02020603050405020304" pitchFamily="18" charset="0"/>
                <a:ea typeface="Times New Roman" panose="02020603050405020304" pitchFamily="18" charset="0"/>
              </a:rPr>
              <a:t>However distributed computing may not appear to be legit experiencing the same thing, there are a few use cases that have obvious advantages and ought not be overlooked.</a:t>
            </a:r>
            <a:endParaRPr lang="en-IN" sz="1800" dirty="0">
              <a:effectLst/>
              <a:latin typeface="Arial" panose="020B0604020202020204" pitchFamily="34" charset="0"/>
              <a:ea typeface="Arial" panose="020B0604020202020204" pitchFamily="34" charset="0"/>
            </a:endParaRPr>
          </a:p>
          <a:p>
            <a:pPr>
              <a:buNone/>
            </a:pP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Plan  </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a:solidFill>
                  <a:schemeClr val="tx1">
                    <a:lumMod val="75000"/>
                    <a:lumOff val="25000"/>
                  </a:schemeClr>
                </a:solidFill>
              </a:rPr>
              <a:t>The companies need to buy a server system with a powerful router to connect other computers together to that server. The extenders can also be used to extend the </a:t>
            </a:r>
            <a:r>
              <a:rPr lang="en-US" dirty="0" err="1">
                <a:solidFill>
                  <a:schemeClr val="tx1">
                    <a:lumMod val="75000"/>
                    <a:lumOff val="25000"/>
                  </a:schemeClr>
                </a:solidFill>
              </a:rPr>
              <a:t>wifi</a:t>
            </a:r>
            <a:r>
              <a:rPr lang="en-US" dirty="0">
                <a:solidFill>
                  <a:schemeClr val="tx1">
                    <a:lumMod val="75000"/>
                    <a:lumOff val="25000"/>
                  </a:schemeClr>
                </a:solidFill>
              </a:rPr>
              <a:t> coverage within the company. The security methods like WPA, </a:t>
            </a:r>
            <a:r>
              <a:rPr lang="en-US" dirty="0" err="1">
                <a:solidFill>
                  <a:schemeClr val="tx1">
                    <a:lumMod val="75000"/>
                    <a:lumOff val="25000"/>
                  </a:schemeClr>
                </a:solidFill>
              </a:rPr>
              <a:t>etc</a:t>
            </a:r>
            <a:r>
              <a:rPr lang="en-US" dirty="0">
                <a:solidFill>
                  <a:schemeClr val="tx1">
                    <a:lumMod val="75000"/>
                    <a:lumOff val="25000"/>
                  </a:schemeClr>
                </a:solidFill>
              </a:rPr>
              <a:t>, to be set for the router. When the routers are turned on, the computers within the organizations can be connected to the server. The file transfer can be done using this </a:t>
            </a:r>
            <a:r>
              <a:rPr lang="en-US" dirty="0" err="1">
                <a:solidFill>
                  <a:schemeClr val="tx1">
                    <a:lumMod val="75000"/>
                    <a:lumOff val="25000"/>
                  </a:schemeClr>
                </a:solidFill>
              </a:rPr>
              <a:t>wifi</a:t>
            </a:r>
            <a:r>
              <a:rPr lang="en-US" dirty="0">
                <a:solidFill>
                  <a:schemeClr val="tx1">
                    <a:lumMod val="75000"/>
                    <a:lumOff val="25000"/>
                  </a:schemeClr>
                </a:solidFill>
              </a:rPr>
              <a:t> hotspot method mentioned above. Then the developed application should be installed in the server system and the internet connection to be given to the server to make the data to be accessed through the internet.</a:t>
            </a:r>
          </a:p>
          <a:p>
            <a:pPr>
              <a:buFont typeface="Wingdings" panose="05000000000000000000" pitchFamily="2" charset="2"/>
              <a:buChar char="Ø"/>
            </a:pPr>
            <a:r>
              <a:rPr lang="en-US" b="1" i="1" dirty="0">
                <a:solidFill>
                  <a:schemeClr val="tx1">
                    <a:lumMod val="75000"/>
                    <a:lumOff val="25000"/>
                  </a:schemeClr>
                </a:solidFill>
              </a:rPr>
              <a:t>The project work plan is, We have depicted the plan and execution of CACSS, a major information stockpiling framework, considering the nonexclusive standards of information stockpiling effectiveness and toughness, adaptability, execution and dependability. CACSS has been sent on top of IC-Cloud framework starting around 2012 and has filled in as the primary extra room for a few inside and outer cooperative activities. We have seen improvement in execution with object storing empowered through primer trials. In any case, there is still a lot of progress and assessment work to be done on the recently added elements, for example, object information de-duplication and item information reserving administrations. These elements will be tended to and their adequacy approved in our future work.</a:t>
            </a: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and/or Circuit Diagram</a:t>
            </a: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pic>
        <p:nvPicPr>
          <p:cNvPr id="6" name="Content Placeholder 5">
            <a:extLst>
              <a:ext uri="{FF2B5EF4-FFF2-40B4-BE49-F238E27FC236}">
                <a16:creationId xmlns:a16="http://schemas.microsoft.com/office/drawing/2014/main" id="{F9D652F3-DD6A-428F-A26A-93B3ACE833CA}"/>
              </a:ext>
            </a:extLst>
          </p:cNvPr>
          <p:cNvPicPr>
            <a:picLocks noGrp="1" noChangeAspect="1"/>
          </p:cNvPicPr>
          <p:nvPr>
            <p:ph idx="1"/>
          </p:nvPr>
        </p:nvPicPr>
        <p:blipFill>
          <a:blip r:embed="rId2"/>
          <a:stretch>
            <a:fillRect/>
          </a:stretch>
        </p:blipFill>
        <p:spPr>
          <a:xfrm>
            <a:off x="510476" y="1690688"/>
            <a:ext cx="5373033" cy="3072231"/>
          </a:xfrm>
          <a:prstGeom prst="rect">
            <a:avLst/>
          </a:prstGeom>
        </p:spPr>
      </p:pic>
      <p:pic>
        <p:nvPicPr>
          <p:cNvPr id="1028" name="Picture 4" descr="The Block Diagram of cloud storage service | Download Scientific Diagram">
            <a:extLst>
              <a:ext uri="{FF2B5EF4-FFF2-40B4-BE49-F238E27FC236}">
                <a16:creationId xmlns:a16="http://schemas.microsoft.com/office/drawing/2014/main" id="{42123554-60E6-40D3-927B-6DA3AEDDF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737" y="1729485"/>
            <a:ext cx="5236787" cy="3314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a:t>
            </a:r>
          </a:p>
        </p:txBody>
      </p:sp>
      <p:sp>
        <p:nvSpPr>
          <p:cNvPr id="3" name="Content Placeholder 2"/>
          <p:cNvSpPr>
            <a:spLocks noGrp="1"/>
          </p:cNvSpPr>
          <p:nvPr>
            <p:ph idx="1"/>
          </p:nvPr>
        </p:nvSpPr>
        <p:spPr/>
        <p:txBody>
          <a:bodyPr/>
          <a:lstStyle/>
          <a:p>
            <a:pPr>
              <a:buNone/>
            </a:pPr>
            <a:r>
              <a:rPr lang="en-US" dirty="0"/>
              <a:t> </a:t>
            </a: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pic>
        <p:nvPicPr>
          <p:cNvPr id="5" name="Picture 4">
            <a:extLst>
              <a:ext uri="{FF2B5EF4-FFF2-40B4-BE49-F238E27FC236}">
                <a16:creationId xmlns:a16="http://schemas.microsoft.com/office/drawing/2014/main" id="{6E14D8D2-D0BC-4CD6-9B5C-08AA1D2B5A42}"/>
              </a:ext>
            </a:extLst>
          </p:cNvPr>
          <p:cNvPicPr>
            <a:picLocks noChangeAspect="1"/>
          </p:cNvPicPr>
          <p:nvPr/>
        </p:nvPicPr>
        <p:blipFill>
          <a:blip r:embed="rId2"/>
          <a:stretch>
            <a:fillRect/>
          </a:stretch>
        </p:blipFill>
        <p:spPr>
          <a:xfrm>
            <a:off x="3024552" y="1690688"/>
            <a:ext cx="7049233" cy="427100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utilization of the Modern Tool &amp; Cloud</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Unlike local storage, cloud storage relieves end users of the task of upgrading their storage devices constantly. Cloud storage services enable inexpensive, secure, fast, reliable and highly scalable data storage solutions over the internet. Leading cloud storage vendors, such as (Amazon) and (Google) , provide clients with highly available, low cost and pay as you go based cloud storage services with no upfront cost. </a:t>
            </a:r>
          </a:p>
          <a:p>
            <a:pPr>
              <a:buFont typeface="Wingdings" panose="05000000000000000000" pitchFamily="2" charset="2"/>
              <a:buChar char="Ø"/>
            </a:pPr>
            <a:r>
              <a:rPr lang="en-US" dirty="0"/>
              <a:t>In order to reveal this secret knowledge behind cloud storage services and thereby a generic solution, we present CACSS, a generic computational and adaptive cloud storage system that adapts existing storage technologies to provide efficient and scalable services. Through a demonstration of CACSS, full details can be given of how a proper cloud storage service can be constructed, in consideration of its design rationale, system architecture and implementation.</a:t>
            </a:r>
            <a:endParaRPr lang="en-US" i="1" dirty="0">
              <a:solidFill>
                <a:srgbClr val="FF000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2024</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Arial Black</vt:lpstr>
      <vt:lpstr>Calibri</vt:lpstr>
      <vt:lpstr>Calibri Light</vt:lpstr>
      <vt:lpstr>Times New Roman</vt:lpstr>
      <vt:lpstr>Wingdings</vt:lpstr>
      <vt:lpstr>Office Theme</vt:lpstr>
      <vt:lpstr>FASTER STORAGE SYSTEM FOR FIRMS</vt:lpstr>
      <vt:lpstr>Abstract</vt:lpstr>
      <vt:lpstr>Problem Statement Addressed</vt:lpstr>
      <vt:lpstr>Existing Solution to the Problem Addressed</vt:lpstr>
      <vt:lpstr>Proposed Solution to the Problem Addressed</vt:lpstr>
      <vt:lpstr>Project Work Plan  </vt:lpstr>
      <vt:lpstr>Block Diagram and/or Circuit Diagram</vt:lpstr>
      <vt:lpstr>Flow Chart</vt:lpstr>
      <vt:lpstr>Effective utilization of the Modern Tool &amp; Cloud</vt:lpstr>
      <vt:lpstr>PowerPoint Presentation</vt:lpstr>
      <vt:lpstr>Technology stack &amp; use case</vt:lpstr>
      <vt:lpstr>Prototype &amp; Sample Output</vt:lpstr>
      <vt:lpstr>Analysis of Results &amp; Discussions </vt:lpstr>
      <vt:lpstr>Cost Benefit Analysis  (List of Components / Service Used)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Vikky Hari</cp:lastModifiedBy>
  <cp:revision>58</cp:revision>
  <dcterms:created xsi:type="dcterms:W3CDTF">2021-02-20T05:24:33Z</dcterms:created>
  <dcterms:modified xsi:type="dcterms:W3CDTF">2022-03-28T09:10:49Z</dcterms:modified>
</cp:coreProperties>
</file>