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6" r:id="rId3"/>
    <p:sldId id="276" r:id="rId4"/>
    <p:sldId id="278" r:id="rId5"/>
    <p:sldId id="283" r:id="rId6"/>
    <p:sldId id="275" r:id="rId7"/>
    <p:sldId id="280" r:id="rId8"/>
    <p:sldId id="281" r:id="rId9"/>
    <p:sldId id="267" r:id="rId10"/>
    <p:sldId id="282" r:id="rId11"/>
    <p:sldId id="279" r:id="rId12"/>
    <p:sldId id="268" r:id="rId13"/>
    <p:sldId id="271" r:id="rId14"/>
    <p:sldId id="27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574" autoAdjust="0"/>
  </p:normalViewPr>
  <p:slideViewPr>
    <p:cSldViewPr snapToGrid="0">
      <p:cViewPr varScale="1">
        <p:scale>
          <a:sx n="78" d="100"/>
          <a:sy n="78" d="100"/>
        </p:scale>
        <p:origin x="82"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ZLR5olMR64" TargetMode="External"/><Relationship Id="rId2" Type="http://schemas.openxmlformats.org/officeDocument/2006/relationships/hyperlink" Target="https://www.appventurez.com/process/development-methodology" TargetMode="External"/><Relationship Id="rId1" Type="http://schemas.openxmlformats.org/officeDocument/2006/relationships/slideLayout" Target="../slideLayouts/slideLayout2.xml"/><Relationship Id="rId4" Type="http://schemas.openxmlformats.org/officeDocument/2006/relationships/hyperlink" Target="https://www.geeksforgeeks.org/flutter-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144000" cy="1179718"/>
          </a:xfrm>
        </p:spPr>
        <p:txBody>
          <a:bodyPr/>
          <a:lstStyle/>
          <a:p>
            <a:r>
              <a:rPr lang="en-US" dirty="0"/>
              <a:t>FIGURE IT OUT!!!</a:t>
            </a:r>
          </a:p>
        </p:txBody>
      </p:sp>
      <p:sp>
        <p:nvSpPr>
          <p:cNvPr id="3" name="Subtitle 2"/>
          <p:cNvSpPr>
            <a:spLocks noGrp="1"/>
          </p:cNvSpPr>
          <p:nvPr>
            <p:ph type="subTitle" idx="1"/>
          </p:nvPr>
        </p:nvSpPr>
        <p:spPr>
          <a:xfrm>
            <a:off x="889819" y="4105275"/>
            <a:ext cx="3593690" cy="1655762"/>
          </a:xfrm>
        </p:spPr>
        <p:txBody>
          <a:bodyPr>
            <a:normAutofit/>
          </a:bodyPr>
          <a:lstStyle/>
          <a:p>
            <a:pPr algn="l"/>
            <a:r>
              <a:rPr lang="en-US" dirty="0"/>
              <a:t>GOUTHAM S</a:t>
            </a:r>
          </a:p>
          <a:p>
            <a:pPr algn="l"/>
            <a:r>
              <a:rPr lang="en-US" dirty="0"/>
              <a:t>JANAGAN R</a:t>
            </a:r>
          </a:p>
          <a:p>
            <a:pPr algn="l"/>
            <a:r>
              <a:rPr lang="en-US" dirty="0"/>
              <a:t>BALAJI VISWANATH M</a:t>
            </a:r>
          </a:p>
          <a:p>
            <a:pPr algn="l"/>
            <a:endParaRPr lang="en-US" dirty="0"/>
          </a:p>
        </p:txBody>
      </p:sp>
      <p:sp>
        <p:nvSpPr>
          <p:cNvPr id="5" name="TextBox 4"/>
          <p:cNvSpPr txBox="1"/>
          <p:nvPr/>
        </p:nvSpPr>
        <p:spPr>
          <a:xfrm>
            <a:off x="7890387" y="3859882"/>
            <a:ext cx="3878826" cy="2954655"/>
          </a:xfrm>
          <a:prstGeom prst="rect">
            <a:avLst/>
          </a:prstGeom>
          <a:noFill/>
        </p:spPr>
        <p:txBody>
          <a:bodyPr wrap="square" rtlCol="0">
            <a:spAutoFit/>
          </a:bodyPr>
          <a:lstStyle/>
          <a:p>
            <a:r>
              <a:rPr lang="en-US" sz="2400" dirty="0"/>
              <a:t>Under guidance of </a:t>
            </a:r>
          </a:p>
          <a:p>
            <a:r>
              <a:rPr lang="en-US" sz="2400" dirty="0"/>
              <a:t>Mr. B. GOPALAKRISHNAN,</a:t>
            </a:r>
          </a:p>
          <a:p>
            <a:r>
              <a:rPr lang="en-US" sz="2400" dirty="0"/>
              <a:t>Associate Professor,</a:t>
            </a:r>
          </a:p>
          <a:p>
            <a:r>
              <a:rPr lang="en-US" sz="2400" dirty="0"/>
              <a:t>Department of Information Technology,</a:t>
            </a:r>
          </a:p>
          <a:p>
            <a:r>
              <a:rPr lang="en-US" sz="2400" dirty="0"/>
              <a:t>BIT, </a:t>
            </a:r>
          </a:p>
          <a:p>
            <a:r>
              <a:rPr lang="en-US" sz="2400" dirty="0"/>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r>
              <a:rPr lang="en-US" sz="3600" dirty="0"/>
              <a:t>Technology stack &amp; use case</a:t>
            </a:r>
            <a:endParaRPr lang="en-IN" sz="3600" dirty="0"/>
          </a:p>
        </p:txBody>
      </p:sp>
      <p:pic>
        <p:nvPicPr>
          <p:cNvPr id="8" name="Picture 7">
            <a:extLst>
              <a:ext uri="{FF2B5EF4-FFF2-40B4-BE49-F238E27FC236}">
                <a16:creationId xmlns:a16="http://schemas.microsoft.com/office/drawing/2014/main" id="{9CDB2420-3C98-4502-BC34-BC30B40213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0026" y="1442806"/>
            <a:ext cx="6156658" cy="5050069"/>
          </a:xfrm>
          <a:prstGeom prst="rect">
            <a:avLst/>
          </a:prstGeom>
        </p:spPr>
      </p:pic>
    </p:spTree>
    <p:extLst>
      <p:ext uri="{BB962C8B-B14F-4D97-AF65-F5344CB8AC3E}">
        <p14:creationId xmlns:p14="http://schemas.microsoft.com/office/powerpoint/2010/main" val="41958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sp>
        <p:nvSpPr>
          <p:cNvPr id="3" name="Content Placeholder 2"/>
          <p:cNvSpPr>
            <a:spLocks noGrp="1"/>
          </p:cNvSpPr>
          <p:nvPr>
            <p:ph idx="1"/>
          </p:nvPr>
        </p:nvSpPr>
        <p:spPr/>
        <p:txBody>
          <a:bodyPr/>
          <a:lstStyle/>
          <a:p>
            <a:pPr>
              <a:buNone/>
            </a:pPr>
            <a:endParaRPr lang="en-US" i="1" dirty="0">
              <a:solidFill>
                <a:srgbClr val="FF0000"/>
              </a:solidFill>
            </a:endParaRPr>
          </a:p>
          <a:p>
            <a:pPr>
              <a:buNone/>
            </a:pPr>
            <a:endParaRPr lang="en-US" i="1" dirty="0">
              <a:solidFill>
                <a:srgbClr val="FF0000"/>
              </a:solidFill>
            </a:endParaRPr>
          </a:p>
        </p:txBody>
      </p:sp>
      <p:sp>
        <p:nvSpPr>
          <p:cNvPr id="7" name="TextBox 6">
            <a:extLst>
              <a:ext uri="{FF2B5EF4-FFF2-40B4-BE49-F238E27FC236}">
                <a16:creationId xmlns:a16="http://schemas.microsoft.com/office/drawing/2014/main" id="{F38F669C-0725-4C90-AF00-C3783B2696A7}"/>
              </a:ext>
            </a:extLst>
          </p:cNvPr>
          <p:cNvSpPr txBox="1"/>
          <p:nvPr/>
        </p:nvSpPr>
        <p:spPr>
          <a:xfrm>
            <a:off x="1266825" y="2625725"/>
            <a:ext cx="5191125" cy="1200329"/>
          </a:xfrm>
          <a:prstGeom prst="rect">
            <a:avLst/>
          </a:prstGeom>
          <a:noFill/>
        </p:spPr>
        <p:txBody>
          <a:bodyPr wrap="square" rtlCol="0">
            <a:spAutoFit/>
          </a:bodyPr>
          <a:lstStyle/>
          <a:p>
            <a:r>
              <a:rPr lang="en-IN" sz="2400" dirty="0"/>
              <a:t>This picture portrays the profile page of the app before uploading any documents</a:t>
            </a:r>
          </a:p>
        </p:txBody>
      </p:sp>
      <p:pic>
        <p:nvPicPr>
          <p:cNvPr id="9" name="Picture 8">
            <a:extLst>
              <a:ext uri="{FF2B5EF4-FFF2-40B4-BE49-F238E27FC236}">
                <a16:creationId xmlns:a16="http://schemas.microsoft.com/office/drawing/2014/main" id="{F1F4F050-6230-4169-9840-289B009191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475" y="177800"/>
            <a:ext cx="3657600" cy="650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5" name="Content Placeholder 4"/>
          <p:cNvSpPr>
            <a:spLocks noGrp="1"/>
          </p:cNvSpPr>
          <p:nvPr>
            <p:ph idx="1"/>
          </p:nvPr>
        </p:nvSpPr>
        <p:spPr/>
        <p:txBody>
          <a:bodyPr/>
          <a:lstStyle/>
          <a:p>
            <a:r>
              <a:rPr lang="en-US" dirty="0"/>
              <a:t>	It will create a great impact on students community and it will be  helpful for students those who are actively engaging in project works.</a:t>
            </a:r>
          </a:p>
          <a:p>
            <a:r>
              <a:rPr lang="en-US" dirty="0"/>
              <a:t>	We can generate data about emerging technologies based on the posts of students and using this data we can predict a technology's development. </a:t>
            </a:r>
          </a:p>
          <a:p>
            <a:r>
              <a:rPr lang="en-US" dirty="0"/>
              <a:t>	Through the app, students can post brief descriptions of their projects and those posts can be used to create a portfolio that can serve as a collection of proof of their 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graphicFrame>
        <p:nvGraphicFramePr>
          <p:cNvPr id="4" name="Table 3"/>
          <p:cNvGraphicFramePr>
            <a:graphicFrameLocks noGrp="1"/>
          </p:cNvGraphicFramePr>
          <p:nvPr/>
        </p:nvGraphicFramePr>
        <p:xfrm>
          <a:off x="1136259" y="2585786"/>
          <a:ext cx="9761895" cy="3509478"/>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val="20000"/>
                    </a:ext>
                  </a:extLst>
                </a:gridCol>
                <a:gridCol w="3517641">
                  <a:extLst>
                    <a:ext uri="{9D8B030D-6E8A-4147-A177-3AD203B41FA5}">
                      <a16:colId xmlns:a16="http://schemas.microsoft.com/office/drawing/2014/main" val="20001"/>
                    </a:ext>
                  </a:extLst>
                </a:gridCol>
                <a:gridCol w="2808514">
                  <a:extLst>
                    <a:ext uri="{9D8B030D-6E8A-4147-A177-3AD203B41FA5}">
                      <a16:colId xmlns:a16="http://schemas.microsoft.com/office/drawing/2014/main" val="20002"/>
                    </a:ext>
                  </a:extLst>
                </a:gridCol>
                <a:gridCol w="1362270">
                  <a:extLst>
                    <a:ext uri="{9D8B030D-6E8A-4147-A177-3AD203B41FA5}">
                      <a16:colId xmlns:a16="http://schemas.microsoft.com/office/drawing/2014/main" val="20003"/>
                    </a:ext>
                  </a:extLst>
                </a:gridCol>
                <a:gridCol w="1362268">
                  <a:extLst>
                    <a:ext uri="{9D8B030D-6E8A-4147-A177-3AD203B41FA5}">
                      <a16:colId xmlns:a16="http://schemas.microsoft.com/office/drawing/2014/main" val="20004"/>
                    </a:ext>
                  </a:extLst>
                </a:gridCol>
              </a:tblGrid>
              <a:tr h="437332">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29746">
                <a:tc>
                  <a:txBody>
                    <a:bodyPr/>
                    <a:lstStyle/>
                    <a:p>
                      <a:r>
                        <a:rPr lang="en-IN" dirty="0"/>
                        <a:t>1.</a:t>
                      </a:r>
                    </a:p>
                  </a:txBody>
                  <a:tcPr/>
                </a:tc>
                <a:tc>
                  <a:txBody>
                    <a:bodyPr/>
                    <a:lstStyle/>
                    <a:p>
                      <a:r>
                        <a:rPr lang="en-IN" dirty="0"/>
                        <a:t>Flutter</a:t>
                      </a:r>
                    </a:p>
                  </a:txBody>
                  <a:tcPr/>
                </a:tc>
                <a:tc>
                  <a:txBody>
                    <a:bodyPr/>
                    <a:lstStyle/>
                    <a:p>
                      <a:r>
                        <a:rPr lang="en-IN" dirty="0"/>
                        <a:t>Flutter 2.5</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0001"/>
                  </a:ext>
                </a:extLst>
              </a:tr>
              <a:tr h="529746">
                <a:tc>
                  <a:txBody>
                    <a:bodyPr/>
                    <a:lstStyle/>
                    <a:p>
                      <a:r>
                        <a:rPr lang="en-IN" dirty="0"/>
                        <a:t>2.</a:t>
                      </a:r>
                    </a:p>
                  </a:txBody>
                  <a:tcPr/>
                </a:tc>
                <a:tc>
                  <a:txBody>
                    <a:bodyPr/>
                    <a:lstStyle/>
                    <a:p>
                      <a:r>
                        <a:rPr lang="en-IN" dirty="0" err="1"/>
                        <a:t>Canva</a:t>
                      </a:r>
                      <a:endParaRPr lang="en-IN" dirty="0"/>
                    </a:p>
                  </a:txBody>
                  <a:tcPr/>
                </a:tc>
                <a:tc>
                  <a:txBody>
                    <a:bodyPr/>
                    <a:lstStyle/>
                    <a:p>
                      <a:r>
                        <a:rPr lang="en-IN" dirty="0" err="1"/>
                        <a:t>Canva</a:t>
                      </a:r>
                      <a:r>
                        <a:rPr lang="en-IN" dirty="0"/>
                        <a:t> version 3.0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0002"/>
                  </a:ext>
                </a:extLst>
              </a:tr>
              <a:tr h="529746">
                <a:tc>
                  <a:txBody>
                    <a:bodyPr/>
                    <a:lstStyle/>
                    <a:p>
                      <a:r>
                        <a:rPr lang="en-IN" dirty="0"/>
                        <a:t>3.</a:t>
                      </a:r>
                    </a:p>
                  </a:txBody>
                  <a:tcPr/>
                </a:tc>
                <a:tc>
                  <a:txBody>
                    <a:bodyPr/>
                    <a:lstStyle/>
                    <a:p>
                      <a:r>
                        <a:rPr lang="en-IN" dirty="0"/>
                        <a:t>Android Studio</a:t>
                      </a:r>
                    </a:p>
                  </a:txBody>
                  <a:tcPr/>
                </a:tc>
                <a:tc>
                  <a:txBody>
                    <a:bodyPr/>
                    <a:lstStyle/>
                    <a:p>
                      <a:r>
                        <a:rPr lang="en-IN" dirty="0"/>
                        <a:t>Android Studio </a:t>
                      </a:r>
                      <a:r>
                        <a:rPr lang="en-US" sz="1800" b="0" i="0" kern="1200" dirty="0">
                          <a:solidFill>
                            <a:schemeClr val="dk1"/>
                          </a:solidFill>
                          <a:latin typeface="+mn-lt"/>
                          <a:ea typeface="+mn-ea"/>
                          <a:cs typeface="+mn-cs"/>
                        </a:rPr>
                        <a:t>2021.1.1 (Bumblebee) </a:t>
                      </a:r>
                      <a:endParaRPr lang="en-IN" dirty="0"/>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0003"/>
                  </a:ext>
                </a:extLst>
              </a:tr>
              <a:tr h="529746">
                <a:tc>
                  <a:txBody>
                    <a:bodyPr/>
                    <a:lstStyle/>
                    <a:p>
                      <a:r>
                        <a:rPr lang="en-IN" dirty="0"/>
                        <a:t>4.</a:t>
                      </a:r>
                    </a:p>
                  </a:txBody>
                  <a:tcPr/>
                </a:tc>
                <a:tc>
                  <a:txBody>
                    <a:bodyPr/>
                    <a:lstStyle/>
                    <a:p>
                      <a:r>
                        <a:rPr lang="en-IN" dirty="0"/>
                        <a:t>Firebase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Firebase CLI v9.12.1.</a:t>
                      </a:r>
                    </a:p>
                    <a:p>
                      <a:endParaRPr lang="en-IN" dirty="0"/>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0004"/>
                  </a:ext>
                </a:extLst>
              </a:tr>
              <a:tr h="529746">
                <a:tc>
                  <a:txBody>
                    <a:bodyPr/>
                    <a:lstStyle/>
                    <a:p>
                      <a:r>
                        <a:rPr lang="en-IN" dirty="0"/>
                        <a:t>5.</a:t>
                      </a:r>
                    </a:p>
                  </a:txBody>
                  <a:tcPr/>
                </a:tc>
                <a:tc>
                  <a:txBody>
                    <a:bodyPr/>
                    <a:lstStyle/>
                    <a:p>
                      <a:r>
                        <a:rPr lang="en-IN" dirty="0" err="1"/>
                        <a:t>Heroku</a:t>
                      </a:r>
                      <a:endParaRPr lang="en-IN" dirty="0"/>
                    </a:p>
                  </a:txBody>
                  <a:tcPr/>
                </a:tc>
                <a:tc>
                  <a:txBody>
                    <a:bodyPr/>
                    <a:lstStyle/>
                    <a:p>
                      <a:r>
                        <a:rPr lang="en-IN" dirty="0"/>
                        <a:t>Heroku-20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video Link (If available)</a:t>
            </a:r>
          </a:p>
        </p:txBody>
      </p:sp>
      <p:sp>
        <p:nvSpPr>
          <p:cNvPr id="3" name="Content Placeholder 2"/>
          <p:cNvSpPr>
            <a:spLocks noGrp="1"/>
          </p:cNvSpPr>
          <p:nvPr>
            <p:ph idx="1"/>
          </p:nvPr>
        </p:nvSpPr>
        <p:spPr/>
        <p:txBody>
          <a:bodyPr/>
          <a:lstStyle/>
          <a:p>
            <a:pPr>
              <a:buNone/>
            </a:pPr>
            <a:r>
              <a:rPr lang="en-US" i="1" dirty="0">
                <a:solidFill>
                  <a:srgbClr val="FF0000"/>
                </a:solidFill>
              </a:rPr>
              <a:t>(demo working Video shall be inserted)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sz="2800"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a:hlinkClick r:id="rId2"/>
              </a:rPr>
              <a:t>https://www.appventurez.com/process/development-methodology </a:t>
            </a:r>
            <a:endParaRPr lang="en-US" dirty="0"/>
          </a:p>
          <a:p>
            <a:pPr algn="just"/>
            <a:r>
              <a:rPr lang="en-US" dirty="0"/>
              <a:t>Bill Philips, Chris Stewart (2019) , “Android Programming: The Big Nerd Ranch Guide”</a:t>
            </a:r>
          </a:p>
          <a:p>
            <a:pPr algn="just"/>
            <a:r>
              <a:rPr lang="en-US" dirty="0">
                <a:hlinkClick r:id="rId3"/>
              </a:rPr>
              <a:t>https://www.youtube.com/watch?v=rZLR5olMR64</a:t>
            </a:r>
            <a:endParaRPr lang="en-US" dirty="0"/>
          </a:p>
          <a:p>
            <a:pPr algn="just"/>
            <a:r>
              <a:rPr lang="en-US" dirty="0">
                <a:hlinkClick r:id="rId4"/>
              </a:rPr>
              <a:t>https://www.geeksforgeeks.org/flutter-tutorial/</a:t>
            </a:r>
            <a:endParaRPr lang="en-US" dirty="0"/>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Abstract</a:t>
            </a:r>
          </a:p>
        </p:txBody>
      </p:sp>
      <p:sp>
        <p:nvSpPr>
          <p:cNvPr id="3" name="Content Placeholder 2"/>
          <p:cNvSpPr>
            <a:spLocks noGrp="1"/>
          </p:cNvSpPr>
          <p:nvPr>
            <p:ph idx="1"/>
          </p:nvPr>
        </p:nvSpPr>
        <p:spPr/>
        <p:txBody>
          <a:bodyPr/>
          <a:lstStyle/>
          <a:p>
            <a:pPr algn="just">
              <a:buNone/>
            </a:pPr>
            <a:r>
              <a:rPr lang="en-US" dirty="0"/>
              <a:t>		 Building an app that will allow a student to post about a project where a wide community can offer a huge amount of support to that student, will accelerate the pace of the project's progress. This app creates a network of like-minded people based on their technological interests. Using it, anyone can post a query and get help from people with prior experience.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Problem Statement Addressed</a:t>
            </a:r>
          </a:p>
        </p:txBody>
      </p:sp>
      <p:sp>
        <p:nvSpPr>
          <p:cNvPr id="3" name="Content Placeholder 2"/>
          <p:cNvSpPr>
            <a:spLocks noGrp="1"/>
          </p:cNvSpPr>
          <p:nvPr>
            <p:ph idx="1"/>
          </p:nvPr>
        </p:nvSpPr>
        <p:spPr>
          <a:xfrm>
            <a:off x="898585" y="1696229"/>
            <a:ext cx="10515600" cy="4351338"/>
          </a:xfrm>
        </p:spPr>
        <p:txBody>
          <a:bodyPr/>
          <a:lstStyle/>
          <a:p>
            <a:pPr algn="just">
              <a:buNone/>
            </a:pPr>
            <a:r>
              <a:rPr lang="en-US" dirty="0"/>
              <a:t>		 There are various possibilities for sharing information about their personal lives on social media sites like </a:t>
            </a:r>
            <a:r>
              <a:rPr lang="en-US" dirty="0" err="1"/>
              <a:t>Instagram</a:t>
            </a:r>
            <a:r>
              <a:rPr lang="en-US" dirty="0"/>
              <a:t>, while others like LinkedIn assist with sharing about their professional lives. However, there is no media platform for students, especially those in schools and colleges, to showcases their side hustles, inventions, innovations, projects, journals, and so forth.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Existing Solution to the Problem Addressed</a:t>
            </a:r>
          </a:p>
        </p:txBody>
      </p:sp>
      <p:sp>
        <p:nvSpPr>
          <p:cNvPr id="3" name="Content Placeholder 2"/>
          <p:cNvSpPr>
            <a:spLocks noGrp="1"/>
          </p:cNvSpPr>
          <p:nvPr>
            <p:ph idx="1"/>
          </p:nvPr>
        </p:nvSpPr>
        <p:spPr/>
        <p:txBody>
          <a:bodyPr/>
          <a:lstStyle/>
          <a:p>
            <a:pPr algn="just">
              <a:buNone/>
            </a:pPr>
            <a:r>
              <a:rPr lang="en-US" dirty="0"/>
              <a:t> 			There are some online platforms such as </a:t>
            </a:r>
            <a:r>
              <a:rPr lang="en-US" dirty="0" err="1"/>
              <a:t>Github</a:t>
            </a:r>
            <a:r>
              <a:rPr lang="en-US" dirty="0"/>
              <a:t>, </a:t>
            </a:r>
            <a:r>
              <a:rPr lang="en-US" dirty="0" err="1"/>
              <a:t>kaggle</a:t>
            </a:r>
            <a:r>
              <a:rPr lang="en-US" dirty="0"/>
              <a:t>, Stack overflow which helps to rectify and solve the errors in projects. There are some applications such as </a:t>
            </a:r>
            <a:r>
              <a:rPr lang="en-US" dirty="0" err="1"/>
              <a:t>instagram</a:t>
            </a:r>
            <a:r>
              <a:rPr lang="en-US" dirty="0"/>
              <a:t>, </a:t>
            </a:r>
            <a:r>
              <a:rPr lang="en-US" dirty="0" err="1"/>
              <a:t>Linkedin</a:t>
            </a:r>
            <a:r>
              <a:rPr lang="en-US" dirty="0"/>
              <a:t>, etc where as </a:t>
            </a:r>
            <a:r>
              <a:rPr lang="en-US" dirty="0" err="1"/>
              <a:t>instagram</a:t>
            </a:r>
            <a:r>
              <a:rPr lang="en-US" dirty="0"/>
              <a:t> is an online platform where people share about their personal lives, photos, videos, etc.. </a:t>
            </a:r>
            <a:r>
              <a:rPr lang="en-US" dirty="0" err="1"/>
              <a:t>Linkedin</a:t>
            </a:r>
            <a:r>
              <a:rPr lang="en-US" dirty="0"/>
              <a:t> is an employment oriented online service platform where professionals share about their career progressions.</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Proposed Solution to the Problem Addressed</a:t>
            </a:r>
          </a:p>
        </p:txBody>
      </p:sp>
      <p:sp>
        <p:nvSpPr>
          <p:cNvPr id="3" name="Content Placeholder 2"/>
          <p:cNvSpPr>
            <a:spLocks noGrp="1"/>
          </p:cNvSpPr>
          <p:nvPr>
            <p:ph idx="1"/>
          </p:nvPr>
        </p:nvSpPr>
        <p:spPr/>
        <p:txBody>
          <a:bodyPr/>
          <a:lstStyle/>
          <a:p>
            <a:pPr algn="just">
              <a:buFont typeface="Wingdings" pitchFamily="2" charset="2"/>
              <a:buChar char="§"/>
            </a:pPr>
            <a:r>
              <a:rPr lang="en-US" dirty="0"/>
              <a:t>	We are proposing to develop a student-focused application. This will help them to share stuff about their projects and ideas, seek guidance from experts, get ideas, give ideas, create a portfolio.</a:t>
            </a:r>
          </a:p>
          <a:p>
            <a:pPr algn="just">
              <a:buNone/>
            </a:pPr>
            <a:endParaRPr lang="en-US" dirty="0"/>
          </a:p>
          <a:p>
            <a:pPr algn="just">
              <a:buFont typeface="Wingdings" pitchFamily="2" charset="2"/>
              <a:buChar char="§"/>
            </a:pPr>
            <a:r>
              <a:rPr lang="en-US" dirty="0"/>
              <a:t>        Posting an interesting idea on this platform can attract potential sponsors willing to invest in that idea. That allows students who have lack of resources to pursue their idea.</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Plan  </a:t>
            </a:r>
          </a:p>
        </p:txBody>
      </p:sp>
      <p:sp>
        <p:nvSpPr>
          <p:cNvPr id="3" name="Content Placeholder 2"/>
          <p:cNvSpPr>
            <a:spLocks noGrp="1"/>
          </p:cNvSpPr>
          <p:nvPr>
            <p:ph idx="1"/>
          </p:nvPr>
        </p:nvSpPr>
        <p:spPr/>
        <p:txBody>
          <a:bodyPr/>
          <a:lstStyle/>
          <a:p>
            <a:pPr algn="just">
              <a:buNone/>
            </a:pPr>
            <a:r>
              <a:rPr lang="en-US" dirty="0"/>
              <a:t>			We are going to use a software called Flutter which is a </a:t>
            </a:r>
            <a:r>
              <a:rPr lang="en-US" dirty="0" err="1"/>
              <a:t>google</a:t>
            </a:r>
            <a:r>
              <a:rPr lang="en-US" dirty="0"/>
              <a:t> portable UI toolkit used for creating a compiled applications for mobile, web and desktop form a single codebase. Flutter uses Dart programming language which has same features like </a:t>
            </a:r>
            <a:r>
              <a:rPr lang="en-US" dirty="0" err="1"/>
              <a:t>Kotlin</a:t>
            </a:r>
            <a:r>
              <a:rPr lang="en-US" dirty="0"/>
              <a:t> and Swift for creating an app and creating API to interface frontend and backend.</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2050" name="Picture 2" descr="C:\Users\user\Downloads\block diagram.png"/>
          <p:cNvPicPr>
            <a:picLocks noGrp="1" noChangeAspect="1" noChangeArrowheads="1"/>
          </p:cNvPicPr>
          <p:nvPr>
            <p:ph idx="1"/>
          </p:nvPr>
        </p:nvPicPr>
        <p:blipFill>
          <a:blip r:embed="rId2"/>
          <a:srcRect/>
          <a:stretch>
            <a:fillRect/>
          </a:stretch>
        </p:blipFill>
        <p:spPr bwMode="auto">
          <a:xfrm>
            <a:off x="3801658" y="1825625"/>
            <a:ext cx="4588684" cy="435133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1026" name="Picture 2" descr="C:\Users\user\Downloads\flowchart.png"/>
          <p:cNvPicPr>
            <a:picLocks noGrp="1" noChangeAspect="1" noChangeArrowheads="1"/>
          </p:cNvPicPr>
          <p:nvPr>
            <p:ph idx="1"/>
          </p:nvPr>
        </p:nvPicPr>
        <p:blipFill>
          <a:blip r:embed="rId2"/>
          <a:srcRect/>
          <a:stretch>
            <a:fillRect/>
          </a:stretch>
        </p:blipFill>
        <p:spPr bwMode="auto">
          <a:xfrm>
            <a:off x="3736272" y="1337094"/>
            <a:ext cx="4719455" cy="483986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p:txBody>
          <a:bodyPr/>
          <a:lstStyle/>
          <a:p>
            <a:r>
              <a:rPr lang="en-US" dirty="0"/>
              <a:t>We are using </a:t>
            </a:r>
            <a:r>
              <a:rPr lang="en-US" i="1" dirty="0"/>
              <a:t>Flutter</a:t>
            </a:r>
            <a:r>
              <a:rPr lang="en-US" dirty="0"/>
              <a:t>, an app development framework developed by Google, for creating a student –focused social media app.</a:t>
            </a:r>
          </a:p>
          <a:p>
            <a:r>
              <a:rPr lang="en-US" dirty="0"/>
              <a:t> It is used to develop cross platform applications for Android, </a:t>
            </a:r>
            <a:r>
              <a:rPr lang="en-US" dirty="0" err="1"/>
              <a:t>iOS</a:t>
            </a:r>
            <a:r>
              <a:rPr lang="en-US" dirty="0"/>
              <a:t>, Linux, </a:t>
            </a:r>
            <a:r>
              <a:rPr lang="en-US" dirty="0" err="1"/>
              <a:t>macOS</a:t>
            </a:r>
            <a:r>
              <a:rPr lang="en-US" dirty="0"/>
              <a:t>, Windows from a single codebase.</a:t>
            </a:r>
          </a:p>
          <a:p>
            <a:r>
              <a:rPr lang="en-US" i="1" dirty="0"/>
              <a:t>Google Firebase </a:t>
            </a:r>
            <a:r>
              <a:rPr lang="en-US" dirty="0"/>
              <a:t>is a Google-backed application development software that enables developers to develop </a:t>
            </a:r>
            <a:r>
              <a:rPr lang="en-US" dirty="0" err="1"/>
              <a:t>iOS</a:t>
            </a:r>
            <a:r>
              <a:rPr lang="en-US" dirty="0"/>
              <a:t>, Android and Web apps.</a:t>
            </a:r>
          </a:p>
          <a:p>
            <a:r>
              <a:rPr lang="en-US" dirty="0"/>
              <a:t> Firebase provides tools for tracking analytics, reporting and fixing app crashes, creating marketing and product experiment.</a:t>
            </a:r>
          </a:p>
          <a:p>
            <a:pPr>
              <a:buNone/>
            </a:pPr>
            <a:endParaRPr lang="en-US"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800</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FIGURE IT OUT!!!</vt:lpstr>
      <vt:lpstr>Abstract</vt:lpstr>
      <vt:lpstr>Problem Statement Addressed</vt:lpstr>
      <vt:lpstr>Existing Solution to the Problem Addressed</vt:lpstr>
      <vt:lpstr>Proposed Solution to the Problem Addressed</vt:lpstr>
      <vt:lpstr>Project Work Plan  </vt:lpstr>
      <vt:lpstr>Block Diagram:</vt:lpstr>
      <vt:lpstr>Flow Chart</vt:lpstr>
      <vt:lpstr>Effective utilization of the Modern Tool &amp; Cloud</vt:lpstr>
      <vt:lpstr>Technology stack &amp; use case</vt:lpstr>
      <vt:lpstr>Prototype &amp; Sample Output</vt:lpstr>
      <vt:lpstr>Analysis of Results &amp; Discussions </vt:lpstr>
      <vt:lpstr>Cost Benefit Analysis  (List of Components / Service Used)</vt:lpstr>
      <vt:lpstr>Working video Link (If available)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Goutham S</cp:lastModifiedBy>
  <cp:revision>74</cp:revision>
  <dcterms:created xsi:type="dcterms:W3CDTF">2021-02-20T05:24:33Z</dcterms:created>
  <dcterms:modified xsi:type="dcterms:W3CDTF">2022-03-30T17:31:16Z</dcterms:modified>
</cp:coreProperties>
</file>