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76" r:id="rId4"/>
    <p:sldId id="278" r:id="rId5"/>
    <p:sldId id="283" r:id="rId6"/>
    <p:sldId id="280" r:id="rId7"/>
    <p:sldId id="281" r:id="rId8"/>
    <p:sldId id="267" r:id="rId9"/>
    <p:sldId id="282" r:id="rId10"/>
    <p:sldId id="279" r:id="rId11"/>
    <p:sldId id="268" r:id="rId12"/>
    <p:sldId id="27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574" autoAdjust="0"/>
  </p:normalViewPr>
  <p:slideViewPr>
    <p:cSldViewPr snapToGrid="0">
      <p:cViewPr>
        <p:scale>
          <a:sx n="80" d="100"/>
          <a:sy n="80" d="100"/>
        </p:scale>
        <p:origin x="-96" y="-5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3F101B-B227-4159-8303-D3086EC88389}" type="datetimeFigureOut">
              <a:rPr lang="en-US" smtClean="0"/>
              <a:pPr/>
              <a:t>3/30/2022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533B1-1B7C-4567-A308-39738394CF15}" type="slidenum">
              <a:rPr lang="en-US" smtClean="0"/>
              <a:pPr/>
              <a:t>‹#›</a:t>
            </a:fld>
            <a:endParaRPr lang="en-US"/>
          </a:p>
        </p:txBody>
      </p:sp>
    </p:spTree>
    <p:extLst>
      <p:ext uri="{BB962C8B-B14F-4D97-AF65-F5344CB8AC3E}">
        <p14:creationId xmlns:p14="http://schemas.microsoft.com/office/powerpoint/2010/main" val="307764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A1C42F-441A-4F2A-8E80-78F3676CC058}"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1530" y="132594"/>
            <a:ext cx="1411266" cy="1363792"/>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579" y="438642"/>
            <a:ext cx="1269242" cy="1047343"/>
          </a:xfrm>
          <a:prstGeom prst="rect">
            <a:avLst/>
          </a:prstGeom>
        </p:spPr>
      </p:pic>
    </p:spTree>
    <p:extLst>
      <p:ext uri="{BB962C8B-B14F-4D97-AF65-F5344CB8AC3E}">
        <p14:creationId xmlns:p14="http://schemas.microsoft.com/office/powerpoint/2010/main" val="25597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28F9AE-F903-4089-92EE-261C5CC2F17E}"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89751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A104F2-B3D9-4E44-9455-48D246B5B36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21404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AC1D28-3B35-4FCE-8072-E84DFBB90A17}"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50556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1ED0E-4CAC-4979-8442-FE341C5F03D0}" type="datetime1">
              <a:rPr lang="en-US" smtClean="0"/>
              <a:pPr/>
              <a:t>3/30/2022</a:t>
            </a:fld>
            <a:endParaRPr lang="en-US"/>
          </a:p>
        </p:txBody>
      </p:sp>
      <p:sp>
        <p:nvSpPr>
          <p:cNvPr id="5" name="Footer Placeholder 4"/>
          <p:cNvSpPr>
            <a:spLocks noGrp="1"/>
          </p:cNvSpPr>
          <p:nvPr>
            <p:ph type="ftr" sz="quarter" idx="11"/>
          </p:nvPr>
        </p:nvSpPr>
        <p:spPr/>
        <p:txBody>
          <a:bodyPr/>
          <a:lstStyle/>
          <a:p>
            <a:r>
              <a:rPr lang="en-US" smtClean="0"/>
              <a:t>15MC804 - Project work - Review 2</a:t>
            </a:r>
            <a:endParaRPr lang="en-US" dirty="0"/>
          </a:p>
        </p:txBody>
      </p:sp>
      <p:sp>
        <p:nvSpPr>
          <p:cNvPr id="6" name="Slide Number Placeholder 5"/>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055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6D4C3B-DED4-436D-A66F-49790EDDCF24}"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58832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B8837-0504-404E-A6BC-39C23C28C36C}" type="datetime1">
              <a:rPr lang="en-US" smtClean="0"/>
              <a:pPr/>
              <a:t>3/30/2022</a:t>
            </a:fld>
            <a:endParaRPr lang="en-US"/>
          </a:p>
        </p:txBody>
      </p:sp>
      <p:sp>
        <p:nvSpPr>
          <p:cNvPr id="8" name="Footer Placeholder 7"/>
          <p:cNvSpPr>
            <a:spLocks noGrp="1"/>
          </p:cNvSpPr>
          <p:nvPr>
            <p:ph type="ftr" sz="quarter" idx="11"/>
          </p:nvPr>
        </p:nvSpPr>
        <p:spPr/>
        <p:txBody>
          <a:bodyPr/>
          <a:lstStyle/>
          <a:p>
            <a:r>
              <a:rPr lang="en-US" smtClean="0"/>
              <a:t>15MC804 - Project work - Review 2</a:t>
            </a:r>
            <a:endParaRPr lang="en-US" dirty="0"/>
          </a:p>
        </p:txBody>
      </p:sp>
      <p:sp>
        <p:nvSpPr>
          <p:cNvPr id="9" name="Slide Number Placeholder 8"/>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215719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3A4C7B-BA43-417B-A2D4-C5736664F322}" type="datetime1">
              <a:rPr lang="en-US" smtClean="0"/>
              <a:pPr/>
              <a:t>3/30/2022</a:t>
            </a:fld>
            <a:endParaRPr lang="en-US"/>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
        <p:nvSpPr>
          <p:cNvPr id="5" name="Slide Number Placeholder 4"/>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304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30B3D-494F-4171-81B4-648BA439B733}" type="datetime1">
              <a:rPr lang="en-US" smtClean="0"/>
              <a:pPr/>
              <a:t>3/30/2022</a:t>
            </a:fld>
            <a:endParaRPr lang="en-US"/>
          </a:p>
        </p:txBody>
      </p:sp>
      <p:sp>
        <p:nvSpPr>
          <p:cNvPr id="3" name="Footer Placeholder 2"/>
          <p:cNvSpPr>
            <a:spLocks noGrp="1"/>
          </p:cNvSpPr>
          <p:nvPr>
            <p:ph type="ftr" sz="quarter" idx="11"/>
          </p:nvPr>
        </p:nvSpPr>
        <p:spPr/>
        <p:txBody>
          <a:bodyPr/>
          <a:lstStyle/>
          <a:p>
            <a:r>
              <a:rPr lang="en-US" smtClean="0"/>
              <a:t>15MC804 - Project work - Review 2</a:t>
            </a:r>
            <a:endParaRPr lang="en-US" dirty="0"/>
          </a:p>
        </p:txBody>
      </p:sp>
      <p:sp>
        <p:nvSpPr>
          <p:cNvPr id="4" name="Slide Number Placeholder 3"/>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79410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BDEBD-BB08-4ECC-BF12-ABA31FD1702E}"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16230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444675-D6C7-4520-8CC3-2EB0B71C2818}" type="datetime1">
              <a:rPr lang="en-US" smtClean="0"/>
              <a:pPr/>
              <a:t>3/30/2022</a:t>
            </a:fld>
            <a:endParaRPr lang="en-US"/>
          </a:p>
        </p:txBody>
      </p:sp>
      <p:sp>
        <p:nvSpPr>
          <p:cNvPr id="6" name="Footer Placeholder 5"/>
          <p:cNvSpPr>
            <a:spLocks noGrp="1"/>
          </p:cNvSpPr>
          <p:nvPr>
            <p:ph type="ftr" sz="quarter" idx="11"/>
          </p:nvPr>
        </p:nvSpPr>
        <p:spPr/>
        <p:txBody>
          <a:bodyPr/>
          <a:lstStyle/>
          <a:p>
            <a:r>
              <a:rPr lang="en-US" smtClean="0"/>
              <a:t>15MC804 - Project work - Review 2</a:t>
            </a:r>
            <a:endParaRPr lang="en-US" dirty="0"/>
          </a:p>
        </p:txBody>
      </p:sp>
      <p:sp>
        <p:nvSpPr>
          <p:cNvPr id="7" name="Slide Number Placeholder 6"/>
          <p:cNvSpPr>
            <a:spLocks noGrp="1"/>
          </p:cNvSpPr>
          <p:nvPr>
            <p:ph type="sldNum" sz="quarter" idx="12"/>
          </p:nvPr>
        </p:nvSpPr>
        <p:spPr/>
        <p:txBody>
          <a:bodyPr/>
          <a:lstStyle/>
          <a:p>
            <a:fld id="{1C1B3995-864D-412F-881C-EF0BFF8447F9}" type="slidenum">
              <a:rPr lang="en-US" smtClean="0"/>
              <a:pPr/>
              <a:t>‹#›</a:t>
            </a:fld>
            <a:endParaRPr lang="en-US"/>
          </a:p>
        </p:txBody>
      </p:sp>
    </p:spTree>
    <p:extLst>
      <p:ext uri="{BB962C8B-B14F-4D97-AF65-F5344CB8AC3E}">
        <p14:creationId xmlns:p14="http://schemas.microsoft.com/office/powerpoint/2010/main" val="3306834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BADA-3124-459B-9C3C-25C5D1AC2B22}" type="datetime1">
              <a:rPr lang="en-US" smtClean="0"/>
              <a:pPr/>
              <a:t>3/30/2022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15MC804 - Project work - Review 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B3995-864D-412F-881C-EF0BFF8447F9}" type="slidenum">
              <a:rPr lang="en-US" smtClean="0"/>
              <a:pPr/>
              <a:t>‹#›</a:t>
            </a:fld>
            <a:endParaRPr lang="en-US"/>
          </a:p>
        </p:txBody>
      </p:sp>
    </p:spTree>
    <p:extLst>
      <p:ext uri="{BB962C8B-B14F-4D97-AF65-F5344CB8AC3E}">
        <p14:creationId xmlns:p14="http://schemas.microsoft.com/office/powerpoint/2010/main" val="425811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nusuryacb20.wixsite.com/easy2fin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n.pcmag.com/web-hosting/70702/how-to-create-a-website" TargetMode="External"/><Relationship Id="rId2" Type="http://schemas.openxmlformats.org/officeDocument/2006/relationships/hyperlink" Target="https://www.dragon360.com/blog/integrated-web-development-se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2540" y="534390"/>
            <a:ext cx="9442352" cy="2890531"/>
          </a:xfrm>
        </p:spPr>
        <p:txBody>
          <a:bodyPr>
            <a:normAutofit fontScale="90000"/>
          </a:bodyPr>
          <a:lstStyle/>
          <a:p>
            <a:r>
              <a:rPr lang="en-US" b="1" dirty="0" smtClean="0"/>
              <a:t>Integrated </a:t>
            </a:r>
            <a:r>
              <a:rPr lang="en-US" b="1" dirty="0"/>
              <a:t>Information Platform for Information about </a:t>
            </a:r>
            <a:r>
              <a:rPr lang="en-US" b="1" dirty="0" smtClean="0"/>
              <a:t>Indian</a:t>
            </a:r>
            <a:br>
              <a:rPr lang="en-US" b="1" dirty="0" smtClean="0"/>
            </a:br>
            <a:r>
              <a:rPr lang="en-US" b="1" dirty="0" smtClean="0"/>
              <a:t>Universities</a:t>
            </a:r>
            <a:endParaRPr lang="en-US" b="1" dirty="0"/>
          </a:p>
        </p:txBody>
      </p:sp>
      <p:sp>
        <p:nvSpPr>
          <p:cNvPr id="3" name="Subtitle 2"/>
          <p:cNvSpPr>
            <a:spLocks noGrp="1"/>
          </p:cNvSpPr>
          <p:nvPr>
            <p:ph type="subTitle" idx="1"/>
          </p:nvPr>
        </p:nvSpPr>
        <p:spPr>
          <a:xfrm>
            <a:off x="889819" y="4105275"/>
            <a:ext cx="5249724" cy="1655762"/>
          </a:xfrm>
        </p:spPr>
        <p:txBody>
          <a:bodyPr>
            <a:normAutofit fontScale="92500" lnSpcReduction="10000"/>
          </a:bodyPr>
          <a:lstStyle/>
          <a:p>
            <a:pPr algn="l"/>
            <a:r>
              <a:rPr lang="en-US" dirty="0" smtClean="0"/>
              <a:t>Student 1 </a:t>
            </a:r>
            <a:r>
              <a:rPr lang="en-US" dirty="0" smtClean="0"/>
              <a:t>(202CB102-ANUSURYA S)</a:t>
            </a:r>
            <a:endParaRPr lang="en-US" dirty="0" smtClean="0"/>
          </a:p>
          <a:p>
            <a:pPr algn="l"/>
            <a:r>
              <a:rPr lang="en-US" dirty="0" smtClean="0"/>
              <a:t>Student 2 </a:t>
            </a:r>
            <a:r>
              <a:rPr lang="en-US" dirty="0" smtClean="0"/>
              <a:t>(202CB120-LAKSHMI M)</a:t>
            </a:r>
            <a:endParaRPr lang="en-US" dirty="0" smtClean="0"/>
          </a:p>
          <a:p>
            <a:pPr algn="l"/>
            <a:r>
              <a:rPr lang="en-US" dirty="0" smtClean="0"/>
              <a:t>Student 3 </a:t>
            </a:r>
            <a:r>
              <a:rPr lang="en-US" dirty="0" smtClean="0"/>
              <a:t>(202CB118-KEERTHANA SHRI E)</a:t>
            </a:r>
            <a:endParaRPr lang="en-US" dirty="0" smtClean="0"/>
          </a:p>
          <a:p>
            <a:pPr algn="l"/>
            <a:r>
              <a:rPr lang="en-US" dirty="0" smtClean="0"/>
              <a:t>Student 4 </a:t>
            </a:r>
            <a:r>
              <a:rPr lang="en-US" dirty="0" smtClean="0"/>
              <a:t>(202CB139-SARUMATHI M)</a:t>
            </a:r>
            <a:endParaRPr lang="en-US" dirty="0" smtClean="0"/>
          </a:p>
          <a:p>
            <a:pPr algn="l"/>
            <a:endParaRPr lang="en-US" dirty="0"/>
          </a:p>
        </p:txBody>
      </p:sp>
      <p:sp>
        <p:nvSpPr>
          <p:cNvPr id="5" name="TextBox 4"/>
          <p:cNvSpPr txBox="1"/>
          <p:nvPr/>
        </p:nvSpPr>
        <p:spPr>
          <a:xfrm>
            <a:off x="7338951" y="3859882"/>
            <a:ext cx="4430262" cy="2215991"/>
          </a:xfrm>
          <a:prstGeom prst="rect">
            <a:avLst/>
          </a:prstGeom>
          <a:noFill/>
        </p:spPr>
        <p:txBody>
          <a:bodyPr wrap="square" rtlCol="0">
            <a:spAutoFit/>
          </a:bodyPr>
          <a:lstStyle/>
          <a:p>
            <a:r>
              <a:rPr lang="en-US" sz="2400" dirty="0" smtClean="0"/>
              <a:t>Under guidance of </a:t>
            </a:r>
          </a:p>
          <a:p>
            <a:r>
              <a:rPr lang="en-US" sz="2400" dirty="0" smtClean="0"/>
              <a:t>Mr.</a:t>
            </a:r>
            <a:r>
              <a:rPr lang="en-US" sz="2400" dirty="0" smtClean="0"/>
              <a:t> BALAMURUGAN R</a:t>
            </a:r>
            <a:r>
              <a:rPr lang="en-US" sz="2400" dirty="0" smtClean="0"/>
              <a:t>,</a:t>
            </a:r>
            <a:endParaRPr lang="en-US" sz="2400" dirty="0" smtClean="0"/>
          </a:p>
          <a:p>
            <a:r>
              <a:rPr lang="en-US" sz="2400" dirty="0" smtClean="0"/>
              <a:t>AP AUTOMOBILE ENGINEERING,</a:t>
            </a:r>
            <a:endParaRPr lang="en-US" sz="2400" dirty="0" smtClean="0"/>
          </a:p>
          <a:p>
            <a:r>
              <a:rPr lang="en-US" sz="2400" dirty="0" smtClean="0"/>
              <a:t>BIT, </a:t>
            </a:r>
          </a:p>
          <a:p>
            <a:r>
              <a:rPr lang="en-US" sz="2400" dirty="0" smtClean="0"/>
              <a:t>Sathy. </a:t>
            </a:r>
          </a:p>
          <a:p>
            <a:endParaRPr lang="en-US" dirty="0"/>
          </a:p>
        </p:txBody>
      </p:sp>
      <p:sp>
        <p:nvSpPr>
          <p:cNvPr id="4" name="Rectangle 3"/>
          <p:cNvSpPr/>
          <p:nvPr/>
        </p:nvSpPr>
        <p:spPr>
          <a:xfrm>
            <a:off x="10432473" y="249382"/>
            <a:ext cx="1537854" cy="1233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&amp; Sample Output</a:t>
            </a:r>
            <a:endParaRPr lang="en-US" dirty="0"/>
          </a:p>
        </p:txBody>
      </p:sp>
      <p:sp>
        <p:nvSpPr>
          <p:cNvPr id="3" name="Content Placeholder 2"/>
          <p:cNvSpPr>
            <a:spLocks noGrp="1"/>
          </p:cNvSpPr>
          <p:nvPr>
            <p:ph idx="1"/>
          </p:nvPr>
        </p:nvSpPr>
        <p:spPr>
          <a:xfrm>
            <a:off x="885701" y="1825625"/>
            <a:ext cx="10515600" cy="4351338"/>
          </a:xfrm>
        </p:spPr>
        <p:txBody>
          <a:bodyPr/>
          <a:lstStyle/>
          <a:p>
            <a:pPr>
              <a:buNone/>
            </a:pPr>
            <a:r>
              <a:rPr lang="en-US" i="1" dirty="0" smtClean="0">
                <a:solidFill>
                  <a:schemeClr val="tx1">
                    <a:lumMod val="95000"/>
                    <a:lumOff val="5000"/>
                  </a:schemeClr>
                </a:solidFill>
              </a:rPr>
              <a:t>Refer the below link to view the sample of our website</a:t>
            </a:r>
          </a:p>
          <a:p>
            <a:pPr>
              <a:buNone/>
            </a:pPr>
            <a:r>
              <a:rPr lang="en-US" i="1" dirty="0">
                <a:solidFill>
                  <a:schemeClr val="tx1">
                    <a:lumMod val="95000"/>
                    <a:lumOff val="5000"/>
                  </a:schemeClr>
                </a:solidFill>
                <a:hlinkClick r:id="rId2"/>
              </a:rPr>
              <a:t>https://</a:t>
            </a:r>
            <a:r>
              <a:rPr lang="en-US" i="1" dirty="0" smtClean="0">
                <a:solidFill>
                  <a:schemeClr val="tx1">
                    <a:lumMod val="95000"/>
                    <a:lumOff val="5000"/>
                  </a:schemeClr>
                </a:solidFill>
                <a:hlinkClick r:id="rId2"/>
              </a:rPr>
              <a:t>anusuryacb20.wixsite.com/easy2find</a:t>
            </a:r>
            <a:r>
              <a:rPr lang="en-US" i="1" dirty="0" smtClean="0">
                <a:solidFill>
                  <a:schemeClr val="tx1">
                    <a:lumMod val="95000"/>
                    <a:lumOff val="5000"/>
                  </a:schemeClr>
                </a:solidFill>
              </a:rPr>
              <a:t> </a:t>
            </a:r>
            <a:endParaRPr lang="en-US" i="1"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Results &amp; Discussions </a:t>
            </a:r>
            <a:endParaRPr lang="en-US" dirty="0"/>
          </a:p>
        </p:txBody>
      </p:sp>
      <p:sp>
        <p:nvSpPr>
          <p:cNvPr id="3" name="Content Placeholder 2"/>
          <p:cNvSpPr>
            <a:spLocks noGrp="1"/>
          </p:cNvSpPr>
          <p:nvPr>
            <p:ph idx="1"/>
          </p:nvPr>
        </p:nvSpPr>
        <p:spPr/>
        <p:txBody>
          <a:bodyPr/>
          <a:lstStyle/>
          <a:p>
            <a:pPr>
              <a:buNone/>
            </a:pPr>
            <a:r>
              <a:rPr lang="en-IN" dirty="0"/>
              <a:t>Advantages  </a:t>
            </a:r>
            <a:endParaRPr lang="en-IN" dirty="0" smtClean="0"/>
          </a:p>
          <a:p>
            <a:pPr>
              <a:buNone/>
            </a:pPr>
            <a:r>
              <a:rPr lang="en-IN" dirty="0" smtClean="0"/>
              <a:t>·</a:t>
            </a:r>
            <a:r>
              <a:rPr lang="en-IN" dirty="0"/>
              <a:t>       Reduces time taken to compare colleges/universities </a:t>
            </a:r>
            <a:endParaRPr lang="en-IN" dirty="0" smtClean="0"/>
          </a:p>
          <a:p>
            <a:pPr>
              <a:buNone/>
            </a:pPr>
            <a:r>
              <a:rPr lang="en-IN" dirty="0" smtClean="0"/>
              <a:t>·</a:t>
            </a:r>
            <a:r>
              <a:rPr lang="en-IN" dirty="0"/>
              <a:t>     </a:t>
            </a:r>
            <a:r>
              <a:rPr lang="en-IN" dirty="0" smtClean="0"/>
              <a:t>Recommendation </a:t>
            </a:r>
            <a:r>
              <a:rPr lang="en-IN" dirty="0"/>
              <a:t>helps students to easily identify their best </a:t>
            </a:r>
            <a:r>
              <a:rPr lang="en-IN" dirty="0" smtClean="0"/>
              <a:t>choices</a:t>
            </a:r>
          </a:p>
          <a:p>
            <a:pPr>
              <a:buNone/>
            </a:pPr>
            <a:r>
              <a:rPr lang="en-IN" dirty="0" smtClean="0"/>
              <a:t>.     Chat </a:t>
            </a:r>
            <a:r>
              <a:rPr lang="en-IN" dirty="0"/>
              <a:t>feature makes the website more user friendly</a:t>
            </a:r>
            <a:r>
              <a:rPr lang="en-IN" dirty="0" smtClean="0"/>
              <a:t> </a:t>
            </a:r>
          </a:p>
          <a:p>
            <a:pPr>
              <a:buNone/>
            </a:pPr>
            <a:r>
              <a:rPr lang="en-IN" dirty="0"/>
              <a:t>     </a:t>
            </a:r>
            <a:endParaRPr lang="en-IN" dirty="0" smtClean="0"/>
          </a:p>
          <a:p>
            <a:pPr>
              <a:buNone/>
            </a:pPr>
            <a:r>
              <a:rPr lang="en-IN" dirty="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Benefit Analysis  (List of Components / Service Used)</a:t>
            </a:r>
            <a:endParaRPr lang="en-US" dirty="0"/>
          </a:p>
        </p:txBody>
      </p:sp>
      <p:sp>
        <p:nvSpPr>
          <p:cNvPr id="3" name="Content Placeholder 2"/>
          <p:cNvSpPr>
            <a:spLocks noGrp="1"/>
          </p:cNvSpPr>
          <p:nvPr>
            <p:ph idx="1"/>
          </p:nvPr>
        </p:nvSpPr>
        <p:spPr/>
        <p:txBody>
          <a:bodyPr/>
          <a:lstStyle/>
          <a:p>
            <a:pPr>
              <a:buNone/>
            </a:pPr>
            <a:r>
              <a:rPr lang="en-US" i="1" dirty="0" smtClean="0">
                <a:solidFill>
                  <a:schemeClr val="tx1">
                    <a:lumMod val="95000"/>
                    <a:lumOff val="5000"/>
                  </a:schemeClr>
                </a:solidFill>
                <a:latin typeface="Times New Roman" panose="02020603050405020304" pitchFamily="18" charset="0"/>
                <a:cs typeface="Times New Roman" panose="02020603050405020304" pitchFamily="18" charset="0"/>
              </a:rPr>
              <a:t>Our project belongs to </a:t>
            </a:r>
            <a:r>
              <a:rPr lang="en-US" i="1" dirty="0" smtClean="0">
                <a:solidFill>
                  <a:schemeClr val="tx1">
                    <a:lumMod val="95000"/>
                    <a:lumOff val="5000"/>
                  </a:schemeClr>
                </a:solidFill>
                <a:latin typeface="Times New Roman" panose="02020603050405020304" pitchFamily="18" charset="0"/>
                <a:cs typeface="Times New Roman" panose="02020603050405020304" pitchFamily="18" charset="0"/>
              </a:rPr>
              <a:t> software stream, so we have mentioned the languages used alone.</a:t>
            </a:r>
          </a:p>
          <a:p>
            <a:pPr>
              <a:buNone/>
            </a:pPr>
            <a:endParaRPr lang="en-US" i="1" dirty="0" smtClean="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51399596"/>
              </p:ext>
            </p:extLst>
          </p:nvPr>
        </p:nvGraphicFramePr>
        <p:xfrm>
          <a:off x="1053132" y="2894544"/>
          <a:ext cx="9761895" cy="3288810"/>
        </p:xfrm>
        <a:graphic>
          <a:graphicData uri="http://schemas.openxmlformats.org/drawingml/2006/table">
            <a:tbl>
              <a:tblPr firstRow="1" bandRow="1">
                <a:tableStyleId>{5C22544A-7EE6-4342-B048-85BDC9FD1C3A}</a:tableStyleId>
              </a:tblPr>
              <a:tblGrid>
                <a:gridCol w="711202">
                  <a:extLst>
                    <a:ext uri="{9D8B030D-6E8A-4147-A177-3AD203B41FA5}">
                      <a16:colId xmlns:a16="http://schemas.microsoft.com/office/drawing/2014/main" xmlns="" val="20000"/>
                    </a:ext>
                  </a:extLst>
                </a:gridCol>
                <a:gridCol w="3517641">
                  <a:extLst>
                    <a:ext uri="{9D8B030D-6E8A-4147-A177-3AD203B41FA5}">
                      <a16:colId xmlns:a16="http://schemas.microsoft.com/office/drawing/2014/main" xmlns="" val="20001"/>
                    </a:ext>
                  </a:extLst>
                </a:gridCol>
                <a:gridCol w="2808514">
                  <a:extLst>
                    <a:ext uri="{9D8B030D-6E8A-4147-A177-3AD203B41FA5}">
                      <a16:colId xmlns:a16="http://schemas.microsoft.com/office/drawing/2014/main" xmlns="" val="20002"/>
                    </a:ext>
                  </a:extLst>
                </a:gridCol>
                <a:gridCol w="1362270">
                  <a:extLst>
                    <a:ext uri="{9D8B030D-6E8A-4147-A177-3AD203B41FA5}">
                      <a16:colId xmlns:a16="http://schemas.microsoft.com/office/drawing/2014/main" xmlns="" val="20003"/>
                    </a:ext>
                  </a:extLst>
                </a:gridCol>
                <a:gridCol w="1362268">
                  <a:extLst>
                    <a:ext uri="{9D8B030D-6E8A-4147-A177-3AD203B41FA5}">
                      <a16:colId xmlns:a16="http://schemas.microsoft.com/office/drawing/2014/main" xmlns="" val="20004"/>
                    </a:ext>
                  </a:extLst>
                </a:gridCol>
              </a:tblGrid>
              <a:tr h="437332">
                <a:tc>
                  <a:txBody>
                    <a:bodyPr/>
                    <a:lstStyle/>
                    <a:p>
                      <a:r>
                        <a:rPr lang="en-IN" dirty="0" err="1" smtClean="0"/>
                        <a:t>S.No</a:t>
                      </a:r>
                      <a:endParaRPr lang="en-IN" dirty="0"/>
                    </a:p>
                  </a:txBody>
                  <a:tcPr/>
                </a:tc>
                <a:tc>
                  <a:txBody>
                    <a:bodyPr/>
                    <a:lstStyle/>
                    <a:p>
                      <a:r>
                        <a:rPr lang="en-IN" dirty="0" smtClean="0"/>
                        <a:t>Component Name</a:t>
                      </a:r>
                      <a:endParaRPr lang="en-IN" dirty="0"/>
                    </a:p>
                  </a:txBody>
                  <a:tcPr/>
                </a:tc>
                <a:tc>
                  <a:txBody>
                    <a:bodyPr/>
                    <a:lstStyle/>
                    <a:p>
                      <a:r>
                        <a:rPr lang="en-IN" dirty="0" smtClean="0"/>
                        <a:t>Specification (IC</a:t>
                      </a:r>
                      <a:r>
                        <a:rPr lang="en-IN" baseline="0" dirty="0" smtClean="0"/>
                        <a:t> number or Range or Value)</a:t>
                      </a:r>
                      <a:endParaRPr lang="en-IN" dirty="0"/>
                    </a:p>
                  </a:txBody>
                  <a:tcPr/>
                </a:tc>
                <a:tc>
                  <a:txBody>
                    <a:bodyPr/>
                    <a:lstStyle/>
                    <a:p>
                      <a:r>
                        <a:rPr lang="en-IN" dirty="0" smtClean="0"/>
                        <a:t>Unit Cost</a:t>
                      </a:r>
                      <a:endParaRPr lang="en-IN" dirty="0"/>
                    </a:p>
                  </a:txBody>
                  <a:tcPr/>
                </a:tc>
                <a:tc>
                  <a:txBody>
                    <a:bodyPr/>
                    <a:lstStyle/>
                    <a:p>
                      <a:r>
                        <a:rPr lang="en-IN" dirty="0" smtClean="0"/>
                        <a:t>Total Cost</a:t>
                      </a:r>
                      <a:endParaRPr lang="en-IN" dirty="0"/>
                    </a:p>
                  </a:txBody>
                  <a:tcPr/>
                </a:tc>
                <a:extLst>
                  <a:ext uri="{0D108BD9-81ED-4DB2-BD59-A6C34878D82A}">
                    <a16:rowId xmlns:a16="http://schemas.microsoft.com/office/drawing/2014/main" xmlns="" val="10000"/>
                  </a:ext>
                </a:extLst>
              </a:tr>
              <a:tr h="529746">
                <a:tc>
                  <a:txBody>
                    <a:bodyPr/>
                    <a:lstStyle/>
                    <a:p>
                      <a:r>
                        <a:rPr lang="en-US" dirty="0" smtClean="0"/>
                        <a:t>1</a:t>
                      </a:r>
                      <a:endParaRPr lang="en-IN" dirty="0"/>
                    </a:p>
                  </a:txBody>
                  <a:tcPr/>
                </a:tc>
                <a:tc>
                  <a:txBody>
                    <a:bodyPr/>
                    <a:lstStyle/>
                    <a:p>
                      <a:r>
                        <a:rPr lang="en-US" dirty="0" smtClean="0"/>
                        <a:t>Html</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1"/>
                  </a:ext>
                </a:extLst>
              </a:tr>
              <a:tr h="529746">
                <a:tc>
                  <a:txBody>
                    <a:bodyPr/>
                    <a:lstStyle/>
                    <a:p>
                      <a:r>
                        <a:rPr lang="en-US" dirty="0" smtClean="0"/>
                        <a:t>2</a:t>
                      </a:r>
                      <a:endParaRPr lang="en-IN" dirty="0"/>
                    </a:p>
                  </a:txBody>
                  <a:tcPr/>
                </a:tc>
                <a:tc>
                  <a:txBody>
                    <a:bodyPr/>
                    <a:lstStyle/>
                    <a:p>
                      <a:r>
                        <a:rPr lang="en-US" dirty="0" smtClean="0"/>
                        <a:t>CSS</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2"/>
                  </a:ext>
                </a:extLst>
              </a:tr>
              <a:tr h="529746">
                <a:tc>
                  <a:txBody>
                    <a:bodyPr/>
                    <a:lstStyle/>
                    <a:p>
                      <a:r>
                        <a:rPr lang="en-US" dirty="0" smtClean="0"/>
                        <a:t>3</a:t>
                      </a:r>
                      <a:endParaRPr lang="en-IN" dirty="0"/>
                    </a:p>
                  </a:txBody>
                  <a:tcPr/>
                </a:tc>
                <a:tc>
                  <a:txBody>
                    <a:bodyPr/>
                    <a:lstStyle/>
                    <a:p>
                      <a:r>
                        <a:rPr lang="en-US" dirty="0" smtClean="0"/>
                        <a:t>JavaScript</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3"/>
                  </a:ext>
                </a:extLst>
              </a:tr>
              <a:tr h="529746">
                <a:tc>
                  <a:txBody>
                    <a:bodyPr/>
                    <a:lstStyle/>
                    <a:p>
                      <a:r>
                        <a:rPr lang="en-US" dirty="0" smtClean="0"/>
                        <a:t>4</a:t>
                      </a:r>
                      <a:endParaRPr lang="en-IN" dirty="0"/>
                    </a:p>
                  </a:txBody>
                  <a:tcPr/>
                </a:tc>
                <a:tc>
                  <a:txBody>
                    <a:bodyPr/>
                    <a:lstStyle/>
                    <a:p>
                      <a:r>
                        <a:rPr lang="en-US" dirty="0" smtClean="0"/>
                        <a:t>Django</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04"/>
                  </a:ext>
                </a:extLst>
              </a:tr>
              <a:tr h="529746">
                <a:tc>
                  <a:txBody>
                    <a:bodyPr/>
                    <a:lstStyle/>
                    <a:p>
                      <a:r>
                        <a:rPr lang="en-US" dirty="0" smtClean="0"/>
                        <a:t>5</a:t>
                      </a:r>
                      <a:endParaRPr lang="en-IN" dirty="0"/>
                    </a:p>
                  </a:txBody>
                  <a:tcPr/>
                </a:tc>
                <a:tc>
                  <a:txBody>
                    <a:bodyPr/>
                    <a:lstStyle/>
                    <a:p>
                      <a:r>
                        <a:rPr lang="en-US" dirty="0" smtClean="0"/>
                        <a:t>React</a:t>
                      </a:r>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sz="2800" dirty="0">
              <a:solidFill>
                <a:srgbClr val="FF0000"/>
              </a:solidFill>
            </a:endParaRPr>
          </a:p>
        </p:txBody>
      </p:sp>
      <p:sp>
        <p:nvSpPr>
          <p:cNvPr id="3" name="Content Placeholder 2"/>
          <p:cNvSpPr>
            <a:spLocks noGrp="1"/>
          </p:cNvSpPr>
          <p:nvPr>
            <p:ph idx="1"/>
          </p:nvPr>
        </p:nvSpPr>
        <p:spPr/>
        <p:txBody>
          <a:bodyPr>
            <a:normAutofit/>
          </a:bodyPr>
          <a:lstStyle/>
          <a:p>
            <a:pPr algn="just"/>
            <a:r>
              <a:rPr lang="en-US" i="1" dirty="0">
                <a:hlinkClick r:id="rId2"/>
              </a:rPr>
              <a:t>https://www.dragon360.com/blog/integrated-web-development-seo</a:t>
            </a:r>
            <a:r>
              <a:rPr lang="en-US" i="1" dirty="0" smtClean="0">
                <a:hlinkClick r:id="rId2"/>
              </a:rPr>
              <a:t>/</a:t>
            </a:r>
            <a:endParaRPr lang="en-US" i="1" dirty="0" smtClean="0"/>
          </a:p>
          <a:p>
            <a:pPr algn="just"/>
            <a:r>
              <a:rPr lang="en-US" i="1" dirty="0">
                <a:hlinkClick r:id="rId3"/>
              </a:rPr>
              <a:t>https://</a:t>
            </a:r>
            <a:r>
              <a:rPr lang="en-US" i="1" dirty="0" smtClean="0">
                <a:hlinkClick r:id="rId3"/>
              </a:rPr>
              <a:t>in.pcmag.com/web-hosting/70702/how-to-create-a-website</a:t>
            </a:r>
            <a:r>
              <a:rPr lang="en-US" i="1" dirty="0" smtClean="0"/>
              <a:t> </a:t>
            </a:r>
            <a:endParaRPr lang="en-US" i="1" dirty="0"/>
          </a:p>
        </p:txBody>
      </p:sp>
    </p:spTree>
    <p:extLst>
      <p:ext uri="{BB962C8B-B14F-4D97-AF65-F5344CB8AC3E}">
        <p14:creationId xmlns:p14="http://schemas.microsoft.com/office/powerpoint/2010/main" val="1220228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dirty="0" smtClean="0">
                <a:solidFill>
                  <a:srgbClr val="00B0F0"/>
                </a:solidFill>
              </a:rPr>
              <a:t>Abstract</a:t>
            </a:r>
            <a:endParaRPr lang="en-US" b="1" dirty="0">
              <a:solidFill>
                <a:srgbClr val="00B0F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
        <p:nvSpPr>
          <p:cNvPr id="5" name="TextBox 4"/>
          <p:cNvSpPr txBox="1"/>
          <p:nvPr/>
        </p:nvSpPr>
        <p:spPr>
          <a:xfrm>
            <a:off x="938151" y="1555668"/>
            <a:ext cx="10438410" cy="4524315"/>
          </a:xfrm>
          <a:prstGeom prst="rect">
            <a:avLst/>
          </a:prstGeom>
          <a:noFill/>
        </p:spPr>
        <p:txBody>
          <a:bodyPr wrap="square" rtlCol="0">
            <a:spAutoFit/>
          </a:bodyPr>
          <a:lstStyle/>
          <a:p>
            <a:r>
              <a:rPr lang="en-IN" dirty="0"/>
              <a:t>When I completed 12 th , searching for best colleges in India was a big</a:t>
            </a:r>
          </a:p>
          <a:p>
            <a:r>
              <a:rPr lang="en-IN" dirty="0"/>
              <a:t>task. There are more than 1000 universities in India and these</a:t>
            </a:r>
          </a:p>
          <a:p>
            <a:r>
              <a:rPr lang="en-IN" dirty="0"/>
              <a:t>universities are offering a lot of courses. After searching, comparing</a:t>
            </a:r>
          </a:p>
          <a:p>
            <a:r>
              <a:rPr lang="en-IN" dirty="0"/>
              <a:t>those colleges based on various features like fee structure,</a:t>
            </a:r>
          </a:p>
          <a:p>
            <a:r>
              <a:rPr lang="en-IN" dirty="0"/>
              <a:t>infrastructure, hostel facilities was again a hectic work. So it would</a:t>
            </a:r>
          </a:p>
          <a:p>
            <a:r>
              <a:rPr lang="en-IN" dirty="0"/>
              <a:t>be better if a PAN India university information bank is created for</a:t>
            </a:r>
          </a:p>
          <a:p>
            <a:r>
              <a:rPr lang="en-IN" dirty="0"/>
              <a:t>accessing course details, comparison of courses, facilities and faculty,</a:t>
            </a:r>
          </a:p>
          <a:p>
            <a:r>
              <a:rPr lang="en-IN" dirty="0"/>
              <a:t>admission, tracking student mobility, viewing results, evaluation and</a:t>
            </a:r>
          </a:p>
          <a:p>
            <a:r>
              <a:rPr lang="en-IN" dirty="0"/>
              <a:t>certification, verification of certificates, joint online courses</a:t>
            </a:r>
          </a:p>
          <a:p>
            <a:r>
              <a:rPr lang="en-IN" dirty="0"/>
              <a:t>(MOOCs). We’ve have decided to create a website for this. We hope</a:t>
            </a:r>
          </a:p>
          <a:p>
            <a:r>
              <a:rPr lang="en-IN" dirty="0"/>
              <a:t>that this would help both student and faculty communities for self-</a:t>
            </a:r>
          </a:p>
          <a:p>
            <a:r>
              <a:rPr lang="en-IN" dirty="0"/>
              <a:t>improvement through comparison and emulations. Lack of</a:t>
            </a:r>
          </a:p>
          <a:p>
            <a:r>
              <a:rPr lang="en-IN" dirty="0"/>
              <a:t>information is leading to self-glorification and inbreeding among</a:t>
            </a:r>
          </a:p>
          <a:p>
            <a:r>
              <a:rPr lang="en-IN" dirty="0"/>
              <a:t>University and College student and faculty members. This website</a:t>
            </a:r>
          </a:p>
          <a:p>
            <a:r>
              <a:rPr lang="en-IN" dirty="0"/>
              <a:t>will enhance the transparency and remove difficulty being faced by</a:t>
            </a:r>
          </a:p>
          <a:p>
            <a:r>
              <a:rPr lang="en-IN" dirty="0"/>
              <a:t>the students due to lack of information.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dirty="0" smtClean="0">
                <a:solidFill>
                  <a:srgbClr val="00B0F0"/>
                </a:solidFill>
              </a:rPr>
              <a:t>Problem Statement Addressed</a:t>
            </a:r>
            <a:endParaRPr lang="en-US" b="1" dirty="0">
              <a:solidFill>
                <a:srgbClr val="00B0F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
        <p:nvSpPr>
          <p:cNvPr id="5" name="TextBox 4"/>
          <p:cNvSpPr txBox="1"/>
          <p:nvPr/>
        </p:nvSpPr>
        <p:spPr>
          <a:xfrm>
            <a:off x="760021" y="1626919"/>
            <a:ext cx="10616540" cy="2954655"/>
          </a:xfrm>
          <a:prstGeom prst="rect">
            <a:avLst/>
          </a:prstGeom>
          <a:noFill/>
        </p:spPr>
        <p:txBody>
          <a:bodyPr wrap="square" rtlCol="0">
            <a:spAutoFit/>
          </a:bodyPr>
          <a:lstStyle/>
          <a:p>
            <a:r>
              <a:rPr lang="en-US" dirty="0"/>
              <a:t/>
            </a:r>
            <a:br>
              <a:rPr lang="en-US" dirty="0"/>
            </a:br>
            <a:r>
              <a:rPr lang="en-US" sz="2800" dirty="0" smtClean="0"/>
              <a:t>Finding  the best Indian Universities and comparing them based on various criteria like fees structure, hostel  facilities, Infrastructure, etc. is a difficult task .  The reason for this is students have to search these details in each Universities' website. There are more than 1000 Universities in India. Lack of a Single Platform to view all these details of Universities makes the task difficult for the students. </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dirty="0" smtClean="0">
                <a:solidFill>
                  <a:srgbClr val="00B0F0"/>
                </a:solidFill>
              </a:rPr>
              <a:t>Existing Solution to the Problem Addressed</a:t>
            </a:r>
            <a:endParaRPr lang="en-US" b="1" dirty="0">
              <a:solidFill>
                <a:srgbClr val="00B0F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
        <p:nvSpPr>
          <p:cNvPr id="5" name="Content Placeholder 4"/>
          <p:cNvSpPr>
            <a:spLocks noGrp="1"/>
          </p:cNvSpPr>
          <p:nvPr>
            <p:ph idx="1"/>
          </p:nvPr>
        </p:nvSpPr>
        <p:spPr/>
        <p:txBody>
          <a:bodyPr/>
          <a:lstStyle/>
          <a:p>
            <a:r>
              <a:rPr lang="en-US" dirty="0" smtClean="0"/>
              <a:t>There are certain websites like Careers360, shiksha.com  which provides all the information about the Universities. </a:t>
            </a:r>
          </a:p>
          <a:p>
            <a:r>
              <a:rPr lang="en-US" dirty="0" smtClean="0"/>
              <a:t>But these websites doesn’t provide accurate information.</a:t>
            </a:r>
          </a:p>
          <a:p>
            <a:r>
              <a:rPr lang="en-US" dirty="0" smtClean="0"/>
              <a:t>Moreover these websites aren’t updated often. </a:t>
            </a:r>
          </a:p>
          <a:p>
            <a:r>
              <a:rPr lang="en-US" dirty="0" smtClean="0"/>
              <a:t>They also lack information about some universities.</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192" y="337133"/>
            <a:ext cx="10515600" cy="1325563"/>
          </a:xfrm>
        </p:spPr>
        <p:txBody>
          <a:bodyPr/>
          <a:lstStyle/>
          <a:p>
            <a:r>
              <a:rPr lang="en-US" b="1" dirty="0" smtClean="0">
                <a:solidFill>
                  <a:srgbClr val="00B0F0"/>
                </a:solidFill>
              </a:rPr>
              <a:t>Proposed Solution to the Problem Addressed</a:t>
            </a:r>
            <a:endParaRPr lang="en-US" b="1" dirty="0">
              <a:solidFill>
                <a:srgbClr val="00B0F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sp>
        <p:nvSpPr>
          <p:cNvPr id="5" name="Content Placeholder 4"/>
          <p:cNvSpPr>
            <a:spLocks noGrp="1"/>
          </p:cNvSpPr>
          <p:nvPr>
            <p:ph idx="1"/>
          </p:nvPr>
        </p:nvSpPr>
        <p:spPr/>
        <p:txBody>
          <a:bodyPr/>
          <a:lstStyle/>
          <a:p>
            <a:r>
              <a:rPr lang="en-IN" dirty="0"/>
              <a:t>We’ve planned to solve this problem by creating an integrated website that contains information about all Indian universities. This website also contains special features like chat options, filters, personalized recommendations, add to wish list and a comparison feature. The website also has different themes. Users can choose any one among these.</a:t>
            </a:r>
          </a:p>
          <a:p>
            <a:r>
              <a:rPr lang="en-IN" dirty="0"/>
              <a:t>Thus, this integrated website would reduce the time taken by students for searching and filtering among 1000 universities.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 and/or Circuit Diagram</a:t>
            </a:r>
            <a:endParaRPr lang="en-US" dirty="0"/>
          </a:p>
        </p:txBody>
      </p:sp>
      <p:sp>
        <p:nvSpPr>
          <p:cNvPr id="3" name="Content Placeholder 2"/>
          <p:cNvSpPr>
            <a:spLocks noGrp="1"/>
          </p:cNvSpPr>
          <p:nvPr>
            <p:ph idx="1"/>
          </p:nvPr>
        </p:nvSpPr>
        <p:spPr/>
        <p:txBody>
          <a:bodyPr/>
          <a:lstStyle/>
          <a:p>
            <a:pPr>
              <a:buNone/>
            </a:pPr>
            <a:r>
              <a:rPr lang="en-US" dirty="0" smtClean="0"/>
              <a:t> </a:t>
            </a:r>
            <a:endParaRPr lang="en-US" b="1" i="1"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pic>
        <p:nvPicPr>
          <p:cNvPr id="5" name="Picture 4">
            <a:extLst>
              <a:ext uri="{FF2B5EF4-FFF2-40B4-BE49-F238E27FC236}">
                <a16:creationId xmlns:a16="http://schemas.microsoft.com/office/drawing/2014/main" xmlns="" id="{D722E5B1-6411-4AF5-8ADA-59A1F4741CD4}"/>
              </a:ext>
            </a:extLst>
          </p:cNvPr>
          <p:cNvPicPr>
            <a:picLocks noChangeAspect="1"/>
          </p:cNvPicPr>
          <p:nvPr/>
        </p:nvPicPr>
        <p:blipFill>
          <a:blip r:embed="rId2"/>
          <a:stretch>
            <a:fillRect/>
          </a:stretch>
        </p:blipFill>
        <p:spPr>
          <a:xfrm>
            <a:off x="1239109" y="1516284"/>
            <a:ext cx="9612865" cy="394373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Flow Chart</a:t>
            </a:r>
            <a:endParaRPr lang="en-US" b="1" dirty="0">
              <a:solidFill>
                <a:srgbClr val="00B0F0"/>
              </a:solidFill>
            </a:endParaRPr>
          </a:p>
        </p:txBody>
      </p:sp>
      <p:sp>
        <p:nvSpPr>
          <p:cNvPr id="4" name="Footer Placeholder 3"/>
          <p:cNvSpPr>
            <a:spLocks noGrp="1"/>
          </p:cNvSpPr>
          <p:nvPr>
            <p:ph type="ftr" sz="quarter" idx="11"/>
          </p:nvPr>
        </p:nvSpPr>
        <p:spPr/>
        <p:txBody>
          <a:bodyPr/>
          <a:lstStyle/>
          <a:p>
            <a:r>
              <a:rPr lang="en-US" smtClean="0"/>
              <a:t>15MC804 - Project work - Review 2</a:t>
            </a:r>
            <a:endParaRPr lang="en-US" dirty="0"/>
          </a:p>
        </p:txBody>
      </p:sp>
      <p:pic>
        <p:nvPicPr>
          <p:cNvPr id="7" name="Content Placeholder 6">
            <a:extLst>
              <a:ext uri="{FF2B5EF4-FFF2-40B4-BE49-F238E27FC236}">
                <a16:creationId xmlns:a16="http://schemas.microsoft.com/office/drawing/2014/main" xmlns="" id="{44608E34-8DF8-4443-B7EA-505D5EF71C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0058" y="1392036"/>
            <a:ext cx="8502732" cy="456664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Effective utilization of the Modern Tool &amp; Cloud</a:t>
            </a:r>
            <a:endParaRPr lang="en-US" b="1" dirty="0">
              <a:solidFill>
                <a:srgbClr val="00B0F0"/>
              </a:solidFill>
            </a:endParaRPr>
          </a:p>
        </p:txBody>
      </p:sp>
      <p:sp>
        <p:nvSpPr>
          <p:cNvPr id="4" name="Content Placeholder 3"/>
          <p:cNvSpPr>
            <a:spLocks noGrp="1"/>
          </p:cNvSpPr>
          <p:nvPr>
            <p:ph idx="1"/>
          </p:nvPr>
        </p:nvSpPr>
        <p:spPr>
          <a:xfrm>
            <a:off x="1163782" y="2098757"/>
            <a:ext cx="1246910" cy="1273835"/>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indent="0" algn="ctr">
              <a:buNone/>
            </a:pPr>
            <a:r>
              <a:rPr lang="en-US" sz="3200" dirty="0">
                <a:solidFill>
                  <a:schemeClr val="tx1"/>
                </a:solidFill>
              </a:rPr>
              <a:t>01</a:t>
            </a:r>
          </a:p>
        </p:txBody>
      </p:sp>
      <p:cxnSp>
        <p:nvCxnSpPr>
          <p:cNvPr id="5" name="Straight Connector 4"/>
          <p:cNvCxnSpPr/>
          <p:nvPr/>
        </p:nvCxnSpPr>
        <p:spPr>
          <a:xfrm>
            <a:off x="1792799" y="3338119"/>
            <a:ext cx="0" cy="477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56168" y="3799017"/>
            <a:ext cx="673261" cy="307777"/>
          </a:xfrm>
          <a:prstGeom prst="rect">
            <a:avLst/>
          </a:prstGeom>
          <a:noFill/>
        </p:spPr>
        <p:txBody>
          <a:bodyPr wrap="none" lIns="0" rIns="0" rtlCol="0">
            <a:spAutoFit/>
          </a:bodyPr>
          <a:lstStyle/>
          <a:p>
            <a:pPr algn="ctr"/>
            <a:r>
              <a:rPr lang="en-US" sz="1400" b="1" dirty="0">
                <a:ea typeface="Open Sans" charset="0"/>
                <a:cs typeface="Open Sans" charset="0"/>
              </a:rPr>
              <a:t>Solution</a:t>
            </a:r>
          </a:p>
        </p:txBody>
      </p:sp>
      <p:sp>
        <p:nvSpPr>
          <p:cNvPr id="12" name="TextBox 11"/>
          <p:cNvSpPr txBox="1"/>
          <p:nvPr/>
        </p:nvSpPr>
        <p:spPr>
          <a:xfrm>
            <a:off x="604075" y="4287236"/>
            <a:ext cx="2621038" cy="1111073"/>
          </a:xfrm>
          <a:prstGeom prst="rect">
            <a:avLst/>
          </a:prstGeom>
          <a:noFill/>
        </p:spPr>
        <p:txBody>
          <a:bodyPr wrap="square" lIns="0" rIns="0" rtlCol="0">
            <a:spAutoFit/>
          </a:bodyPr>
          <a:lstStyle/>
          <a:p>
            <a:pPr algn="ctr">
              <a:lnSpc>
                <a:spcPct val="130000"/>
              </a:lnSpc>
            </a:pPr>
            <a:r>
              <a:rPr lang="en-US" sz="1300" b="1" dirty="0">
                <a:solidFill>
                  <a:schemeClr val="accent6">
                    <a:lumMod val="50000"/>
                    <a:alpha val="70000"/>
                  </a:schemeClr>
                </a:solidFill>
              </a:rPr>
              <a:t>This problem can be solved by creating a portable and user-friendly website with abundant data of Indian Universities.</a:t>
            </a:r>
          </a:p>
        </p:txBody>
      </p:sp>
      <p:sp>
        <p:nvSpPr>
          <p:cNvPr id="13" name="Oval 12"/>
          <p:cNvSpPr/>
          <p:nvPr/>
        </p:nvSpPr>
        <p:spPr>
          <a:xfrm>
            <a:off x="5383765" y="4077929"/>
            <a:ext cx="1424470" cy="142447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3200" dirty="0">
                <a:solidFill>
                  <a:schemeClr val="tx1"/>
                </a:solidFill>
              </a:rPr>
              <a:t>02</a:t>
            </a:r>
          </a:p>
        </p:txBody>
      </p:sp>
      <p:sp>
        <p:nvSpPr>
          <p:cNvPr id="14" name="TextBox 13"/>
          <p:cNvSpPr txBox="1"/>
          <p:nvPr/>
        </p:nvSpPr>
        <p:spPr>
          <a:xfrm>
            <a:off x="5741739" y="3576658"/>
            <a:ext cx="708527" cy="307777"/>
          </a:xfrm>
          <a:prstGeom prst="rect">
            <a:avLst/>
          </a:prstGeom>
          <a:noFill/>
        </p:spPr>
        <p:txBody>
          <a:bodyPr wrap="none" lIns="0" rIns="0" rtlCol="0">
            <a:spAutoFit/>
          </a:bodyPr>
          <a:lstStyle/>
          <a:p>
            <a:pPr algn="ctr"/>
            <a:r>
              <a:rPr lang="en-US" sz="1400" b="1" dirty="0">
                <a:ea typeface="Open Sans" charset="0"/>
                <a:cs typeface="Open Sans" charset="0"/>
              </a:rPr>
              <a:t>Platform</a:t>
            </a:r>
          </a:p>
        </p:txBody>
      </p:sp>
      <p:cxnSp>
        <p:nvCxnSpPr>
          <p:cNvPr id="15" name="Straight Connector 14"/>
          <p:cNvCxnSpPr/>
          <p:nvPr/>
        </p:nvCxnSpPr>
        <p:spPr>
          <a:xfrm>
            <a:off x="6094346" y="3830358"/>
            <a:ext cx="0" cy="477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7CEDA937-E469-4BA6-993D-F5ED9BDE6CD0}"/>
              </a:ext>
            </a:extLst>
          </p:cNvPr>
          <p:cNvSpPr txBox="1"/>
          <p:nvPr/>
        </p:nvSpPr>
        <p:spPr>
          <a:xfrm>
            <a:off x="4720186" y="2725527"/>
            <a:ext cx="2621038" cy="851002"/>
          </a:xfrm>
          <a:prstGeom prst="rect">
            <a:avLst/>
          </a:prstGeom>
          <a:noFill/>
        </p:spPr>
        <p:txBody>
          <a:bodyPr wrap="square" lIns="0" rIns="0" rtlCol="0">
            <a:spAutoFit/>
          </a:bodyPr>
          <a:lstStyle/>
          <a:p>
            <a:pPr algn="ctr">
              <a:lnSpc>
                <a:spcPct val="130000"/>
              </a:lnSpc>
            </a:pPr>
            <a:r>
              <a:rPr lang="en-US" sz="1300" b="1" dirty="0">
                <a:solidFill>
                  <a:schemeClr val="accent6">
                    <a:lumMod val="50000"/>
                    <a:alpha val="70000"/>
                  </a:schemeClr>
                </a:solidFill>
              </a:rPr>
              <a:t>It acts as a single platform to view and compare Indian Universities for the users’ convenience.</a:t>
            </a:r>
          </a:p>
        </p:txBody>
      </p:sp>
      <p:sp>
        <p:nvSpPr>
          <p:cNvPr id="17" name="Oval 16"/>
          <p:cNvSpPr/>
          <p:nvPr/>
        </p:nvSpPr>
        <p:spPr>
          <a:xfrm>
            <a:off x="8877969" y="2013292"/>
            <a:ext cx="1424470" cy="142447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3200" dirty="0">
                <a:solidFill>
                  <a:schemeClr val="tx1"/>
                </a:solidFill>
              </a:rPr>
              <a:t>03</a:t>
            </a:r>
          </a:p>
        </p:txBody>
      </p:sp>
      <p:cxnSp>
        <p:nvCxnSpPr>
          <p:cNvPr id="18" name="Straight Connector 17"/>
          <p:cNvCxnSpPr/>
          <p:nvPr/>
        </p:nvCxnSpPr>
        <p:spPr>
          <a:xfrm>
            <a:off x="9590204" y="3342448"/>
            <a:ext cx="0" cy="4770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251168" y="3927409"/>
            <a:ext cx="678071" cy="307777"/>
          </a:xfrm>
          <a:prstGeom prst="rect">
            <a:avLst/>
          </a:prstGeom>
          <a:noFill/>
        </p:spPr>
        <p:txBody>
          <a:bodyPr wrap="none" lIns="0" rIns="0" rtlCol="0">
            <a:spAutoFit/>
          </a:bodyPr>
          <a:lstStyle/>
          <a:p>
            <a:pPr algn="ctr"/>
            <a:r>
              <a:rPr lang="en-US" sz="1400" b="1" dirty="0">
                <a:ea typeface="Open Sans" charset="0"/>
                <a:cs typeface="Open Sans" charset="0"/>
              </a:rPr>
              <a:t>Easiness</a:t>
            </a:r>
          </a:p>
        </p:txBody>
      </p:sp>
      <p:sp>
        <p:nvSpPr>
          <p:cNvPr id="21" name="TextBox 20">
            <a:extLst>
              <a:ext uri="{FF2B5EF4-FFF2-40B4-BE49-F238E27FC236}">
                <a16:creationId xmlns:a16="http://schemas.microsoft.com/office/drawing/2014/main" xmlns="" id="{175045B6-FD0B-4626-8721-406B6D1D1551}"/>
              </a:ext>
            </a:extLst>
          </p:cNvPr>
          <p:cNvSpPr txBox="1"/>
          <p:nvPr/>
        </p:nvSpPr>
        <p:spPr>
          <a:xfrm>
            <a:off x="8279684" y="4287236"/>
            <a:ext cx="2621038" cy="851002"/>
          </a:xfrm>
          <a:prstGeom prst="rect">
            <a:avLst/>
          </a:prstGeom>
          <a:noFill/>
        </p:spPr>
        <p:txBody>
          <a:bodyPr wrap="square" lIns="0" rIns="0" rtlCol="0">
            <a:spAutoFit/>
          </a:bodyPr>
          <a:lstStyle/>
          <a:p>
            <a:pPr algn="ctr">
              <a:lnSpc>
                <a:spcPct val="130000"/>
              </a:lnSpc>
            </a:pPr>
            <a:r>
              <a:rPr lang="en-US" sz="1300" b="1" dirty="0">
                <a:solidFill>
                  <a:schemeClr val="accent6">
                    <a:lumMod val="50000"/>
                    <a:alpha val="70000"/>
                  </a:schemeClr>
                </a:solidFill>
              </a:rPr>
              <a:t>It reduces the hectic work of searching several websites and saves the time of the users.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11373-F3BE-448A-9CDE-A9DB6DABFBAF}"/>
              </a:ext>
            </a:extLst>
          </p:cNvPr>
          <p:cNvSpPr>
            <a:spLocks noGrp="1"/>
          </p:cNvSpPr>
          <p:nvPr>
            <p:ph type="title"/>
          </p:nvPr>
        </p:nvSpPr>
        <p:spPr/>
        <p:txBody>
          <a:bodyPr>
            <a:normAutofit/>
          </a:bodyPr>
          <a:lstStyle/>
          <a:p>
            <a:r>
              <a:rPr lang="en-US" sz="3600" dirty="0" smtClean="0"/>
              <a:t>Technology </a:t>
            </a:r>
            <a:r>
              <a:rPr lang="en-US" sz="3600" dirty="0"/>
              <a:t>stack &amp; use case</a:t>
            </a:r>
            <a:endParaRPr lang="en-IN" sz="3600" dirty="0"/>
          </a:p>
        </p:txBody>
      </p:sp>
      <p:sp>
        <p:nvSpPr>
          <p:cNvPr id="5" name="Shape 4"/>
          <p:cNvSpPr/>
          <p:nvPr/>
        </p:nvSpPr>
        <p:spPr>
          <a:xfrm>
            <a:off x="712519" y="2032827"/>
            <a:ext cx="3669476" cy="3109189"/>
          </a:xfrm>
          <a:prstGeom prst="funnel">
            <a:avLst/>
          </a:prstGeom>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sp>
      <p:grpSp>
        <p:nvGrpSpPr>
          <p:cNvPr id="7" name="Group 6"/>
          <p:cNvGrpSpPr/>
          <p:nvPr/>
        </p:nvGrpSpPr>
        <p:grpSpPr>
          <a:xfrm>
            <a:off x="871293" y="1717197"/>
            <a:ext cx="1524000" cy="1564574"/>
            <a:chOff x="2299231" y="690529"/>
            <a:chExt cx="1524000" cy="1564574"/>
          </a:xfrm>
        </p:grpSpPr>
        <p:sp>
          <p:nvSpPr>
            <p:cNvPr id="8" name="Oval 7"/>
            <p:cNvSpPr/>
            <p:nvPr/>
          </p:nvSpPr>
          <p:spPr>
            <a:xfrm>
              <a:off x="2299231" y="731103"/>
              <a:ext cx="1524000" cy="1524000"/>
            </a:xfrm>
            <a:prstGeom prst="ellipse">
              <a:avLst/>
            </a:prstGeom>
            <a:gradFill flip="none" rotWithShape="0">
              <a:gsLst>
                <a:gs pos="0">
                  <a:schemeClr val="tx1">
                    <a:tint val="66000"/>
                    <a:satMod val="160000"/>
                  </a:schemeClr>
                </a:gs>
                <a:gs pos="50000">
                  <a:schemeClr val="tx1">
                    <a:tint val="44500"/>
                    <a:satMod val="160000"/>
                  </a:schemeClr>
                </a:gs>
                <a:gs pos="100000">
                  <a:schemeClr val="tx1">
                    <a:tint val="23500"/>
                    <a:satMod val="160000"/>
                  </a:schemeClr>
                </a:gs>
              </a:gsLst>
              <a:lin ang="2700000" scaled="1"/>
              <a:tileRect/>
            </a:gra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9" name="Oval 4"/>
            <p:cNvSpPr/>
            <p:nvPr/>
          </p:nvSpPr>
          <p:spPr>
            <a:xfrm>
              <a:off x="2299231" y="690529"/>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solidFill>
                    <a:srgbClr val="FF0000"/>
                  </a:solidFill>
                  <a:latin typeface="+mn-lt"/>
                  <a:ea typeface="Open Sans" charset="0"/>
                  <a:cs typeface="Open Sans" charset="0"/>
                </a:rPr>
                <a:t>HTML</a:t>
              </a:r>
            </a:p>
          </p:txBody>
        </p:sp>
      </p:grpSp>
      <p:grpSp>
        <p:nvGrpSpPr>
          <p:cNvPr id="10" name="Group 9"/>
          <p:cNvGrpSpPr/>
          <p:nvPr/>
        </p:nvGrpSpPr>
        <p:grpSpPr>
          <a:xfrm>
            <a:off x="2703831" y="1642153"/>
            <a:ext cx="1524000" cy="1524000"/>
            <a:chOff x="4431194" y="281496"/>
            <a:chExt cx="1524000" cy="1524000"/>
          </a:xfrm>
        </p:grpSpPr>
        <p:sp>
          <p:nvSpPr>
            <p:cNvPr id="11" name="Oval 10"/>
            <p:cNvSpPr/>
            <p:nvPr/>
          </p:nvSpPr>
          <p:spPr>
            <a:xfrm>
              <a:off x="4431194" y="281496"/>
              <a:ext cx="1524000" cy="1524000"/>
            </a:xfrm>
            <a:prstGeom prst="ellipse">
              <a:avLst/>
            </a:prstGeom>
            <a:gradFill flip="none" rotWithShape="0">
              <a:gsLst>
                <a:gs pos="0">
                  <a:schemeClr val="tx1">
                    <a:tint val="66000"/>
                    <a:satMod val="160000"/>
                  </a:schemeClr>
                </a:gs>
                <a:gs pos="50000">
                  <a:schemeClr val="tx1">
                    <a:tint val="44500"/>
                    <a:satMod val="160000"/>
                  </a:schemeClr>
                </a:gs>
                <a:gs pos="100000">
                  <a:schemeClr val="tx1">
                    <a:tint val="23500"/>
                    <a:satMod val="160000"/>
                  </a:schemeClr>
                </a:gs>
              </a:gsLst>
              <a:path path="circle">
                <a:fillToRect l="100000" t="100000"/>
              </a:path>
              <a:tileRect r="-100000" b="-100000"/>
            </a:gra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2" name="Oval 4"/>
            <p:cNvSpPr/>
            <p:nvPr/>
          </p:nvSpPr>
          <p:spPr>
            <a:xfrm>
              <a:off x="4654379" y="504681"/>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solidFill>
                    <a:srgbClr val="FF0000"/>
                  </a:solidFill>
                  <a:latin typeface="+mn-lt"/>
                  <a:ea typeface="Open Sans" charset="0"/>
                  <a:cs typeface="Open Sans" charset="0"/>
                </a:rPr>
                <a:t>Django</a:t>
              </a:r>
            </a:p>
          </p:txBody>
        </p:sp>
      </p:grpSp>
      <p:sp>
        <p:nvSpPr>
          <p:cNvPr id="3" name="Flowchart: Connector 2"/>
          <p:cNvSpPr/>
          <p:nvPr/>
        </p:nvSpPr>
        <p:spPr>
          <a:xfrm>
            <a:off x="2341413" y="2509975"/>
            <a:ext cx="1579418" cy="141363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FF0000"/>
                </a:solidFill>
              </a:rPr>
              <a:t>React</a:t>
            </a:r>
            <a:endParaRPr lang="en-IN" dirty="0">
              <a:solidFill>
                <a:srgbClr val="FF0000"/>
              </a:solidFill>
            </a:endParaRPr>
          </a:p>
        </p:txBody>
      </p:sp>
      <p:sp>
        <p:nvSpPr>
          <p:cNvPr id="16" name="Flowchart: Connector 15"/>
          <p:cNvSpPr/>
          <p:nvPr/>
        </p:nvSpPr>
        <p:spPr>
          <a:xfrm>
            <a:off x="1633293" y="1270827"/>
            <a:ext cx="1579418" cy="1524000"/>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FF0000"/>
                </a:solidFill>
              </a:rPr>
              <a:t>JavaScript</a:t>
            </a:r>
            <a:endParaRPr lang="en-IN" dirty="0">
              <a:solidFill>
                <a:srgbClr val="FF0000"/>
              </a:solidFill>
            </a:endParaRPr>
          </a:p>
        </p:txBody>
      </p:sp>
      <p:sp>
        <p:nvSpPr>
          <p:cNvPr id="17" name="Flowchart: Connector 16"/>
          <p:cNvSpPr/>
          <p:nvPr/>
        </p:nvSpPr>
        <p:spPr>
          <a:xfrm>
            <a:off x="1194014" y="2500382"/>
            <a:ext cx="1509817" cy="1442848"/>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solidFill>
                  <a:srgbClr val="FF0000"/>
                </a:solidFill>
              </a:rPr>
              <a:t>CSS</a:t>
            </a:r>
            <a:endParaRPr lang="en-IN" dirty="0">
              <a:solidFill>
                <a:srgbClr val="FF0000"/>
              </a:solidFill>
            </a:endParaRPr>
          </a:p>
        </p:txBody>
      </p:sp>
      <p:pic>
        <p:nvPicPr>
          <p:cNvPr id="1026" name="Picture 2" descr="C:\Users\user\Downloads\image.png"/>
          <p:cNvPicPr>
            <a:picLocks noChangeAspect="1" noChangeArrowheads="1"/>
          </p:cNvPicPr>
          <p:nvPr/>
        </p:nvPicPr>
        <p:blipFill rotWithShape="1">
          <a:blip r:embed="rId2">
            <a:extLst>
              <a:ext uri="{28A0092B-C50C-407E-A947-70E740481C1C}">
                <a14:useLocalDpi xmlns:a14="http://schemas.microsoft.com/office/drawing/2010/main" val="0"/>
              </a:ext>
            </a:extLst>
          </a:blip>
          <a:srcRect l="22387" t="13853" r="31345" b="32814"/>
          <a:stretch/>
        </p:blipFill>
        <p:spPr bwMode="auto">
          <a:xfrm>
            <a:off x="6103917" y="1161584"/>
            <a:ext cx="5372420" cy="495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89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571</Words>
  <Application>Microsoft Office PowerPoint</Application>
  <PresentationFormat>Custom</PresentationFormat>
  <Paragraphs>92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Integrated Information Platform for Information about Indian Universities</vt:lpstr>
      <vt:lpstr>Abstract</vt:lpstr>
      <vt:lpstr>Problem Statement Addressed</vt:lpstr>
      <vt:lpstr>Existing Solution to the Problem Addressed</vt:lpstr>
      <vt:lpstr>Proposed Solution to the Problem Addressed</vt:lpstr>
      <vt:lpstr>Block Diagram and/or Circuit Diagram</vt:lpstr>
      <vt:lpstr>Flow Chart</vt:lpstr>
      <vt:lpstr>Effective utilization of the Modern Tool &amp; Cloud</vt:lpstr>
      <vt:lpstr>Technology stack &amp; use case</vt:lpstr>
      <vt:lpstr>Prototype &amp; Sample Output</vt:lpstr>
      <vt:lpstr>Analysis of Results &amp; Discussions </vt:lpstr>
      <vt:lpstr>Cost Benefit Analysis  (List of Components / Service Used)</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waran</dc:creator>
  <cp:lastModifiedBy>KAVYASRI</cp:lastModifiedBy>
  <cp:revision>59</cp:revision>
  <dcterms:created xsi:type="dcterms:W3CDTF">2021-02-20T05:24:33Z</dcterms:created>
  <dcterms:modified xsi:type="dcterms:W3CDTF">2022-03-30T10:46:54Z</dcterms:modified>
</cp:coreProperties>
</file>