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6" r:id="rId3"/>
    <p:sldId id="276" r:id="rId4"/>
    <p:sldId id="278" r:id="rId5"/>
    <p:sldId id="283" r:id="rId6"/>
    <p:sldId id="284" r:id="rId7"/>
    <p:sldId id="285" r:id="rId8"/>
    <p:sldId id="275" r:id="rId9"/>
    <p:sldId id="287" r:id="rId10"/>
    <p:sldId id="280" r:id="rId11"/>
    <p:sldId id="281" r:id="rId12"/>
    <p:sldId id="267" r:id="rId13"/>
    <p:sldId id="282" r:id="rId14"/>
    <p:sldId id="279" r:id="rId15"/>
    <p:sldId id="268" r:id="rId16"/>
    <p:sldId id="271"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4574" autoAdjust="0"/>
  </p:normalViewPr>
  <p:slideViewPr>
    <p:cSldViewPr snapToGrid="0">
      <p:cViewPr varScale="1">
        <p:scale>
          <a:sx n="110" d="100"/>
          <a:sy n="110" d="100"/>
        </p:scale>
        <p:origin x="558"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F101B-B227-4159-8303-D3086EC88389}" type="datetimeFigureOut">
              <a:rPr lang="en-US" smtClean="0"/>
              <a:pPr/>
              <a:t>3/30/2022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533B1-1B7C-4567-A308-39738394CF15}" type="slidenum">
              <a:rPr lang="en-US" smtClean="0"/>
              <a:pPr/>
              <a:t>‹#›</a:t>
            </a:fld>
            <a:endParaRPr lang="en-US"/>
          </a:p>
        </p:txBody>
      </p:sp>
    </p:spTree>
    <p:extLst>
      <p:ext uri="{BB962C8B-B14F-4D97-AF65-F5344CB8AC3E}">
        <p14:creationId xmlns:p14="http://schemas.microsoft.com/office/powerpoint/2010/main" val="3077647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A1C42F-441A-4F2A-8E80-78F3676CC058}" type="datetime1">
              <a:rPr lang="en-US" smtClean="0"/>
              <a:pPr/>
              <a:t>3/30/2022</a:t>
            </a:fld>
            <a:endParaRPr lang="en-US"/>
          </a:p>
        </p:txBody>
      </p:sp>
      <p:sp>
        <p:nvSpPr>
          <p:cNvPr id="5" name="Footer Placeholder 4"/>
          <p:cNvSpPr>
            <a:spLocks noGrp="1"/>
          </p:cNvSpPr>
          <p:nvPr>
            <p:ph type="ftr" sz="quarter" idx="11"/>
          </p:nvPr>
        </p:nvSpPr>
        <p:spPr/>
        <p:txBody>
          <a:bodyPr/>
          <a:lstStyle/>
          <a:p>
            <a:r>
              <a:rPr lang="en-US" smtClean="0"/>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51530" y="132594"/>
            <a:ext cx="1411266" cy="1363792"/>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579" y="438642"/>
            <a:ext cx="1269242" cy="1047343"/>
          </a:xfrm>
          <a:prstGeom prst="rect">
            <a:avLst/>
          </a:prstGeom>
        </p:spPr>
      </p:pic>
    </p:spTree>
    <p:extLst>
      <p:ext uri="{BB962C8B-B14F-4D97-AF65-F5344CB8AC3E}">
        <p14:creationId xmlns:p14="http://schemas.microsoft.com/office/powerpoint/2010/main" val="25597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28F9AE-F903-4089-92EE-261C5CC2F17E}" type="datetime1">
              <a:rPr lang="en-US" smtClean="0"/>
              <a:pPr/>
              <a:t>3/30/2022</a:t>
            </a:fld>
            <a:endParaRPr lang="en-US"/>
          </a:p>
        </p:txBody>
      </p:sp>
      <p:sp>
        <p:nvSpPr>
          <p:cNvPr id="5" name="Footer Placeholder 4"/>
          <p:cNvSpPr>
            <a:spLocks noGrp="1"/>
          </p:cNvSpPr>
          <p:nvPr>
            <p:ph type="ftr" sz="quarter" idx="11"/>
          </p:nvPr>
        </p:nvSpPr>
        <p:spPr/>
        <p:txBody>
          <a:bodyPr/>
          <a:lstStyle/>
          <a:p>
            <a:r>
              <a:rPr lang="en-US" smtClean="0"/>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897518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A104F2-B3D9-4E44-9455-48D246B5B367}" type="datetime1">
              <a:rPr lang="en-US" smtClean="0"/>
              <a:pPr/>
              <a:t>3/30/2022</a:t>
            </a:fld>
            <a:endParaRPr lang="en-US"/>
          </a:p>
        </p:txBody>
      </p:sp>
      <p:sp>
        <p:nvSpPr>
          <p:cNvPr id="5" name="Footer Placeholder 4"/>
          <p:cNvSpPr>
            <a:spLocks noGrp="1"/>
          </p:cNvSpPr>
          <p:nvPr>
            <p:ph type="ftr" sz="quarter" idx="11"/>
          </p:nvPr>
        </p:nvSpPr>
        <p:spPr/>
        <p:txBody>
          <a:bodyPr/>
          <a:lstStyle/>
          <a:p>
            <a:r>
              <a:rPr lang="en-US" smtClean="0"/>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21404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AC1D28-3B35-4FCE-8072-E84DFBB90A17}" type="datetime1">
              <a:rPr lang="en-US" smtClean="0"/>
              <a:pPr/>
              <a:t>3/30/2022</a:t>
            </a:fld>
            <a:endParaRPr lang="en-US"/>
          </a:p>
        </p:txBody>
      </p:sp>
      <p:sp>
        <p:nvSpPr>
          <p:cNvPr id="5" name="Footer Placeholder 4"/>
          <p:cNvSpPr>
            <a:spLocks noGrp="1"/>
          </p:cNvSpPr>
          <p:nvPr>
            <p:ph type="ftr" sz="quarter" idx="11"/>
          </p:nvPr>
        </p:nvSpPr>
        <p:spPr/>
        <p:txBody>
          <a:bodyPr/>
          <a:lstStyle/>
          <a:p>
            <a:r>
              <a:rPr lang="en-US" smtClean="0"/>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50556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B1ED0E-4CAC-4979-8442-FE341C5F03D0}" type="datetime1">
              <a:rPr lang="en-US" smtClean="0"/>
              <a:pPr/>
              <a:t>3/30/2022</a:t>
            </a:fld>
            <a:endParaRPr lang="en-US"/>
          </a:p>
        </p:txBody>
      </p:sp>
      <p:sp>
        <p:nvSpPr>
          <p:cNvPr id="5" name="Footer Placeholder 4"/>
          <p:cNvSpPr>
            <a:spLocks noGrp="1"/>
          </p:cNvSpPr>
          <p:nvPr>
            <p:ph type="ftr" sz="quarter" idx="11"/>
          </p:nvPr>
        </p:nvSpPr>
        <p:spPr/>
        <p:txBody>
          <a:bodyPr/>
          <a:lstStyle/>
          <a:p>
            <a:r>
              <a:rPr lang="en-US" smtClean="0"/>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0557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6D4C3B-DED4-436D-A66F-49790EDDCF24}" type="datetime1">
              <a:rPr lang="en-US" smtClean="0"/>
              <a:pPr/>
              <a:t>3/30/2022</a:t>
            </a:fld>
            <a:endParaRPr lang="en-US"/>
          </a:p>
        </p:txBody>
      </p:sp>
      <p:sp>
        <p:nvSpPr>
          <p:cNvPr id="6" name="Footer Placeholder 5"/>
          <p:cNvSpPr>
            <a:spLocks noGrp="1"/>
          </p:cNvSpPr>
          <p:nvPr>
            <p:ph type="ftr" sz="quarter" idx="11"/>
          </p:nvPr>
        </p:nvSpPr>
        <p:spPr/>
        <p:txBody>
          <a:bodyPr/>
          <a:lstStyle/>
          <a:p>
            <a:r>
              <a:rPr lang="en-US" smtClean="0"/>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58832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2B8837-0504-404E-A6BC-39C23C28C36C}" type="datetime1">
              <a:rPr lang="en-US" smtClean="0"/>
              <a:pPr/>
              <a:t>3/30/2022</a:t>
            </a:fld>
            <a:endParaRPr lang="en-US"/>
          </a:p>
        </p:txBody>
      </p:sp>
      <p:sp>
        <p:nvSpPr>
          <p:cNvPr id="8" name="Footer Placeholder 7"/>
          <p:cNvSpPr>
            <a:spLocks noGrp="1"/>
          </p:cNvSpPr>
          <p:nvPr>
            <p:ph type="ftr" sz="quarter" idx="11"/>
          </p:nvPr>
        </p:nvSpPr>
        <p:spPr/>
        <p:txBody>
          <a:bodyPr/>
          <a:lstStyle/>
          <a:p>
            <a:r>
              <a:rPr lang="en-US" smtClean="0"/>
              <a:t>15MC804 - Project work - Review 2</a:t>
            </a:r>
            <a:endParaRPr lang="en-US" dirty="0"/>
          </a:p>
        </p:txBody>
      </p:sp>
      <p:sp>
        <p:nvSpPr>
          <p:cNvPr id="9" name="Slide Number Placeholder 8"/>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15719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3A4C7B-BA43-417B-A2D4-C5736664F322}" type="datetime1">
              <a:rPr lang="en-US" smtClean="0"/>
              <a:pPr/>
              <a:t>3/30/2022</a:t>
            </a:fld>
            <a:endParaRPr lang="en-US"/>
          </a:p>
        </p:txBody>
      </p:sp>
      <p:sp>
        <p:nvSpPr>
          <p:cNvPr id="4" name="Footer Placeholder 3"/>
          <p:cNvSpPr>
            <a:spLocks noGrp="1"/>
          </p:cNvSpPr>
          <p:nvPr>
            <p:ph type="ftr" sz="quarter" idx="11"/>
          </p:nvPr>
        </p:nvSpPr>
        <p:spPr/>
        <p:txBody>
          <a:bodyPr/>
          <a:lstStyle/>
          <a:p>
            <a:r>
              <a:rPr lang="en-US" smtClean="0"/>
              <a:t>15MC804 - Project work - Review 2</a:t>
            </a:r>
            <a:endParaRPr lang="en-US" dirty="0"/>
          </a:p>
        </p:txBody>
      </p:sp>
      <p:sp>
        <p:nvSpPr>
          <p:cNvPr id="5" name="Slide Number Placeholder 4"/>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3045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30B3D-494F-4171-81B4-648BA439B733}" type="datetime1">
              <a:rPr lang="en-US" smtClean="0"/>
              <a:pPr/>
              <a:t>3/30/2022</a:t>
            </a:fld>
            <a:endParaRPr lang="en-US"/>
          </a:p>
        </p:txBody>
      </p:sp>
      <p:sp>
        <p:nvSpPr>
          <p:cNvPr id="3" name="Footer Placeholder 2"/>
          <p:cNvSpPr>
            <a:spLocks noGrp="1"/>
          </p:cNvSpPr>
          <p:nvPr>
            <p:ph type="ftr" sz="quarter" idx="11"/>
          </p:nvPr>
        </p:nvSpPr>
        <p:spPr/>
        <p:txBody>
          <a:bodyPr/>
          <a:lstStyle/>
          <a:p>
            <a:r>
              <a:rPr lang="en-US" smtClean="0"/>
              <a:t>15MC804 - Project work - Review 2</a:t>
            </a:r>
            <a:endParaRPr lang="en-US" dirty="0"/>
          </a:p>
        </p:txBody>
      </p:sp>
      <p:sp>
        <p:nvSpPr>
          <p:cNvPr id="4" name="Slide Number Placeholder 3"/>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79410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6BDEBD-BB08-4ECC-BF12-ABA31FD1702E}" type="datetime1">
              <a:rPr lang="en-US" smtClean="0"/>
              <a:pPr/>
              <a:t>3/30/2022</a:t>
            </a:fld>
            <a:endParaRPr lang="en-US"/>
          </a:p>
        </p:txBody>
      </p:sp>
      <p:sp>
        <p:nvSpPr>
          <p:cNvPr id="6" name="Footer Placeholder 5"/>
          <p:cNvSpPr>
            <a:spLocks noGrp="1"/>
          </p:cNvSpPr>
          <p:nvPr>
            <p:ph type="ftr" sz="quarter" idx="11"/>
          </p:nvPr>
        </p:nvSpPr>
        <p:spPr/>
        <p:txBody>
          <a:bodyPr/>
          <a:lstStyle/>
          <a:p>
            <a:r>
              <a:rPr lang="en-US" smtClean="0"/>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62306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444675-D6C7-4520-8CC3-2EB0B71C2818}" type="datetime1">
              <a:rPr lang="en-US" smtClean="0"/>
              <a:pPr/>
              <a:t>3/30/2022</a:t>
            </a:fld>
            <a:endParaRPr lang="en-US"/>
          </a:p>
        </p:txBody>
      </p:sp>
      <p:sp>
        <p:nvSpPr>
          <p:cNvPr id="6" name="Footer Placeholder 5"/>
          <p:cNvSpPr>
            <a:spLocks noGrp="1"/>
          </p:cNvSpPr>
          <p:nvPr>
            <p:ph type="ftr" sz="quarter" idx="11"/>
          </p:nvPr>
        </p:nvSpPr>
        <p:spPr/>
        <p:txBody>
          <a:bodyPr/>
          <a:lstStyle/>
          <a:p>
            <a:r>
              <a:rPr lang="en-US" smtClean="0"/>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306834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8BADA-3124-459B-9C3C-25C5D1AC2B22}" type="datetime1">
              <a:rPr lang="en-US" smtClean="0"/>
              <a:pPr/>
              <a:t>3/30/2022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15MC804 - Project work - Review 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B3995-864D-412F-881C-EF0BFF8447F9}" type="slidenum">
              <a:rPr lang="en-US" smtClean="0"/>
              <a:pPr/>
              <a:t>‹#›</a:t>
            </a:fld>
            <a:endParaRPr lang="en-US"/>
          </a:p>
        </p:txBody>
      </p:sp>
    </p:spTree>
    <p:extLst>
      <p:ext uri="{BB962C8B-B14F-4D97-AF65-F5344CB8AC3E}">
        <p14:creationId xmlns:p14="http://schemas.microsoft.com/office/powerpoint/2010/main" val="4258119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0258" y="1710813"/>
            <a:ext cx="9144000" cy="1179718"/>
          </a:xfrm>
        </p:spPr>
        <p:txBody>
          <a:bodyPr>
            <a:normAutofit/>
          </a:bodyPr>
          <a:lstStyle/>
          <a:p>
            <a:r>
              <a:rPr lang="en-US" sz="3200" dirty="0" err="1">
                <a:latin typeface="Algerian" panose="04020705040A02060702" pitchFamily="82" charset="0"/>
              </a:rPr>
              <a:t>IoT</a:t>
            </a:r>
            <a:r>
              <a:rPr lang="en-US" sz="3200" dirty="0">
                <a:latin typeface="Algerian" panose="04020705040A02060702" pitchFamily="82" charset="0"/>
              </a:rPr>
              <a:t> Based Smart Security and Home Automation </a:t>
            </a:r>
            <a:endParaRPr lang="en-US" sz="3200" dirty="0">
              <a:latin typeface="Algerian" panose="04020705040A02060702" pitchFamily="82" charset="0"/>
            </a:endParaRPr>
          </a:p>
        </p:txBody>
      </p:sp>
      <p:sp>
        <p:nvSpPr>
          <p:cNvPr id="3" name="Subtitle 2"/>
          <p:cNvSpPr>
            <a:spLocks noGrp="1"/>
          </p:cNvSpPr>
          <p:nvPr>
            <p:ph type="subTitle" idx="1"/>
          </p:nvPr>
        </p:nvSpPr>
        <p:spPr>
          <a:xfrm>
            <a:off x="889818" y="4105275"/>
            <a:ext cx="6140709" cy="1655762"/>
          </a:xfrm>
        </p:spPr>
        <p:txBody>
          <a:bodyPr>
            <a:normAutofit/>
          </a:bodyPr>
          <a:lstStyle/>
          <a:p>
            <a:pPr algn="l"/>
            <a:r>
              <a:rPr lang="en-US" sz="1900" dirty="0" smtClean="0"/>
              <a:t>NAVEEN KUMAR K  – 202IT178</a:t>
            </a:r>
            <a:endParaRPr lang="en-US" sz="1900" dirty="0"/>
          </a:p>
          <a:p>
            <a:pPr algn="l"/>
            <a:r>
              <a:rPr lang="en-US" sz="1900" dirty="0" smtClean="0"/>
              <a:t>MOHAMED FARHUN M – 202IT168</a:t>
            </a:r>
            <a:endParaRPr lang="en-US" sz="1900" dirty="0" smtClean="0"/>
          </a:p>
          <a:p>
            <a:pPr algn="l"/>
            <a:r>
              <a:rPr lang="en-US" sz="1900" dirty="0" smtClean="0"/>
              <a:t>RAAHUL P S – 202IT196</a:t>
            </a:r>
            <a:endParaRPr lang="en-US" sz="1900" dirty="0"/>
          </a:p>
          <a:p>
            <a:pPr algn="l"/>
            <a:r>
              <a:rPr lang="en-US" sz="1900" dirty="0" smtClean="0"/>
              <a:t>LENIN PRAKASH RAJAN M – 202IT161</a:t>
            </a:r>
            <a:endParaRPr lang="en-US" sz="1900" dirty="0" smtClean="0"/>
          </a:p>
          <a:p>
            <a:pPr algn="l"/>
            <a:endParaRPr lang="en-US" dirty="0"/>
          </a:p>
        </p:txBody>
      </p:sp>
      <p:sp>
        <p:nvSpPr>
          <p:cNvPr id="4" name="Rectangle 3"/>
          <p:cNvSpPr/>
          <p:nvPr/>
        </p:nvSpPr>
        <p:spPr>
          <a:xfrm>
            <a:off x="10432473" y="249382"/>
            <a:ext cx="1537854" cy="1233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83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 and/or Circuit Diagram</a:t>
            </a:r>
            <a:endParaRPr lang="en-US" dirty="0"/>
          </a:p>
        </p:txBody>
      </p:sp>
      <p:sp>
        <p:nvSpPr>
          <p:cNvPr id="3" name="Content Placeholder 2"/>
          <p:cNvSpPr>
            <a:spLocks noGrp="1"/>
          </p:cNvSpPr>
          <p:nvPr>
            <p:ph idx="1"/>
          </p:nvPr>
        </p:nvSpPr>
        <p:spPr/>
        <p:txBody>
          <a:bodyPr/>
          <a:lstStyle/>
          <a:p>
            <a:pPr>
              <a:buNone/>
            </a:pPr>
            <a:r>
              <a:rPr lang="en-US" dirty="0" smtClean="0"/>
              <a:t> </a:t>
            </a:r>
            <a:endParaRPr lang="en-US" b="1" i="1" dirty="0" smtClean="0">
              <a:solidFill>
                <a:srgbClr val="FF0000"/>
              </a:solidFill>
            </a:endParaRPr>
          </a:p>
        </p:txBody>
      </p:sp>
      <p:sp>
        <p:nvSpPr>
          <p:cNvPr id="4" name="Footer Placeholder 3"/>
          <p:cNvSpPr>
            <a:spLocks noGrp="1"/>
          </p:cNvSpPr>
          <p:nvPr>
            <p:ph type="ftr" sz="quarter" idx="11"/>
          </p:nvPr>
        </p:nvSpPr>
        <p:spPr/>
        <p:txBody>
          <a:bodyPr/>
          <a:lstStyle/>
          <a:p>
            <a:r>
              <a:rPr lang="en-US" smtClean="0"/>
              <a:t>15MC804 - Project work - Review 2</a:t>
            </a:r>
            <a:endParaRPr lang="en-US" dirty="0"/>
          </a:p>
        </p:txBody>
      </p:sp>
      <p:pic>
        <p:nvPicPr>
          <p:cNvPr id="5" name="Picture 4"/>
          <p:cNvPicPr>
            <a:picLocks noChangeAspect="1"/>
          </p:cNvPicPr>
          <p:nvPr/>
        </p:nvPicPr>
        <p:blipFill>
          <a:blip r:embed="rId2"/>
          <a:stretch>
            <a:fillRect/>
          </a:stretch>
        </p:blipFill>
        <p:spPr>
          <a:xfrm>
            <a:off x="569088" y="1690688"/>
            <a:ext cx="4744783" cy="4179928"/>
          </a:xfrm>
          <a:prstGeom prst="rect">
            <a:avLst/>
          </a:prstGeom>
        </p:spPr>
      </p:pic>
      <p:pic>
        <p:nvPicPr>
          <p:cNvPr id="6" name="Picture 5"/>
          <p:cNvPicPr>
            <a:picLocks noChangeAspect="1"/>
          </p:cNvPicPr>
          <p:nvPr/>
        </p:nvPicPr>
        <p:blipFill>
          <a:blip r:embed="rId3"/>
          <a:stretch>
            <a:fillRect/>
          </a:stretch>
        </p:blipFill>
        <p:spPr>
          <a:xfrm>
            <a:off x="6185648" y="2322756"/>
            <a:ext cx="4296375" cy="262926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a:t>
            </a:r>
            <a:endParaRPr lang="en-US" dirty="0"/>
          </a:p>
        </p:txBody>
      </p:sp>
      <p:sp>
        <p:nvSpPr>
          <p:cNvPr id="3" name="Content Placeholder 2"/>
          <p:cNvSpPr>
            <a:spLocks noGrp="1"/>
          </p:cNvSpPr>
          <p:nvPr>
            <p:ph idx="1"/>
          </p:nvPr>
        </p:nvSpPr>
        <p:spPr/>
        <p:txBody>
          <a:bodyPr/>
          <a:lstStyle/>
          <a:p>
            <a:pPr>
              <a:buNone/>
            </a:pPr>
            <a:r>
              <a:rPr lang="en-US" dirty="0" smtClean="0"/>
              <a:t> </a:t>
            </a:r>
            <a:endParaRPr lang="en-US" b="1" i="1" dirty="0" smtClean="0">
              <a:solidFill>
                <a:srgbClr val="FF0000"/>
              </a:solidFill>
            </a:endParaRPr>
          </a:p>
        </p:txBody>
      </p:sp>
      <p:sp>
        <p:nvSpPr>
          <p:cNvPr id="4" name="Footer Placeholder 3"/>
          <p:cNvSpPr>
            <a:spLocks noGrp="1"/>
          </p:cNvSpPr>
          <p:nvPr>
            <p:ph type="ftr" sz="quarter" idx="11"/>
          </p:nvPr>
        </p:nvSpPr>
        <p:spPr/>
        <p:txBody>
          <a:bodyPr/>
          <a:lstStyle/>
          <a:p>
            <a:r>
              <a:rPr lang="en-US" smtClean="0"/>
              <a:t>15MC804 - Project work - Review 2</a:t>
            </a:r>
            <a:endParaRPr lang="en-US" dirty="0"/>
          </a:p>
        </p:txBody>
      </p:sp>
      <p:pic>
        <p:nvPicPr>
          <p:cNvPr id="5" name="Picture 4"/>
          <p:cNvPicPr>
            <a:picLocks noChangeAspect="1"/>
          </p:cNvPicPr>
          <p:nvPr/>
        </p:nvPicPr>
        <p:blipFill>
          <a:blip r:embed="rId2"/>
          <a:stretch>
            <a:fillRect/>
          </a:stretch>
        </p:blipFill>
        <p:spPr>
          <a:xfrm>
            <a:off x="3202677" y="1690688"/>
            <a:ext cx="5786646" cy="316336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 utilization of the Modern Tool &amp; Cloud</a:t>
            </a:r>
            <a:endParaRPr lang="en-US" dirty="0"/>
          </a:p>
        </p:txBody>
      </p:sp>
      <p:sp>
        <p:nvSpPr>
          <p:cNvPr id="3" name="Content Placeholder 2"/>
          <p:cNvSpPr>
            <a:spLocks noGrp="1"/>
          </p:cNvSpPr>
          <p:nvPr>
            <p:ph idx="1"/>
          </p:nvPr>
        </p:nvSpPr>
        <p:spPr/>
        <p:txBody>
          <a:bodyPr>
            <a:normAutofit fontScale="85000" lnSpcReduction="20000"/>
          </a:bodyPr>
          <a:lstStyle/>
          <a:p>
            <a:r>
              <a:rPr lang="en-US" dirty="0">
                <a:latin typeface="Bell MT" panose="02020503060305020303" pitchFamily="18" charset="0"/>
              </a:rPr>
              <a:t>A. Raspberry Pi A Raspberry Pi is a small -sized computer originally designed for portability, inspired by the 1981 BBC Micro. </a:t>
            </a:r>
            <a:r>
              <a:rPr lang="en-US" dirty="0" err="1">
                <a:latin typeface="Bell MT" panose="02020503060305020303" pitchFamily="18" charset="0"/>
              </a:rPr>
              <a:t>Eben</a:t>
            </a:r>
            <a:r>
              <a:rPr lang="en-US" dirty="0">
                <a:latin typeface="Bell MT" panose="02020503060305020303" pitchFamily="18" charset="0"/>
              </a:rPr>
              <a:t> Upton's created the device to make a small and affordable device to help improve programming skills and hardware understanding of students. Its small size and affordable price made it suitable for various applications. Hence it was quickly adopted by many customers. The Raspberry Pi is a complete Linux computer and provides all its functionalities at a low-power consumption level. </a:t>
            </a:r>
          </a:p>
          <a:p>
            <a:r>
              <a:rPr lang="en-US" dirty="0">
                <a:latin typeface="Bell MT" panose="02020503060305020303" pitchFamily="18" charset="0"/>
              </a:rPr>
              <a:t>B. Sensors The PIR motion detection sensor can be used to detect any intruders at the door. It uses infrared rays to detect any movement. On detecting motion, the user is alerted and a picture is captured. MQ-2 module is useful for gas leakage detection . It can detect various dangerous fumes of gases like H2, LPG, CH4, CO, Alcohol, Smoke or Propane. For detecting temperature and humidity of home, there are various sensors but, among them DHT22 digital sensor is precise and gives an accurate reading. A camera is attached at home for surveillance activity and for security purpose.</a:t>
            </a:r>
            <a:endParaRPr lang="en-US" dirty="0">
              <a:latin typeface="Bell MT" panose="02020503060305020303"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011373-F3BE-448A-9CDE-A9DB6DABFBAF}"/>
              </a:ext>
            </a:extLst>
          </p:cNvPr>
          <p:cNvSpPr>
            <a:spLocks noGrp="1"/>
          </p:cNvSpPr>
          <p:nvPr>
            <p:ph type="title"/>
          </p:nvPr>
        </p:nvSpPr>
        <p:spPr>
          <a:xfrm>
            <a:off x="838200" y="149464"/>
            <a:ext cx="10515600" cy="1325563"/>
          </a:xfrm>
        </p:spPr>
        <p:txBody>
          <a:bodyPr>
            <a:normAutofit/>
          </a:bodyPr>
          <a:lstStyle/>
          <a:p>
            <a:r>
              <a:rPr lang="en-US" sz="3600" dirty="0" smtClean="0"/>
              <a:t>Technology </a:t>
            </a:r>
            <a:r>
              <a:rPr lang="en-US" sz="3600" dirty="0"/>
              <a:t>stack &amp; use case</a:t>
            </a:r>
            <a:endParaRPr lang="en-IN" sz="3600" dirty="0"/>
          </a:p>
        </p:txBody>
      </p:sp>
      <p:pic>
        <p:nvPicPr>
          <p:cNvPr id="3" name="Picture 2"/>
          <p:cNvPicPr>
            <a:picLocks noChangeAspect="1"/>
          </p:cNvPicPr>
          <p:nvPr/>
        </p:nvPicPr>
        <p:blipFill>
          <a:blip r:embed="rId2"/>
          <a:stretch>
            <a:fillRect/>
          </a:stretch>
        </p:blipFill>
        <p:spPr>
          <a:xfrm>
            <a:off x="838200" y="2994475"/>
            <a:ext cx="4663359" cy="1199702"/>
          </a:xfrm>
          <a:prstGeom prst="rect">
            <a:avLst/>
          </a:prstGeom>
        </p:spPr>
      </p:pic>
      <p:pic>
        <p:nvPicPr>
          <p:cNvPr id="5" name="Picture 4"/>
          <p:cNvPicPr>
            <a:picLocks noChangeAspect="1"/>
          </p:cNvPicPr>
          <p:nvPr/>
        </p:nvPicPr>
        <p:blipFill>
          <a:blip r:embed="rId3"/>
          <a:stretch>
            <a:fillRect/>
          </a:stretch>
        </p:blipFill>
        <p:spPr>
          <a:xfrm>
            <a:off x="6003572" y="1311214"/>
            <a:ext cx="5779726" cy="5219169"/>
          </a:xfrm>
          <a:prstGeom prst="rect">
            <a:avLst/>
          </a:prstGeom>
        </p:spPr>
      </p:pic>
    </p:spTree>
    <p:extLst>
      <p:ext uri="{BB962C8B-B14F-4D97-AF65-F5344CB8AC3E}">
        <p14:creationId xmlns:p14="http://schemas.microsoft.com/office/powerpoint/2010/main" val="419589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&amp; Sample Output</a:t>
            </a:r>
            <a:endParaRPr lang="en-US" dirty="0"/>
          </a:p>
        </p:txBody>
      </p:sp>
      <p:pic>
        <p:nvPicPr>
          <p:cNvPr id="4" name="Content Placeholder 3"/>
          <p:cNvPicPr>
            <a:picLocks noGrp="1" noChangeAspect="1"/>
          </p:cNvPicPr>
          <p:nvPr>
            <p:ph idx="1"/>
          </p:nvPr>
        </p:nvPicPr>
        <p:blipFill>
          <a:blip r:embed="rId2"/>
          <a:stretch>
            <a:fillRect/>
          </a:stretch>
        </p:blipFill>
        <p:spPr>
          <a:xfrm>
            <a:off x="311855" y="2268656"/>
            <a:ext cx="5426600" cy="3036587"/>
          </a:xfrm>
          <a:prstGeom prst="rect">
            <a:avLst/>
          </a:prstGeom>
        </p:spPr>
      </p:pic>
      <p:pic>
        <p:nvPicPr>
          <p:cNvPr id="5" name="Picture 4"/>
          <p:cNvPicPr>
            <a:picLocks noChangeAspect="1"/>
          </p:cNvPicPr>
          <p:nvPr/>
        </p:nvPicPr>
        <p:blipFill>
          <a:blip r:embed="rId3"/>
          <a:stretch>
            <a:fillRect/>
          </a:stretch>
        </p:blipFill>
        <p:spPr>
          <a:xfrm>
            <a:off x="6694503" y="2619975"/>
            <a:ext cx="4496427" cy="2333951"/>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Results &amp; Discussions </a:t>
            </a:r>
            <a:endParaRPr lang="en-US" dirty="0"/>
          </a:p>
        </p:txBody>
      </p:sp>
      <p:sp>
        <p:nvSpPr>
          <p:cNvPr id="3" name="Content Placeholder 2"/>
          <p:cNvSpPr>
            <a:spLocks noGrp="1"/>
          </p:cNvSpPr>
          <p:nvPr>
            <p:ph idx="1"/>
          </p:nvPr>
        </p:nvSpPr>
        <p:spPr/>
        <p:txBody>
          <a:bodyPr>
            <a:normAutofit/>
          </a:bodyPr>
          <a:lstStyle/>
          <a:p>
            <a:pPr marL="0" indent="0">
              <a:buNone/>
            </a:pPr>
            <a:r>
              <a:rPr lang="en-US" sz="2200" dirty="0">
                <a:latin typeface="Bell MT" panose="02020503060305020303" pitchFamily="18" charset="0"/>
              </a:rPr>
              <a:t>The prime objective of our project is to use an </a:t>
            </a:r>
            <a:r>
              <a:rPr lang="en-US" sz="2200" dirty="0" smtClean="0">
                <a:latin typeface="Bell MT" panose="02020503060305020303" pitchFamily="18" charset="0"/>
              </a:rPr>
              <a:t>android smart </a:t>
            </a:r>
            <a:r>
              <a:rPr lang="en-US" sz="2200" dirty="0">
                <a:latin typeface="Bell MT" panose="02020503060305020303" pitchFamily="18" charset="0"/>
              </a:rPr>
              <a:t>phone to control the home appliances conveniently </a:t>
            </a:r>
            <a:r>
              <a:rPr lang="en-US" sz="2200" dirty="0" smtClean="0">
                <a:latin typeface="Bell MT" panose="02020503060305020303" pitchFamily="18" charset="0"/>
              </a:rPr>
              <a:t>and to </a:t>
            </a:r>
            <a:r>
              <a:rPr lang="en-US" sz="2200" dirty="0">
                <a:latin typeface="Bell MT" panose="02020503060305020303" pitchFamily="18" charset="0"/>
              </a:rPr>
              <a:t>provide robust home security and safety measures. </a:t>
            </a:r>
            <a:r>
              <a:rPr lang="en-US" sz="2200" dirty="0" smtClean="0">
                <a:latin typeface="Bell MT" panose="02020503060305020303" pitchFamily="18" charset="0"/>
              </a:rPr>
              <a:t>In future</a:t>
            </a:r>
            <a:r>
              <a:rPr lang="en-US" sz="2200" dirty="0">
                <a:latin typeface="Bell MT" panose="02020503060305020303" pitchFamily="18" charset="0"/>
              </a:rPr>
              <a:t>, the system can be improved by integrating the voice call feature within the same smart phone application </a:t>
            </a:r>
            <a:r>
              <a:rPr lang="en-US" sz="2200" dirty="0" smtClean="0">
                <a:latin typeface="Bell MT" panose="02020503060305020303" pitchFamily="18" charset="0"/>
              </a:rPr>
              <a:t>through which </a:t>
            </a:r>
            <a:r>
              <a:rPr lang="en-US" sz="2200" dirty="0">
                <a:latin typeface="Bell MT" panose="02020503060305020303" pitchFamily="18" charset="0"/>
              </a:rPr>
              <a:t>the user can control his home appliances. Login </a:t>
            </a:r>
            <a:r>
              <a:rPr lang="en-US" sz="2200" dirty="0" smtClean="0">
                <a:latin typeface="Bell MT" panose="02020503060305020303" pitchFamily="18" charset="0"/>
              </a:rPr>
              <a:t>can likewise </a:t>
            </a:r>
            <a:r>
              <a:rPr lang="en-US" sz="2200" dirty="0">
                <a:latin typeface="Bell MT" panose="02020503060305020303" pitchFamily="18" charset="0"/>
              </a:rPr>
              <a:t>be finished with various forthcoming advancements </a:t>
            </a:r>
            <a:r>
              <a:rPr lang="en-US" sz="2200" dirty="0" smtClean="0">
                <a:latin typeface="Bell MT" panose="02020503060305020303" pitchFamily="18" charset="0"/>
              </a:rPr>
              <a:t>like retina/unique </a:t>
            </a:r>
            <a:r>
              <a:rPr lang="en-US" sz="2200" dirty="0">
                <a:latin typeface="Bell MT" panose="02020503060305020303" pitchFamily="18" charset="0"/>
              </a:rPr>
              <a:t>mark checking. This system </a:t>
            </a:r>
            <a:r>
              <a:rPr lang="en-US" sz="2200" dirty="0" smtClean="0">
                <a:latin typeface="Bell MT" panose="02020503060305020303" pitchFamily="18" charset="0"/>
              </a:rPr>
              <a:t>would use </a:t>
            </a:r>
            <a:r>
              <a:rPr lang="en-US" sz="2200" dirty="0">
                <a:latin typeface="Bell MT" panose="02020503060305020303" pitchFamily="18" charset="0"/>
              </a:rPr>
              <a:t>a trusted face database to determine whether an intruder </a:t>
            </a:r>
            <a:r>
              <a:rPr lang="en-US" sz="2200" dirty="0" smtClean="0">
                <a:latin typeface="Bell MT" panose="02020503060305020303" pitchFamily="18" charset="0"/>
              </a:rPr>
              <a:t>is detected </a:t>
            </a:r>
            <a:r>
              <a:rPr lang="en-US" sz="2200" dirty="0">
                <a:latin typeface="Bell MT" panose="02020503060305020303" pitchFamily="18" charset="0"/>
              </a:rPr>
              <a:t>or if it is a false alarm. </a:t>
            </a:r>
            <a:endParaRPr lang="en-US" sz="2200" dirty="0">
              <a:latin typeface="Bell MT" panose="02020503060305020303"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Benefit Analysis  (List of Components / Service Used)</a:t>
            </a:r>
            <a:endParaRPr lang="en-US" dirty="0"/>
          </a:p>
        </p:txBody>
      </p:sp>
      <p:sp>
        <p:nvSpPr>
          <p:cNvPr id="3" name="Content Placeholder 2"/>
          <p:cNvSpPr>
            <a:spLocks noGrp="1"/>
          </p:cNvSpPr>
          <p:nvPr>
            <p:ph idx="1"/>
          </p:nvPr>
        </p:nvSpPr>
        <p:spPr/>
        <p:txBody>
          <a:bodyPr/>
          <a:lstStyle/>
          <a:p>
            <a:pPr>
              <a:buNone/>
            </a:pPr>
            <a:endParaRPr lang="en-US" i="1" dirty="0" smtClean="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927887375"/>
              </p:ext>
            </p:extLst>
          </p:nvPr>
        </p:nvGraphicFramePr>
        <p:xfrm>
          <a:off x="1136259" y="2585786"/>
          <a:ext cx="9761895" cy="3288810"/>
        </p:xfrm>
        <a:graphic>
          <a:graphicData uri="http://schemas.openxmlformats.org/drawingml/2006/table">
            <a:tbl>
              <a:tblPr firstRow="1" bandRow="1">
                <a:tableStyleId>{5C22544A-7EE6-4342-B048-85BDC9FD1C3A}</a:tableStyleId>
              </a:tblPr>
              <a:tblGrid>
                <a:gridCol w="711202">
                  <a:extLst>
                    <a:ext uri="{9D8B030D-6E8A-4147-A177-3AD203B41FA5}">
                      <a16:colId xmlns:a16="http://schemas.microsoft.com/office/drawing/2014/main" xmlns="" val="20000"/>
                    </a:ext>
                  </a:extLst>
                </a:gridCol>
                <a:gridCol w="3517641">
                  <a:extLst>
                    <a:ext uri="{9D8B030D-6E8A-4147-A177-3AD203B41FA5}">
                      <a16:colId xmlns:a16="http://schemas.microsoft.com/office/drawing/2014/main" xmlns="" val="20001"/>
                    </a:ext>
                  </a:extLst>
                </a:gridCol>
                <a:gridCol w="2808514">
                  <a:extLst>
                    <a:ext uri="{9D8B030D-6E8A-4147-A177-3AD203B41FA5}">
                      <a16:colId xmlns:a16="http://schemas.microsoft.com/office/drawing/2014/main" xmlns="" val="20002"/>
                    </a:ext>
                  </a:extLst>
                </a:gridCol>
                <a:gridCol w="1362270">
                  <a:extLst>
                    <a:ext uri="{9D8B030D-6E8A-4147-A177-3AD203B41FA5}">
                      <a16:colId xmlns:a16="http://schemas.microsoft.com/office/drawing/2014/main" xmlns="" val="20003"/>
                    </a:ext>
                  </a:extLst>
                </a:gridCol>
                <a:gridCol w="1362268">
                  <a:extLst>
                    <a:ext uri="{9D8B030D-6E8A-4147-A177-3AD203B41FA5}">
                      <a16:colId xmlns:a16="http://schemas.microsoft.com/office/drawing/2014/main" xmlns="" val="20004"/>
                    </a:ext>
                  </a:extLst>
                </a:gridCol>
              </a:tblGrid>
              <a:tr h="437332">
                <a:tc>
                  <a:txBody>
                    <a:bodyPr/>
                    <a:lstStyle/>
                    <a:p>
                      <a:r>
                        <a:rPr lang="en-IN" dirty="0" err="1" smtClean="0"/>
                        <a:t>S.No</a:t>
                      </a:r>
                      <a:endParaRPr lang="en-IN" dirty="0"/>
                    </a:p>
                  </a:txBody>
                  <a:tcPr/>
                </a:tc>
                <a:tc>
                  <a:txBody>
                    <a:bodyPr/>
                    <a:lstStyle/>
                    <a:p>
                      <a:r>
                        <a:rPr lang="en-IN" dirty="0" smtClean="0"/>
                        <a:t>Component Name</a:t>
                      </a:r>
                      <a:endParaRPr lang="en-IN" dirty="0"/>
                    </a:p>
                  </a:txBody>
                  <a:tcPr/>
                </a:tc>
                <a:tc>
                  <a:txBody>
                    <a:bodyPr/>
                    <a:lstStyle/>
                    <a:p>
                      <a:r>
                        <a:rPr lang="en-IN" dirty="0" smtClean="0"/>
                        <a:t>Specification (IC</a:t>
                      </a:r>
                      <a:r>
                        <a:rPr lang="en-IN" baseline="0" dirty="0" smtClean="0"/>
                        <a:t> number or Range or Value)</a:t>
                      </a:r>
                      <a:endParaRPr lang="en-IN" dirty="0"/>
                    </a:p>
                  </a:txBody>
                  <a:tcPr/>
                </a:tc>
                <a:tc>
                  <a:txBody>
                    <a:bodyPr/>
                    <a:lstStyle/>
                    <a:p>
                      <a:r>
                        <a:rPr lang="en-IN" dirty="0" smtClean="0"/>
                        <a:t>Unit Cost</a:t>
                      </a:r>
                      <a:endParaRPr lang="en-IN" dirty="0"/>
                    </a:p>
                  </a:txBody>
                  <a:tcPr/>
                </a:tc>
                <a:tc>
                  <a:txBody>
                    <a:bodyPr/>
                    <a:lstStyle/>
                    <a:p>
                      <a:r>
                        <a:rPr lang="en-IN" dirty="0" smtClean="0"/>
                        <a:t>Total Cost</a:t>
                      </a:r>
                      <a:endParaRPr lang="en-IN" dirty="0"/>
                    </a:p>
                  </a:txBody>
                  <a:tcPr/>
                </a:tc>
                <a:extLst>
                  <a:ext uri="{0D108BD9-81ED-4DB2-BD59-A6C34878D82A}">
                    <a16:rowId xmlns:a16="http://schemas.microsoft.com/office/drawing/2014/main" xmlns="" val="10000"/>
                  </a:ext>
                </a:extLst>
              </a:tr>
              <a:tr h="529746">
                <a:tc>
                  <a:txBody>
                    <a:bodyPr/>
                    <a:lstStyle/>
                    <a:p>
                      <a:r>
                        <a:rPr lang="en-IN" dirty="0" smtClean="0"/>
                        <a:t>1.</a:t>
                      </a:r>
                      <a:endParaRPr lang="en-IN" dirty="0"/>
                    </a:p>
                  </a:txBody>
                  <a:tcPr/>
                </a:tc>
                <a:tc>
                  <a:txBody>
                    <a:bodyPr/>
                    <a:lstStyle/>
                    <a:p>
                      <a:r>
                        <a:rPr lang="en-IN" dirty="0" smtClean="0"/>
                        <a:t>Lights &amp; Fans</a:t>
                      </a:r>
                      <a:endParaRPr lang="en-IN" dirty="0"/>
                    </a:p>
                  </a:txBody>
                  <a:tcPr/>
                </a:tc>
                <a:tc>
                  <a:txBody>
                    <a:bodyPr/>
                    <a:lstStyle/>
                    <a:p>
                      <a:r>
                        <a:rPr lang="en-IN" dirty="0" smtClean="0"/>
                        <a:t>                        -</a:t>
                      </a:r>
                      <a:endParaRPr lang="en-IN" dirty="0"/>
                    </a:p>
                  </a:txBody>
                  <a:tcPr/>
                </a:tc>
                <a:tc>
                  <a:txBody>
                    <a:bodyPr/>
                    <a:lstStyle/>
                    <a:p>
                      <a:pPr algn="ctr"/>
                      <a:r>
                        <a:rPr lang="en-IN" dirty="0" smtClean="0"/>
                        <a:t>Rs.150</a:t>
                      </a:r>
                      <a:endParaRPr lang="en-IN" dirty="0"/>
                    </a:p>
                  </a:txBody>
                  <a:tcPr/>
                </a:tc>
                <a:tc>
                  <a:txBody>
                    <a:bodyPr/>
                    <a:lstStyle/>
                    <a:p>
                      <a:pPr algn="ctr"/>
                      <a:r>
                        <a:rPr lang="en-IN" dirty="0" smtClean="0"/>
                        <a:t>Rs.750</a:t>
                      </a:r>
                      <a:endParaRPr lang="en-IN" dirty="0"/>
                    </a:p>
                  </a:txBody>
                  <a:tcPr/>
                </a:tc>
                <a:extLst>
                  <a:ext uri="{0D108BD9-81ED-4DB2-BD59-A6C34878D82A}">
                    <a16:rowId xmlns:a16="http://schemas.microsoft.com/office/drawing/2014/main" xmlns="" val="10001"/>
                  </a:ext>
                </a:extLst>
              </a:tr>
              <a:tr h="529746">
                <a:tc>
                  <a:txBody>
                    <a:bodyPr/>
                    <a:lstStyle/>
                    <a:p>
                      <a:r>
                        <a:rPr lang="en-IN" dirty="0" smtClean="0"/>
                        <a:t>2.</a:t>
                      </a:r>
                      <a:endParaRPr lang="en-IN" dirty="0"/>
                    </a:p>
                  </a:txBody>
                  <a:tcPr/>
                </a:tc>
                <a:tc>
                  <a:txBody>
                    <a:bodyPr/>
                    <a:lstStyle/>
                    <a:p>
                      <a:r>
                        <a:rPr lang="en-IN" dirty="0" smtClean="0"/>
                        <a:t>Raspberry Pi</a:t>
                      </a:r>
                      <a:endParaRPr lang="en-IN" dirty="0"/>
                    </a:p>
                  </a:txBody>
                  <a:tcPr/>
                </a:tc>
                <a:tc>
                  <a:txBody>
                    <a:bodyPr/>
                    <a:lstStyle/>
                    <a:p>
                      <a:r>
                        <a:rPr lang="en-IN" dirty="0" smtClean="0"/>
                        <a:t>                        -</a:t>
                      </a:r>
                      <a:endParaRPr lang="en-IN" dirty="0"/>
                    </a:p>
                  </a:txBody>
                  <a:tcPr/>
                </a:tc>
                <a:tc>
                  <a:txBody>
                    <a:bodyPr/>
                    <a:lstStyle/>
                    <a:p>
                      <a:pPr algn="ctr"/>
                      <a:r>
                        <a:rPr lang="en-IN" dirty="0" smtClean="0"/>
                        <a:t>Rs.5000</a:t>
                      </a:r>
                      <a:endParaRPr lang="en-IN" dirty="0"/>
                    </a:p>
                  </a:txBody>
                  <a:tcPr/>
                </a:tc>
                <a:tc>
                  <a:txBody>
                    <a:bodyPr/>
                    <a:lstStyle/>
                    <a:p>
                      <a:pPr algn="ctr"/>
                      <a:r>
                        <a:rPr lang="en-IN" dirty="0" smtClean="0"/>
                        <a:t>Rs.5000</a:t>
                      </a:r>
                      <a:endParaRPr lang="en-IN" dirty="0"/>
                    </a:p>
                  </a:txBody>
                  <a:tcPr/>
                </a:tc>
                <a:extLst>
                  <a:ext uri="{0D108BD9-81ED-4DB2-BD59-A6C34878D82A}">
                    <a16:rowId xmlns:a16="http://schemas.microsoft.com/office/drawing/2014/main" xmlns="" val="10002"/>
                  </a:ext>
                </a:extLst>
              </a:tr>
              <a:tr h="529746">
                <a:tc>
                  <a:txBody>
                    <a:bodyPr/>
                    <a:lstStyle/>
                    <a:p>
                      <a:r>
                        <a:rPr lang="en-IN" dirty="0" smtClean="0"/>
                        <a:t>3.</a:t>
                      </a:r>
                      <a:endParaRPr lang="en-IN" dirty="0"/>
                    </a:p>
                  </a:txBody>
                  <a:tcPr/>
                </a:tc>
                <a:tc>
                  <a:txBody>
                    <a:bodyPr/>
                    <a:lstStyle/>
                    <a:p>
                      <a:r>
                        <a:rPr lang="en-IN" dirty="0" smtClean="0"/>
                        <a:t>Electronic door latches</a:t>
                      </a:r>
                      <a:endParaRPr lang="en-IN" dirty="0"/>
                    </a:p>
                  </a:txBody>
                  <a:tcPr/>
                </a:tc>
                <a:tc>
                  <a:txBody>
                    <a:bodyPr/>
                    <a:lstStyle/>
                    <a:p>
                      <a:r>
                        <a:rPr lang="en-IN" dirty="0" smtClean="0"/>
                        <a:t>                        -   </a:t>
                      </a:r>
                      <a:endParaRPr lang="en-IN" dirty="0"/>
                    </a:p>
                  </a:txBody>
                  <a:tcPr/>
                </a:tc>
                <a:tc>
                  <a:txBody>
                    <a:bodyPr/>
                    <a:lstStyle/>
                    <a:p>
                      <a:pPr algn="ctr"/>
                      <a:r>
                        <a:rPr lang="en-IN" dirty="0" smtClean="0"/>
                        <a:t>Rs.2000</a:t>
                      </a:r>
                      <a:endParaRPr lang="en-IN" dirty="0"/>
                    </a:p>
                  </a:txBody>
                  <a:tcPr/>
                </a:tc>
                <a:tc>
                  <a:txBody>
                    <a:bodyPr/>
                    <a:lstStyle/>
                    <a:p>
                      <a:pPr algn="ctr"/>
                      <a:r>
                        <a:rPr lang="en-IN" dirty="0" smtClean="0"/>
                        <a:t>Rs.4000</a:t>
                      </a:r>
                      <a:endParaRPr lang="en-IN" dirty="0"/>
                    </a:p>
                  </a:txBody>
                  <a:tcPr/>
                </a:tc>
                <a:extLst>
                  <a:ext uri="{0D108BD9-81ED-4DB2-BD59-A6C34878D82A}">
                    <a16:rowId xmlns:a16="http://schemas.microsoft.com/office/drawing/2014/main" xmlns="" val="10003"/>
                  </a:ext>
                </a:extLst>
              </a:tr>
              <a:tr h="529746">
                <a:tc>
                  <a:txBody>
                    <a:bodyPr/>
                    <a:lstStyle/>
                    <a:p>
                      <a:r>
                        <a:rPr lang="en-IN" dirty="0" smtClean="0"/>
                        <a:t>4.</a:t>
                      </a:r>
                      <a:endParaRPr lang="en-IN" dirty="0"/>
                    </a:p>
                  </a:txBody>
                  <a:tcPr/>
                </a:tc>
                <a:tc>
                  <a:txBody>
                    <a:bodyPr/>
                    <a:lstStyle/>
                    <a:p>
                      <a:r>
                        <a:rPr lang="en-IN" dirty="0" smtClean="0"/>
                        <a:t>Security Camera and sensors</a:t>
                      </a:r>
                      <a:endParaRPr lang="en-IN" dirty="0"/>
                    </a:p>
                  </a:txBody>
                  <a:tcPr/>
                </a:tc>
                <a:tc>
                  <a:txBody>
                    <a:bodyPr/>
                    <a:lstStyle/>
                    <a:p>
                      <a:r>
                        <a:rPr lang="en-IN" dirty="0" smtClean="0"/>
                        <a:t>                        -</a:t>
                      </a:r>
                      <a:endParaRPr lang="en-IN" dirty="0"/>
                    </a:p>
                  </a:txBody>
                  <a:tcPr/>
                </a:tc>
                <a:tc>
                  <a:txBody>
                    <a:bodyPr/>
                    <a:lstStyle/>
                    <a:p>
                      <a:pPr algn="ctr"/>
                      <a:r>
                        <a:rPr lang="en-IN" dirty="0" smtClean="0"/>
                        <a:t>Rs.5000</a:t>
                      </a:r>
                      <a:endParaRPr lang="en-IN" dirty="0"/>
                    </a:p>
                  </a:txBody>
                  <a:tcPr/>
                </a:tc>
                <a:tc>
                  <a:txBody>
                    <a:bodyPr/>
                    <a:lstStyle/>
                    <a:p>
                      <a:pPr algn="ctr"/>
                      <a:r>
                        <a:rPr lang="en-IN" dirty="0" smtClean="0"/>
                        <a:t>Rs.7000</a:t>
                      </a:r>
                      <a:endParaRPr lang="en-IN" dirty="0"/>
                    </a:p>
                  </a:txBody>
                  <a:tcPr/>
                </a:tc>
                <a:extLst>
                  <a:ext uri="{0D108BD9-81ED-4DB2-BD59-A6C34878D82A}">
                    <a16:rowId xmlns:a16="http://schemas.microsoft.com/office/drawing/2014/main" xmlns="" val="10004"/>
                  </a:ext>
                </a:extLst>
              </a:tr>
              <a:tr h="529746">
                <a:tc>
                  <a:txBody>
                    <a:bodyPr/>
                    <a:lstStyle/>
                    <a:p>
                      <a:r>
                        <a:rPr lang="en-IN" dirty="0" smtClean="0"/>
                        <a:t>5.</a:t>
                      </a:r>
                      <a:endParaRPr lang="en-IN" dirty="0"/>
                    </a:p>
                  </a:txBody>
                  <a:tcPr/>
                </a:tc>
                <a:tc>
                  <a:txBody>
                    <a:bodyPr/>
                    <a:lstStyle/>
                    <a:p>
                      <a:r>
                        <a:rPr lang="en-IN" dirty="0" smtClean="0"/>
                        <a:t>GSM Module</a:t>
                      </a:r>
                      <a:endParaRPr lang="en-IN" dirty="0"/>
                    </a:p>
                  </a:txBody>
                  <a:tcPr/>
                </a:tc>
                <a:tc>
                  <a:txBody>
                    <a:bodyPr/>
                    <a:lstStyle/>
                    <a:p>
                      <a:r>
                        <a:rPr lang="en-IN" dirty="0" smtClean="0"/>
                        <a:t>                        -</a:t>
                      </a:r>
                      <a:endParaRPr lang="en-IN" dirty="0"/>
                    </a:p>
                  </a:txBody>
                  <a:tcPr/>
                </a:tc>
                <a:tc>
                  <a:txBody>
                    <a:bodyPr/>
                    <a:lstStyle/>
                    <a:p>
                      <a:pPr algn="ctr"/>
                      <a:r>
                        <a:rPr lang="en-IN" dirty="0" smtClean="0"/>
                        <a:t>Rs.2000</a:t>
                      </a:r>
                      <a:endParaRPr lang="en-IN" dirty="0"/>
                    </a:p>
                  </a:txBody>
                  <a:tcPr/>
                </a:tc>
                <a:tc>
                  <a:txBody>
                    <a:bodyPr/>
                    <a:lstStyle/>
                    <a:p>
                      <a:pPr algn="ctr"/>
                      <a:r>
                        <a:rPr lang="en-IN" dirty="0" smtClean="0"/>
                        <a:t>Rs.2000</a:t>
                      </a:r>
                      <a:endParaRPr lang="en-IN" dirty="0"/>
                    </a:p>
                  </a:txBody>
                  <a:tcPr/>
                </a:tc>
                <a:extLst>
                  <a:ext uri="{0D108BD9-81ED-4DB2-BD59-A6C34878D82A}">
                    <a16:rowId xmlns:a16="http://schemas.microsoft.com/office/drawing/2014/main" xmlns="" val="10005"/>
                  </a:ext>
                </a:extLst>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sz="2800"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algn="just"/>
            <a:r>
              <a:rPr lang="en-US" sz="2000" dirty="0">
                <a:latin typeface="Bell MT" panose="02020503060305020303" pitchFamily="18" charset="0"/>
              </a:rPr>
              <a:t>[1] Ravi Kishore </a:t>
            </a:r>
            <a:r>
              <a:rPr lang="en-US" sz="2000" dirty="0" err="1">
                <a:latin typeface="Bell MT" panose="02020503060305020303" pitchFamily="18" charset="0"/>
              </a:rPr>
              <a:t>Kodali</a:t>
            </a:r>
            <a:r>
              <a:rPr lang="en-US" sz="2000" dirty="0">
                <a:latin typeface="Bell MT" panose="02020503060305020303" pitchFamily="18" charset="0"/>
              </a:rPr>
              <a:t>, Vishal Jain, </a:t>
            </a:r>
            <a:r>
              <a:rPr lang="en-US" sz="2000" dirty="0" err="1">
                <a:latin typeface="Bell MT" panose="02020503060305020303" pitchFamily="18" charset="0"/>
              </a:rPr>
              <a:t>Suvadeep</a:t>
            </a:r>
            <a:r>
              <a:rPr lang="en-US" sz="2000" dirty="0">
                <a:latin typeface="Bell MT" panose="02020503060305020303" pitchFamily="18" charset="0"/>
              </a:rPr>
              <a:t> Bose and Lakshmi </a:t>
            </a:r>
            <a:r>
              <a:rPr lang="en-US" sz="2000" dirty="0" err="1">
                <a:latin typeface="Bell MT" panose="02020503060305020303" pitchFamily="18" charset="0"/>
              </a:rPr>
              <a:t>Boppana</a:t>
            </a:r>
            <a:r>
              <a:rPr lang="en-US" sz="2000" dirty="0">
                <a:latin typeface="Bell MT" panose="02020503060305020303" pitchFamily="18" charset="0"/>
              </a:rPr>
              <a:t>, "</a:t>
            </a:r>
            <a:r>
              <a:rPr lang="en-US" sz="2000" dirty="0" err="1">
                <a:latin typeface="Bell MT" panose="02020503060305020303" pitchFamily="18" charset="0"/>
              </a:rPr>
              <a:t>IoT</a:t>
            </a:r>
            <a:r>
              <a:rPr lang="en-US" sz="2000" dirty="0">
                <a:latin typeface="Bell MT" panose="02020503060305020303" pitchFamily="18" charset="0"/>
              </a:rPr>
              <a:t> Based Smart Security and Home Automation System" </a:t>
            </a:r>
            <a:endParaRPr lang="en-US" sz="2000" dirty="0" smtClean="0">
              <a:latin typeface="Bell MT" panose="02020503060305020303" pitchFamily="18" charset="0"/>
            </a:endParaRPr>
          </a:p>
          <a:p>
            <a:pPr algn="just"/>
            <a:r>
              <a:rPr lang="en-US" sz="2000" dirty="0" smtClean="0">
                <a:latin typeface="Bell MT" panose="02020503060305020303" pitchFamily="18" charset="0"/>
              </a:rPr>
              <a:t>[</a:t>
            </a:r>
            <a:r>
              <a:rPr lang="en-US" sz="2000" dirty="0">
                <a:latin typeface="Bell MT" panose="02020503060305020303" pitchFamily="18" charset="0"/>
              </a:rPr>
              <a:t>2] </a:t>
            </a:r>
            <a:r>
              <a:rPr lang="en-US" sz="2000" dirty="0" err="1">
                <a:latin typeface="Bell MT" panose="02020503060305020303" pitchFamily="18" charset="0"/>
              </a:rPr>
              <a:t>Jasmeet</a:t>
            </a:r>
            <a:r>
              <a:rPr lang="en-US" sz="2000" dirty="0">
                <a:latin typeface="Bell MT" panose="02020503060305020303" pitchFamily="18" charset="0"/>
              </a:rPr>
              <a:t> </a:t>
            </a:r>
            <a:r>
              <a:rPr lang="en-US" sz="2000" dirty="0" err="1">
                <a:latin typeface="Bell MT" panose="02020503060305020303" pitchFamily="18" charset="0"/>
              </a:rPr>
              <a:t>Chhabra,Punit</a:t>
            </a:r>
            <a:r>
              <a:rPr lang="en-US" sz="2000" dirty="0">
                <a:latin typeface="Bell MT" panose="02020503060305020303" pitchFamily="18" charset="0"/>
              </a:rPr>
              <a:t> Gupta," </a:t>
            </a:r>
            <a:r>
              <a:rPr lang="en-US" sz="2000" dirty="0" err="1">
                <a:latin typeface="Bell MT" panose="02020503060305020303" pitchFamily="18" charset="0"/>
              </a:rPr>
              <a:t>IoT</a:t>
            </a:r>
            <a:r>
              <a:rPr lang="en-US" sz="2000" dirty="0">
                <a:latin typeface="Bell MT" panose="02020503060305020303" pitchFamily="18" charset="0"/>
              </a:rPr>
              <a:t> based Smart Home Design using Power and Security Management" </a:t>
            </a:r>
            <a:endParaRPr lang="en-US" sz="2000" dirty="0" smtClean="0">
              <a:latin typeface="Bell MT" panose="02020503060305020303" pitchFamily="18" charset="0"/>
            </a:endParaRPr>
          </a:p>
          <a:p>
            <a:pPr algn="just"/>
            <a:r>
              <a:rPr lang="en-US" sz="2000" dirty="0" smtClean="0">
                <a:latin typeface="Bell MT" panose="02020503060305020303" pitchFamily="18" charset="0"/>
              </a:rPr>
              <a:t>[</a:t>
            </a:r>
            <a:r>
              <a:rPr lang="en-US" sz="2000" dirty="0">
                <a:latin typeface="Bell MT" panose="02020503060305020303" pitchFamily="18" charset="0"/>
              </a:rPr>
              <a:t>3] Stan </a:t>
            </a:r>
            <a:r>
              <a:rPr lang="en-US" sz="2000" dirty="0" err="1">
                <a:latin typeface="Bell MT" panose="02020503060305020303" pitchFamily="18" charset="0"/>
              </a:rPr>
              <a:t>Kurkovsky</a:t>
            </a:r>
            <a:r>
              <a:rPr lang="en-US" sz="2000" dirty="0">
                <a:latin typeface="Bell MT" panose="02020503060305020303" pitchFamily="18" charset="0"/>
              </a:rPr>
              <a:t>, Chad Williams," Raspberry Pi as a Platform for the Internet of Things Projects: Experiences and Lessons ",2017 . </a:t>
            </a:r>
            <a:endParaRPr lang="en-US" sz="2000" dirty="0" smtClean="0">
              <a:latin typeface="Bell MT" panose="02020503060305020303" pitchFamily="18" charset="0"/>
            </a:endParaRPr>
          </a:p>
          <a:p>
            <a:pPr algn="just"/>
            <a:r>
              <a:rPr lang="en-US" sz="2000" dirty="0" smtClean="0">
                <a:latin typeface="Bell MT" panose="02020503060305020303" pitchFamily="18" charset="0"/>
              </a:rPr>
              <a:t>[</a:t>
            </a:r>
            <a:r>
              <a:rPr lang="en-US" sz="2000" dirty="0">
                <a:latin typeface="Bell MT" panose="02020503060305020303" pitchFamily="18" charset="0"/>
              </a:rPr>
              <a:t>4] </a:t>
            </a:r>
            <a:r>
              <a:rPr lang="en-US" sz="2000" dirty="0" err="1">
                <a:latin typeface="Bell MT" panose="02020503060305020303" pitchFamily="18" charset="0"/>
              </a:rPr>
              <a:t>Vamsikrishna</a:t>
            </a:r>
            <a:r>
              <a:rPr lang="en-US" sz="2000" dirty="0">
                <a:latin typeface="Bell MT" panose="02020503060305020303" pitchFamily="18" charset="0"/>
              </a:rPr>
              <a:t> </a:t>
            </a:r>
            <a:r>
              <a:rPr lang="en-US" sz="2000" dirty="0" err="1">
                <a:latin typeface="Bell MT" panose="02020503060305020303" pitchFamily="18" charset="0"/>
              </a:rPr>
              <a:t>Patchava</a:t>
            </a:r>
            <a:r>
              <a:rPr lang="en-US" sz="2000" dirty="0">
                <a:latin typeface="Bell MT" panose="02020503060305020303" pitchFamily="18" charset="0"/>
              </a:rPr>
              <a:t>, </a:t>
            </a:r>
            <a:r>
              <a:rPr lang="en-US" sz="2000" dirty="0" err="1">
                <a:latin typeface="Bell MT" panose="02020503060305020303" pitchFamily="18" charset="0"/>
              </a:rPr>
              <a:t>Hari</a:t>
            </a:r>
            <a:r>
              <a:rPr lang="en-US" sz="2000" dirty="0">
                <a:latin typeface="Bell MT" panose="02020503060305020303" pitchFamily="18" charset="0"/>
              </a:rPr>
              <a:t> </a:t>
            </a:r>
            <a:r>
              <a:rPr lang="en-US" sz="2000" dirty="0" err="1">
                <a:latin typeface="Bell MT" panose="02020503060305020303" pitchFamily="18" charset="0"/>
              </a:rPr>
              <a:t>Babu</a:t>
            </a:r>
            <a:r>
              <a:rPr lang="en-US" sz="2000" dirty="0">
                <a:latin typeface="Bell MT" panose="02020503060305020303" pitchFamily="18" charset="0"/>
              </a:rPr>
              <a:t> </a:t>
            </a:r>
            <a:r>
              <a:rPr lang="en-US" sz="2000" dirty="0" err="1">
                <a:latin typeface="Bell MT" panose="02020503060305020303" pitchFamily="18" charset="0"/>
              </a:rPr>
              <a:t>Kandala,P</a:t>
            </a:r>
            <a:r>
              <a:rPr lang="en-US" sz="2000" dirty="0">
                <a:latin typeface="Bell MT" panose="02020503060305020303" pitchFamily="18" charset="0"/>
              </a:rPr>
              <a:t> Ravi </a:t>
            </a:r>
            <a:r>
              <a:rPr lang="en-US" sz="2000" dirty="0" err="1">
                <a:latin typeface="Bell MT" panose="02020503060305020303" pitchFamily="18" charset="0"/>
              </a:rPr>
              <a:t>Babu</a:t>
            </a:r>
            <a:r>
              <a:rPr lang="en-US" sz="2000" dirty="0">
                <a:latin typeface="Bell MT" panose="02020503060305020303" pitchFamily="18" charset="0"/>
              </a:rPr>
              <a:t>,"A Smart Home Automation technique with Raspberry Pi using IoT",2015</a:t>
            </a:r>
            <a:r>
              <a:rPr lang="en-US" sz="2000" dirty="0" smtClean="0">
                <a:latin typeface="Bell MT" panose="02020503060305020303" pitchFamily="18" charset="0"/>
              </a:rPr>
              <a:t>.</a:t>
            </a:r>
          </a:p>
          <a:p>
            <a:pPr algn="just"/>
            <a:r>
              <a:rPr lang="en-US" sz="2000" dirty="0" smtClean="0">
                <a:latin typeface="Bell MT" panose="02020503060305020303" pitchFamily="18" charset="0"/>
              </a:rPr>
              <a:t> </a:t>
            </a:r>
            <a:r>
              <a:rPr lang="en-US" sz="2000" dirty="0">
                <a:latin typeface="Bell MT" panose="02020503060305020303" pitchFamily="18" charset="0"/>
              </a:rPr>
              <a:t>[5] B. R. </a:t>
            </a:r>
            <a:r>
              <a:rPr lang="en-US" sz="2000" dirty="0" err="1">
                <a:latin typeface="Bell MT" panose="02020503060305020303" pitchFamily="18" charset="0"/>
              </a:rPr>
              <a:t>Pavithra</a:t>
            </a:r>
            <a:r>
              <a:rPr lang="en-US" sz="2000" dirty="0">
                <a:latin typeface="Bell MT" panose="02020503060305020303" pitchFamily="18" charset="0"/>
              </a:rPr>
              <a:t>, D., “</a:t>
            </a:r>
            <a:r>
              <a:rPr lang="en-US" sz="2000" dirty="0" err="1">
                <a:latin typeface="Bell MT" panose="02020503060305020303" pitchFamily="18" charset="0"/>
              </a:rPr>
              <a:t>Iot</a:t>
            </a:r>
            <a:r>
              <a:rPr lang="en-US" sz="2000" dirty="0">
                <a:latin typeface="Bell MT" panose="02020503060305020303" pitchFamily="18" charset="0"/>
              </a:rPr>
              <a:t> based monitoring an control system for home automation,” 2015</a:t>
            </a:r>
            <a:r>
              <a:rPr lang="en-US" sz="2000" dirty="0" smtClean="0">
                <a:latin typeface="Bell MT" panose="02020503060305020303" pitchFamily="18" charset="0"/>
              </a:rPr>
              <a:t>.</a:t>
            </a:r>
          </a:p>
          <a:p>
            <a:pPr algn="just"/>
            <a:r>
              <a:rPr lang="en-US" sz="2000" dirty="0" smtClean="0">
                <a:latin typeface="Bell MT" panose="02020503060305020303" pitchFamily="18" charset="0"/>
              </a:rPr>
              <a:t> </a:t>
            </a:r>
            <a:r>
              <a:rPr lang="en-US" sz="2000" dirty="0">
                <a:latin typeface="Bell MT" panose="02020503060305020303" pitchFamily="18" charset="0"/>
              </a:rPr>
              <a:t>[6] Al-Ali, A.R. ; Dept. of </a:t>
            </a:r>
            <a:r>
              <a:rPr lang="en-US" sz="2000" dirty="0" err="1">
                <a:latin typeface="Bell MT" panose="02020503060305020303" pitchFamily="18" charset="0"/>
              </a:rPr>
              <a:t>Comput</a:t>
            </a:r>
            <a:r>
              <a:rPr lang="en-US" sz="2000" dirty="0">
                <a:latin typeface="Bell MT" panose="02020503060305020303" pitchFamily="18" charset="0"/>
              </a:rPr>
              <a:t>. Eng., American Univ., United Arab Emirates ; AL-</a:t>
            </a:r>
            <a:r>
              <a:rPr lang="en-US" sz="2000" dirty="0" err="1">
                <a:latin typeface="Bell MT" panose="02020503060305020303" pitchFamily="18" charset="0"/>
              </a:rPr>
              <a:t>Rousan</a:t>
            </a:r>
            <a:r>
              <a:rPr lang="en-US" sz="2000" dirty="0">
                <a:latin typeface="Bell MT" panose="02020503060305020303" pitchFamily="18" charset="0"/>
              </a:rPr>
              <a:t>, M., "Java-based home automation system"2004. </a:t>
            </a:r>
            <a:endParaRPr lang="en-US" sz="2000" dirty="0" smtClean="0">
              <a:latin typeface="Bell MT" panose="02020503060305020303" pitchFamily="18" charset="0"/>
            </a:endParaRPr>
          </a:p>
          <a:p>
            <a:pPr algn="just"/>
            <a:r>
              <a:rPr lang="en-US" sz="2000" dirty="0" smtClean="0">
                <a:latin typeface="Bell MT" panose="02020503060305020303" pitchFamily="18" charset="0"/>
              </a:rPr>
              <a:t>[</a:t>
            </a:r>
            <a:r>
              <a:rPr lang="en-US" sz="2000" dirty="0">
                <a:latin typeface="Bell MT" panose="02020503060305020303" pitchFamily="18" charset="0"/>
              </a:rPr>
              <a:t>7] Stefan </a:t>
            </a:r>
            <a:r>
              <a:rPr lang="en-US" sz="2000" dirty="0" err="1">
                <a:latin typeface="Bell MT" panose="02020503060305020303" pitchFamily="18" charset="0"/>
              </a:rPr>
              <a:t>Marksteiner</a:t>
            </a:r>
            <a:r>
              <a:rPr lang="en-US" sz="2000" dirty="0">
                <a:latin typeface="Bell MT" panose="02020503060305020303" pitchFamily="18" charset="0"/>
              </a:rPr>
              <a:t>, </a:t>
            </a:r>
            <a:r>
              <a:rPr lang="en-US" sz="2000" dirty="0" err="1">
                <a:latin typeface="Bell MT" panose="02020503060305020303" pitchFamily="18" charset="0"/>
              </a:rPr>
              <a:t>Víctor</a:t>
            </a:r>
            <a:r>
              <a:rPr lang="en-US" sz="2000" dirty="0">
                <a:latin typeface="Bell MT" panose="02020503060305020303" pitchFamily="18" charset="0"/>
              </a:rPr>
              <a:t> Juan </a:t>
            </a:r>
            <a:r>
              <a:rPr lang="en-US" sz="2000" dirty="0" err="1">
                <a:latin typeface="Bell MT" panose="02020503060305020303" pitchFamily="18" charset="0"/>
              </a:rPr>
              <a:t>Exposito</a:t>
            </a:r>
            <a:r>
              <a:rPr lang="en-US" sz="2000" dirty="0">
                <a:latin typeface="Bell MT" panose="02020503060305020303" pitchFamily="18" charset="0"/>
              </a:rPr>
              <a:t> Jimenez, </a:t>
            </a:r>
            <a:r>
              <a:rPr lang="en-US" sz="2000" dirty="0" err="1">
                <a:latin typeface="Bell MT" panose="02020503060305020303" pitchFamily="18" charset="0"/>
              </a:rPr>
              <a:t>Heribert</a:t>
            </a:r>
            <a:r>
              <a:rPr lang="en-US" sz="2000" dirty="0">
                <a:latin typeface="Bell MT" panose="02020503060305020303" pitchFamily="18" charset="0"/>
              </a:rPr>
              <a:t> Valiant, </a:t>
            </a:r>
            <a:r>
              <a:rPr lang="en-US" sz="2000" dirty="0" err="1">
                <a:latin typeface="Bell MT" panose="02020503060305020303" pitchFamily="18" charset="0"/>
              </a:rPr>
              <a:t>Herwig</a:t>
            </a:r>
            <a:r>
              <a:rPr lang="en-US" sz="2000" dirty="0">
                <a:latin typeface="Bell MT" panose="02020503060305020303" pitchFamily="18" charset="0"/>
              </a:rPr>
              <a:t> </a:t>
            </a:r>
            <a:r>
              <a:rPr lang="en-US" sz="2000" dirty="0" err="1">
                <a:latin typeface="Bell MT" panose="02020503060305020303" pitchFamily="18" charset="0"/>
              </a:rPr>
              <a:t>Zeiner</a:t>
            </a:r>
            <a:r>
              <a:rPr lang="en-US" sz="2000" dirty="0">
                <a:latin typeface="Bell MT" panose="02020503060305020303" pitchFamily="18" charset="0"/>
              </a:rPr>
              <a:t>, " Internet of Things Business Models, Users, and Networks", 2017 </a:t>
            </a:r>
            <a:r>
              <a:rPr lang="en-US" sz="2000" dirty="0" smtClean="0">
                <a:latin typeface="Bell MT" panose="02020503060305020303" pitchFamily="18" charset="0"/>
              </a:rPr>
              <a:t>.</a:t>
            </a:r>
          </a:p>
          <a:p>
            <a:pPr algn="just"/>
            <a:r>
              <a:rPr lang="en-US" sz="2000" dirty="0" smtClean="0">
                <a:latin typeface="Bell MT" panose="02020503060305020303" pitchFamily="18" charset="0"/>
              </a:rPr>
              <a:t> </a:t>
            </a:r>
            <a:r>
              <a:rPr lang="en-US" sz="2000" dirty="0">
                <a:latin typeface="Bell MT" panose="02020503060305020303" pitchFamily="18" charset="0"/>
              </a:rPr>
              <a:t>[8] S. </a:t>
            </a:r>
            <a:r>
              <a:rPr lang="en-US" sz="2000" dirty="0" err="1">
                <a:latin typeface="Bell MT" panose="02020503060305020303" pitchFamily="18" charset="0"/>
              </a:rPr>
              <a:t>Tanwar</a:t>
            </a:r>
            <a:r>
              <a:rPr lang="en-US" sz="2000" dirty="0">
                <a:latin typeface="Bell MT" panose="02020503060305020303" pitchFamily="18" charset="0"/>
              </a:rPr>
              <a:t>, P. Patel, K. Patel, S. </a:t>
            </a:r>
            <a:r>
              <a:rPr lang="en-US" sz="2000" dirty="0" err="1">
                <a:latin typeface="Bell MT" panose="02020503060305020303" pitchFamily="18" charset="0"/>
              </a:rPr>
              <a:t>Tyagi</a:t>
            </a:r>
            <a:r>
              <a:rPr lang="en-US" sz="2000" dirty="0">
                <a:latin typeface="Bell MT" panose="02020503060305020303" pitchFamily="18" charset="0"/>
              </a:rPr>
              <a:t>, N. Kumar, M. S. </a:t>
            </a:r>
            <a:r>
              <a:rPr lang="en-US" sz="2000" dirty="0" err="1">
                <a:latin typeface="Bell MT" panose="02020503060305020303" pitchFamily="18" charset="0"/>
              </a:rPr>
              <a:t>Obaidat</a:t>
            </a:r>
            <a:r>
              <a:rPr lang="en-US" sz="2000" dirty="0">
                <a:latin typeface="Bell MT" panose="02020503060305020303" pitchFamily="18" charset="0"/>
              </a:rPr>
              <a:t>, "An advance Internet of Things based Security Alert System for Smart Home"</a:t>
            </a:r>
            <a:endParaRPr lang="en-US" sz="2000" i="1" dirty="0">
              <a:latin typeface="Bell MT" panose="02020503060305020303" pitchFamily="18" charset="0"/>
            </a:endParaRPr>
          </a:p>
        </p:txBody>
      </p:sp>
    </p:spTree>
    <p:extLst>
      <p:ext uri="{BB962C8B-B14F-4D97-AF65-F5344CB8AC3E}">
        <p14:creationId xmlns:p14="http://schemas.microsoft.com/office/powerpoint/2010/main" val="1220228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smtClean="0"/>
              <a:t>Abstract</a:t>
            </a:r>
            <a:endParaRPr lang="en-US" dirty="0"/>
          </a:p>
        </p:txBody>
      </p:sp>
      <p:sp>
        <p:nvSpPr>
          <p:cNvPr id="3" name="Content Placeholder 2"/>
          <p:cNvSpPr>
            <a:spLocks noGrp="1"/>
          </p:cNvSpPr>
          <p:nvPr>
            <p:ph idx="1"/>
          </p:nvPr>
        </p:nvSpPr>
        <p:spPr/>
        <p:txBody>
          <a:bodyPr>
            <a:normAutofit/>
          </a:bodyPr>
          <a:lstStyle/>
          <a:p>
            <a:pPr>
              <a:buNone/>
            </a:pPr>
            <a:r>
              <a:rPr lang="en-US" sz="2400" dirty="0" smtClean="0">
                <a:latin typeface="Bell MT" panose="02020503060305020303" pitchFamily="18" charset="0"/>
              </a:rPr>
              <a:t>   </a:t>
            </a:r>
            <a:r>
              <a:rPr lang="en-US" sz="2400" dirty="0">
                <a:latin typeface="Bell MT" panose="02020503060305020303" pitchFamily="18" charset="0"/>
              </a:rPr>
              <a:t>Internet of Things is a system where appliances are embedded with software, sensors and actuators. The devices are able to transfer data over a network and also communicate with each other. This technique is incorporated in our house to make the appliances convenient and automated. This project focuses on building a home security system which will be wireless. Security over a network is achieved using AES encryption. Security of house is managed by sending notifications to the user using Internet in case of any trespasser and it can also ring an alarm if required. Home automation is utilized by using appropriate sensors installed around house. Raspberry pi is used as a server and controller. Raspberry pi has task of controlling electrical appliances and providing authentication and security to user. </a:t>
            </a:r>
            <a:endParaRPr lang="en-US" sz="2400" b="1" i="1" dirty="0" smtClean="0">
              <a:solidFill>
                <a:srgbClr val="FF0000"/>
              </a:solidFill>
              <a:latin typeface="Bell MT" panose="02020503060305020303" pitchFamily="18" charset="0"/>
            </a:endParaRPr>
          </a:p>
        </p:txBody>
      </p:sp>
      <p:sp>
        <p:nvSpPr>
          <p:cNvPr id="4" name="Footer Placeholder 3"/>
          <p:cNvSpPr>
            <a:spLocks noGrp="1"/>
          </p:cNvSpPr>
          <p:nvPr>
            <p:ph type="ftr" sz="quarter" idx="11"/>
          </p:nvPr>
        </p:nvSpPr>
        <p:spPr/>
        <p:txBody>
          <a:bodyPr/>
          <a:lstStyle/>
          <a:p>
            <a:r>
              <a:rPr lang="en-US" smtClean="0"/>
              <a:t>15MC804 - Project work - Review 2</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smtClean="0"/>
              <a:t>Problem Statement Addressed</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latin typeface="Bell MT" panose="02020503060305020303" pitchFamily="18" charset="0"/>
              </a:rPr>
              <a:t>Today, there is an increasing demand of automated systems so that human intervention is </a:t>
            </a:r>
            <a:r>
              <a:rPr lang="en-US" sz="2000" dirty="0" smtClean="0">
                <a:latin typeface="Bell MT" panose="02020503060305020303" pitchFamily="18" charset="0"/>
              </a:rPr>
              <a:t>reduced.  </a:t>
            </a:r>
          </a:p>
          <a:p>
            <a:pPr marL="0" indent="0">
              <a:buNone/>
            </a:pPr>
            <a:r>
              <a:rPr lang="en-US" sz="2000" dirty="0">
                <a:latin typeface="Bell MT" panose="02020503060305020303" pitchFamily="18" charset="0"/>
              </a:rPr>
              <a:t> </a:t>
            </a:r>
            <a:r>
              <a:rPr lang="en-US" sz="2000" dirty="0" smtClean="0">
                <a:latin typeface="Bell MT" panose="02020503060305020303" pitchFamily="18" charset="0"/>
              </a:rPr>
              <a:t>                             This </a:t>
            </a:r>
            <a:r>
              <a:rPr lang="en-US" sz="2000" dirty="0">
                <a:latin typeface="Bell MT" panose="02020503060305020303" pitchFamily="18" charset="0"/>
              </a:rPr>
              <a:t>paper focuses on a system that provides features of Home Automation relying on Internet of Things to operate easily, in addition to that it includes a camera module and provides home security. The android app basically converts Smartphone into a remote for all home appliances. Security is achieved with motion sensors if movement is sensed at the entrance of the house; a notification is sent that contains a photo of house entrance in real time. This notification will be received by the owner of the house via internet such that app can trigger a notification. So owner can raise an alarm in case of any intrusion or he/she can toggle the appliances like opening the door if the person is a guest</a:t>
            </a:r>
            <a:endParaRPr lang="en-US" sz="2000" b="1" i="1" dirty="0" smtClean="0">
              <a:solidFill>
                <a:srgbClr val="FF0000"/>
              </a:solidFill>
              <a:latin typeface="Bell MT" panose="02020503060305020303" pitchFamily="18" charset="0"/>
            </a:endParaRPr>
          </a:p>
        </p:txBody>
      </p:sp>
      <p:sp>
        <p:nvSpPr>
          <p:cNvPr id="4" name="Footer Placeholder 3"/>
          <p:cNvSpPr>
            <a:spLocks noGrp="1"/>
          </p:cNvSpPr>
          <p:nvPr>
            <p:ph type="ftr" sz="quarter" idx="11"/>
          </p:nvPr>
        </p:nvSpPr>
        <p:spPr/>
        <p:txBody>
          <a:bodyPr/>
          <a:lstStyle/>
          <a:p>
            <a:r>
              <a:rPr lang="en-US" smtClean="0"/>
              <a:t>15MC804 - Project work - Review 2</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smtClean="0"/>
              <a:t>Existing Solution to the Problem Addressed</a:t>
            </a:r>
            <a:endParaRPr lang="en-US" dirty="0"/>
          </a:p>
        </p:txBody>
      </p:sp>
      <p:sp>
        <p:nvSpPr>
          <p:cNvPr id="3" name="Content Placeholder 2"/>
          <p:cNvSpPr>
            <a:spLocks noGrp="1"/>
          </p:cNvSpPr>
          <p:nvPr>
            <p:ph idx="1"/>
          </p:nvPr>
        </p:nvSpPr>
        <p:spPr/>
        <p:txBody>
          <a:bodyPr>
            <a:normAutofit lnSpcReduction="10000"/>
          </a:bodyPr>
          <a:lstStyle/>
          <a:p>
            <a:pPr>
              <a:buNone/>
            </a:pPr>
            <a:r>
              <a:rPr lang="en-US" sz="1800" dirty="0" smtClean="0"/>
              <a:t> </a:t>
            </a:r>
            <a:r>
              <a:rPr lang="en-US" sz="1800" dirty="0">
                <a:latin typeface="Bell MT" panose="02020503060305020303" pitchFamily="18" charset="0"/>
              </a:rPr>
              <a:t>As per our survey, there exist many systems that can control home appliances using Android based phones/tablets. Each system has its unique features. Work on designing home automation system model is an ongoing process. Some models that have been developed already are discussed below</a:t>
            </a:r>
            <a:r>
              <a:rPr lang="en-US" sz="1800" dirty="0" smtClean="0">
                <a:latin typeface="Bell MT" panose="02020503060305020303" pitchFamily="18" charset="0"/>
              </a:rPr>
              <a:t>.</a:t>
            </a:r>
          </a:p>
          <a:p>
            <a:pPr>
              <a:buNone/>
            </a:pPr>
            <a:r>
              <a:rPr lang="en-US" sz="1800" dirty="0" smtClean="0">
                <a:latin typeface="Bell MT" panose="02020503060305020303" pitchFamily="18" charset="0"/>
              </a:rPr>
              <a:t> </a:t>
            </a:r>
            <a:r>
              <a:rPr lang="en-US" sz="1800" dirty="0">
                <a:latin typeface="Bell MT" panose="02020503060305020303" pitchFamily="18" charset="0"/>
              </a:rPr>
              <a:t>Andrea </a:t>
            </a:r>
            <a:r>
              <a:rPr lang="en-US" sz="1800" dirty="0" err="1">
                <a:latin typeface="Bell MT" panose="02020503060305020303" pitchFamily="18" charset="0"/>
              </a:rPr>
              <a:t>Zanella</a:t>
            </a:r>
            <a:r>
              <a:rPr lang="en-US" sz="1800" dirty="0">
                <a:latin typeface="Bell MT" panose="02020503060305020303" pitchFamily="18" charset="0"/>
              </a:rPr>
              <a:t> explained the model of comprehensive survey of enabling technologies, protocols and architecture for an urban IOT . They explained various technical solutions and best-practice guidelines adopted in the </a:t>
            </a:r>
            <a:r>
              <a:rPr lang="en-US" sz="1800" dirty="0" err="1">
                <a:latin typeface="Bell MT" panose="02020503060305020303" pitchFamily="18" charset="0"/>
              </a:rPr>
              <a:t>Padova</a:t>
            </a:r>
            <a:r>
              <a:rPr lang="en-US" sz="1800" dirty="0">
                <a:latin typeface="Bell MT" panose="02020503060305020303" pitchFamily="18" charset="0"/>
              </a:rPr>
              <a:t> Smart City project, a proof of concept </a:t>
            </a:r>
            <a:r>
              <a:rPr lang="en-US" sz="1800" dirty="0" err="1">
                <a:latin typeface="Bell MT" panose="02020503060305020303" pitchFamily="18" charset="0"/>
              </a:rPr>
              <a:t>deploymenst</a:t>
            </a:r>
            <a:r>
              <a:rPr lang="en-US" sz="1800" dirty="0">
                <a:latin typeface="Bell MT" panose="02020503060305020303" pitchFamily="18" charset="0"/>
              </a:rPr>
              <a:t> of an </a:t>
            </a:r>
            <a:r>
              <a:rPr lang="en-US" sz="1800" dirty="0" err="1">
                <a:latin typeface="Bell MT" panose="02020503060305020303" pitchFamily="18" charset="0"/>
              </a:rPr>
              <a:t>IoT</a:t>
            </a:r>
            <a:r>
              <a:rPr lang="en-US" sz="1800" dirty="0">
                <a:latin typeface="Bell MT" panose="02020503060305020303" pitchFamily="18" charset="0"/>
              </a:rPr>
              <a:t> in the city of </a:t>
            </a:r>
            <a:r>
              <a:rPr lang="en-US" sz="1800" dirty="0" err="1">
                <a:latin typeface="Bell MT" panose="02020503060305020303" pitchFamily="18" charset="0"/>
              </a:rPr>
              <a:t>Padova</a:t>
            </a:r>
            <a:r>
              <a:rPr lang="en-US" sz="1800" dirty="0">
                <a:latin typeface="Bell MT" panose="02020503060305020303" pitchFamily="18" charset="0"/>
              </a:rPr>
              <a:t>, Italy, performed in collaboration with the city municipality. </a:t>
            </a:r>
            <a:endParaRPr lang="en-US" sz="1800" dirty="0" smtClean="0">
              <a:latin typeface="Bell MT" panose="02020503060305020303" pitchFamily="18" charset="0"/>
            </a:endParaRPr>
          </a:p>
          <a:p>
            <a:pPr>
              <a:buNone/>
            </a:pPr>
            <a:r>
              <a:rPr lang="en-US" sz="1800" dirty="0" err="1" smtClean="0">
                <a:latin typeface="Bell MT" panose="02020503060305020303" pitchFamily="18" charset="0"/>
              </a:rPr>
              <a:t>Pavithra.D</a:t>
            </a:r>
            <a:r>
              <a:rPr lang="en-US" sz="1800" dirty="0" smtClean="0">
                <a:latin typeface="Bell MT" panose="02020503060305020303" pitchFamily="18" charset="0"/>
              </a:rPr>
              <a:t> </a:t>
            </a:r>
            <a:r>
              <a:rPr lang="en-US" sz="1800" dirty="0">
                <a:latin typeface="Bell MT" panose="02020503060305020303" pitchFamily="18" charset="0"/>
              </a:rPr>
              <a:t>explained the model for efficient implementation of </a:t>
            </a:r>
            <a:r>
              <a:rPr lang="en-US" sz="1800" dirty="0" err="1">
                <a:latin typeface="Bell MT" panose="02020503060305020303" pitchFamily="18" charset="0"/>
              </a:rPr>
              <a:t>IoT</a:t>
            </a:r>
            <a:r>
              <a:rPr lang="en-US" sz="1800" dirty="0">
                <a:latin typeface="Bell MT" panose="02020503060305020303" pitchFamily="18" charset="0"/>
              </a:rPr>
              <a:t> in monitoring and controlling the home appliances via world wide </a:t>
            </a:r>
            <a:r>
              <a:rPr lang="en-US" sz="1800" dirty="0" smtClean="0">
                <a:latin typeface="Bell MT" panose="02020503060305020303" pitchFamily="18" charset="0"/>
              </a:rPr>
              <a:t>web. </a:t>
            </a:r>
            <a:r>
              <a:rPr lang="en-US" sz="1800" dirty="0">
                <a:latin typeface="Bell MT" panose="02020503060305020303" pitchFamily="18" charset="0"/>
              </a:rPr>
              <a:t>This model is economical and scalable. The model provided control of appliances via a web server as well as locally without internet </a:t>
            </a:r>
            <a:r>
              <a:rPr lang="en-US" sz="1800" dirty="0" smtClean="0">
                <a:latin typeface="Bell MT" panose="02020503060305020303" pitchFamily="18" charset="0"/>
              </a:rPr>
              <a:t>access.</a:t>
            </a:r>
          </a:p>
          <a:p>
            <a:pPr>
              <a:buNone/>
            </a:pPr>
            <a:r>
              <a:rPr lang="en-US" sz="1800" dirty="0" smtClean="0">
                <a:latin typeface="Bell MT" panose="02020503060305020303" pitchFamily="18" charset="0"/>
              </a:rPr>
              <a:t> </a:t>
            </a:r>
            <a:r>
              <a:rPr lang="en-US" sz="1800" dirty="0">
                <a:latin typeface="Bell MT" panose="02020503060305020303" pitchFamily="18" charset="0"/>
              </a:rPr>
              <a:t>Ravi Kishore </a:t>
            </a:r>
            <a:r>
              <a:rPr lang="en-US" sz="1800" dirty="0" err="1">
                <a:latin typeface="Bell MT" panose="02020503060305020303" pitchFamily="18" charset="0"/>
              </a:rPr>
              <a:t>Kodali</a:t>
            </a:r>
            <a:r>
              <a:rPr lang="en-US" sz="1800" dirty="0">
                <a:latin typeface="Bell MT" panose="02020503060305020303" pitchFamily="18" charset="0"/>
              </a:rPr>
              <a:t>, Vishal Jain, </a:t>
            </a:r>
            <a:r>
              <a:rPr lang="en-US" sz="1800" dirty="0" err="1">
                <a:latin typeface="Bell MT" panose="02020503060305020303" pitchFamily="18" charset="0"/>
              </a:rPr>
              <a:t>Suvadeep</a:t>
            </a:r>
            <a:r>
              <a:rPr lang="en-US" sz="1800" dirty="0">
                <a:latin typeface="Bell MT" panose="02020503060305020303" pitchFamily="18" charset="0"/>
              </a:rPr>
              <a:t> Bose and Lakshmi </a:t>
            </a:r>
            <a:r>
              <a:rPr lang="en-US" sz="1800" dirty="0" err="1">
                <a:latin typeface="Bell MT" panose="02020503060305020303" pitchFamily="18" charset="0"/>
              </a:rPr>
              <a:t>Boppana</a:t>
            </a:r>
            <a:r>
              <a:rPr lang="en-US" sz="1800" dirty="0">
                <a:latin typeface="Bell MT" panose="02020503060305020303" pitchFamily="18" charset="0"/>
              </a:rPr>
              <a:t> explained the model for </a:t>
            </a:r>
            <a:r>
              <a:rPr lang="en-US" sz="1800" dirty="0" err="1">
                <a:latin typeface="Bell MT" panose="02020503060305020303" pitchFamily="18" charset="0"/>
              </a:rPr>
              <a:t>IoT</a:t>
            </a:r>
            <a:r>
              <a:rPr lang="en-US" sz="1800" dirty="0">
                <a:latin typeface="Bell MT" panose="02020503060305020303" pitchFamily="18" charset="0"/>
              </a:rPr>
              <a:t> project which focuses on building a smart wireless home security system which sends alerts to the owner by using Internet in case of any trespass and raises an alarm optionally. The microcontroller used in the current prototype is the TICC3200 Launchpad board. This system can send alerts and the status sent by the </a:t>
            </a:r>
            <a:r>
              <a:rPr lang="en-US" sz="1800" dirty="0" err="1">
                <a:latin typeface="Bell MT" panose="02020503060305020303" pitchFamily="18" charset="0"/>
              </a:rPr>
              <a:t>wifi</a:t>
            </a:r>
            <a:r>
              <a:rPr lang="en-US" sz="1800" dirty="0">
                <a:latin typeface="Bell MT" panose="02020503060305020303" pitchFamily="18" charset="0"/>
              </a:rPr>
              <a:t> connected microcontroller managed system can be received by the user on his phone from any distance irrespective of whether his mobile phone is connected to the </a:t>
            </a:r>
            <a:r>
              <a:rPr lang="en-US" sz="1800" dirty="0" smtClean="0">
                <a:latin typeface="Bell MT" panose="02020503060305020303" pitchFamily="18" charset="0"/>
              </a:rPr>
              <a:t>internet </a:t>
            </a:r>
            <a:r>
              <a:rPr lang="en-US" sz="1800" dirty="0">
                <a:latin typeface="Bell MT" panose="02020503060305020303" pitchFamily="18" charset="0"/>
              </a:rPr>
              <a:t>. </a:t>
            </a:r>
          </a:p>
        </p:txBody>
      </p:sp>
      <p:sp>
        <p:nvSpPr>
          <p:cNvPr id="4" name="Footer Placeholder 3"/>
          <p:cNvSpPr>
            <a:spLocks noGrp="1"/>
          </p:cNvSpPr>
          <p:nvPr>
            <p:ph type="ftr" sz="quarter" idx="11"/>
          </p:nvPr>
        </p:nvSpPr>
        <p:spPr/>
        <p:txBody>
          <a:bodyPr/>
          <a:lstStyle/>
          <a:p>
            <a:r>
              <a:rPr lang="en-US" smtClean="0"/>
              <a:t>15MC804 - Project work - Review 2</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smtClean="0"/>
              <a:t>Proposed Solution to the Problem Addressed</a:t>
            </a:r>
            <a:endParaRPr lang="en-US" dirty="0"/>
          </a:p>
        </p:txBody>
      </p:sp>
      <p:sp>
        <p:nvSpPr>
          <p:cNvPr id="3" name="Content Placeholder 2"/>
          <p:cNvSpPr>
            <a:spLocks noGrp="1"/>
          </p:cNvSpPr>
          <p:nvPr>
            <p:ph idx="1"/>
          </p:nvPr>
        </p:nvSpPr>
        <p:spPr/>
        <p:txBody>
          <a:bodyPr>
            <a:noAutofit/>
          </a:bodyPr>
          <a:lstStyle/>
          <a:p>
            <a:pPr>
              <a:buNone/>
            </a:pPr>
            <a:r>
              <a:rPr lang="en-US" sz="2400" dirty="0" smtClean="0">
                <a:latin typeface="Bell MT" panose="02020503060305020303" pitchFamily="18" charset="0"/>
              </a:rPr>
              <a:t> </a:t>
            </a:r>
            <a:r>
              <a:rPr lang="en-US" sz="2200" dirty="0" smtClean="0">
                <a:latin typeface="Bell MT" panose="02020503060305020303" pitchFamily="18" charset="0"/>
              </a:rPr>
              <a:t>T</a:t>
            </a:r>
            <a:r>
              <a:rPr lang="en-US" sz="2200" dirty="0" smtClean="0">
                <a:latin typeface="Bell MT" panose="02020503060305020303" pitchFamily="18" charset="0"/>
              </a:rPr>
              <a:t>here </a:t>
            </a:r>
            <a:r>
              <a:rPr lang="en-US" sz="2200" dirty="0">
                <a:latin typeface="Bell MT" panose="02020503060305020303" pitchFamily="18" charset="0"/>
              </a:rPr>
              <a:t>is an increasing demand of automated systems so that human intervention is reduced. This paper focuses on a system that provides features of Home Automation relying on Internet of Things to operate easily, in addition to that it includes a camera module and provides home security. The android app basically converts Smartphone into a remote for all home appliances. Security is achieved with motion sensors if movement is sensed at the entrance of the house; a notification is sent that contains a photo of house entrance in real time. This notification will be received by the owner of the house via internet such that app can trigger a notification. So owner can raise an alarm in case of any intrusion or he/she can toggle the appliances like opening the door if the person is a guest. The user can make use of this system to control switching on of lights, fan, AC, etc. </a:t>
            </a:r>
            <a:r>
              <a:rPr lang="en-US" sz="2200" dirty="0" smtClean="0">
                <a:latin typeface="Bell MT" panose="02020503060305020303" pitchFamily="18" charset="0"/>
              </a:rPr>
              <a:t>automatically. </a:t>
            </a:r>
            <a:r>
              <a:rPr lang="en-US" sz="2200" dirty="0">
                <a:latin typeface="Bell MT" panose="02020503060305020303" pitchFamily="18" charset="0"/>
              </a:rPr>
              <a:t>We have also incorporated a smoke sensor which, on detection of smoke will ring an alarm and alert the user on their phone by SMS alert. </a:t>
            </a:r>
            <a:endParaRPr lang="en-US" sz="2200" b="1" i="1" dirty="0" smtClean="0">
              <a:solidFill>
                <a:srgbClr val="FF0000"/>
              </a:solidFill>
              <a:latin typeface="Bell MT" panose="02020503060305020303" pitchFamily="18" charset="0"/>
            </a:endParaRPr>
          </a:p>
        </p:txBody>
      </p:sp>
      <p:sp>
        <p:nvSpPr>
          <p:cNvPr id="4" name="Footer Placeholder 3"/>
          <p:cNvSpPr>
            <a:spLocks noGrp="1"/>
          </p:cNvSpPr>
          <p:nvPr>
            <p:ph type="ftr" sz="quarter" idx="11"/>
          </p:nvPr>
        </p:nvSpPr>
        <p:spPr/>
        <p:txBody>
          <a:bodyPr/>
          <a:lstStyle/>
          <a:p>
            <a:r>
              <a:rPr lang="en-US" smtClean="0"/>
              <a:t>15MC804 - Project work - Review 2</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 to the Problem Addressed</a:t>
            </a:r>
          </a:p>
        </p:txBody>
      </p:sp>
      <p:sp>
        <p:nvSpPr>
          <p:cNvPr id="3" name="Content Placeholder 2"/>
          <p:cNvSpPr>
            <a:spLocks noGrp="1"/>
          </p:cNvSpPr>
          <p:nvPr>
            <p:ph idx="1"/>
          </p:nvPr>
        </p:nvSpPr>
        <p:spPr/>
        <p:txBody>
          <a:bodyPr>
            <a:normAutofit/>
          </a:bodyPr>
          <a:lstStyle/>
          <a:p>
            <a:pPr marL="0" indent="0">
              <a:buNone/>
            </a:pPr>
            <a:r>
              <a:rPr lang="en-US" sz="2200" dirty="0">
                <a:latin typeface="Bell MT" panose="02020503060305020303" pitchFamily="18" charset="0"/>
              </a:rPr>
              <a:t>The user can access complete </a:t>
            </a:r>
            <a:r>
              <a:rPr lang="en-US" sz="2200" dirty="0" err="1">
                <a:latin typeface="Bell MT" panose="02020503060305020303" pitchFamily="18" charset="0"/>
              </a:rPr>
              <a:t>IoT</a:t>
            </a:r>
            <a:r>
              <a:rPr lang="en-US" sz="2200" dirty="0">
                <a:latin typeface="Bell MT" panose="02020503060305020303" pitchFamily="18" charset="0"/>
              </a:rPr>
              <a:t> system from anywhere using Internet. But the micro-controller must always have Internet </a:t>
            </a:r>
            <a:r>
              <a:rPr lang="en-US" sz="2200" dirty="0" err="1" smtClean="0">
                <a:latin typeface="Bell MT" panose="02020503060305020303" pitchFamily="18" charset="0"/>
              </a:rPr>
              <a:t>connectivity.Raspberry</a:t>
            </a:r>
            <a:r>
              <a:rPr lang="en-US" sz="2200" dirty="0" smtClean="0">
                <a:latin typeface="Bell MT" panose="02020503060305020303" pitchFamily="18" charset="0"/>
              </a:rPr>
              <a:t> </a:t>
            </a:r>
            <a:r>
              <a:rPr lang="en-US" sz="2200" dirty="0">
                <a:latin typeface="Bell MT" panose="02020503060305020303" pitchFamily="18" charset="0"/>
              </a:rPr>
              <a:t>Pi is a small sized computer which acts as a server for the system. The Raspberry Pi system functions like a computer with a small setup. It contains GPIO pins and USB ports and also supports port for camera module. These pins can be toggled on/off using simple programs. The project mainly aims to overcome the shortcomings of home security systems by providing information of current situation when the owner is away from the house. It will also enhance the </a:t>
            </a:r>
            <a:r>
              <a:rPr lang="en-US" sz="2200" dirty="0" err="1">
                <a:latin typeface="Bell MT" panose="02020503060305020303" pitchFamily="18" charset="0"/>
              </a:rPr>
              <a:t>IoTs</a:t>
            </a:r>
            <a:r>
              <a:rPr lang="en-US" sz="2200" dirty="0">
                <a:latin typeface="Bell MT" panose="02020503060305020303" pitchFamily="18" charset="0"/>
              </a:rPr>
              <a:t>' network security using encryption and decryption of the user's data. </a:t>
            </a:r>
            <a:endParaRPr lang="en-US" sz="2200" dirty="0" smtClean="0">
              <a:latin typeface="Bell MT" panose="02020503060305020303" pitchFamily="18" charset="0"/>
            </a:endParaRPr>
          </a:p>
          <a:p>
            <a:pPr marL="0" indent="0">
              <a:buNone/>
            </a:pPr>
            <a:endParaRPr lang="en-US" sz="2200" dirty="0">
              <a:latin typeface="Bell MT" panose="02020503060305020303" pitchFamily="18" charset="0"/>
            </a:endParaRPr>
          </a:p>
        </p:txBody>
      </p:sp>
      <p:sp>
        <p:nvSpPr>
          <p:cNvPr id="4" name="Footer Placeholder 3"/>
          <p:cNvSpPr>
            <a:spLocks noGrp="1"/>
          </p:cNvSpPr>
          <p:nvPr>
            <p:ph type="ftr" sz="quarter" idx="11"/>
          </p:nvPr>
        </p:nvSpPr>
        <p:spPr/>
        <p:txBody>
          <a:bodyPr/>
          <a:lstStyle/>
          <a:p>
            <a:r>
              <a:rPr lang="en-US" smtClean="0"/>
              <a:t>15MC804 - Project work - Review 2</a:t>
            </a:r>
            <a:endParaRPr lang="en-US" dirty="0"/>
          </a:p>
        </p:txBody>
      </p:sp>
    </p:spTree>
    <p:extLst>
      <p:ext uri="{BB962C8B-B14F-4D97-AF65-F5344CB8AC3E}">
        <p14:creationId xmlns:p14="http://schemas.microsoft.com/office/powerpoint/2010/main" val="1842959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 to the Problem Addressed</a:t>
            </a:r>
          </a:p>
        </p:txBody>
      </p:sp>
      <p:sp>
        <p:nvSpPr>
          <p:cNvPr id="3" name="Content Placeholder 2"/>
          <p:cNvSpPr>
            <a:spLocks noGrp="1"/>
          </p:cNvSpPr>
          <p:nvPr>
            <p:ph idx="1"/>
          </p:nvPr>
        </p:nvSpPr>
        <p:spPr/>
        <p:txBody>
          <a:bodyPr>
            <a:normAutofit/>
          </a:bodyPr>
          <a:lstStyle/>
          <a:p>
            <a:pPr marL="0" indent="0">
              <a:buNone/>
            </a:pPr>
            <a:r>
              <a:rPr lang="en-US" sz="2200" dirty="0">
                <a:latin typeface="Bell MT" panose="02020503060305020303" pitchFamily="18" charset="0"/>
              </a:rPr>
              <a:t>At first the client signs in to our android application by </a:t>
            </a:r>
            <a:r>
              <a:rPr lang="en-US" sz="2200" dirty="0" smtClean="0">
                <a:latin typeface="Bell MT" panose="02020503060305020303" pitchFamily="18" charset="0"/>
              </a:rPr>
              <a:t>entering default </a:t>
            </a:r>
            <a:r>
              <a:rPr lang="en-US" sz="2200" dirty="0">
                <a:latin typeface="Bell MT" panose="02020503060305020303" pitchFamily="18" charset="0"/>
              </a:rPr>
              <a:t>accreditations. There is office for administrator admittance </a:t>
            </a:r>
            <a:r>
              <a:rPr lang="en-US" sz="2200" dirty="0" smtClean="0">
                <a:latin typeface="Bell MT" panose="02020503060305020303" pitchFamily="18" charset="0"/>
              </a:rPr>
              <a:t>to add/eliminate </a:t>
            </a:r>
            <a:r>
              <a:rPr lang="en-US" sz="2200" dirty="0">
                <a:latin typeface="Bell MT" panose="02020503060305020303" pitchFamily="18" charset="0"/>
              </a:rPr>
              <a:t>clients and change the default username </a:t>
            </a:r>
            <a:r>
              <a:rPr lang="en-US" sz="2200" dirty="0" smtClean="0">
                <a:latin typeface="Bell MT" panose="02020503060305020303" pitchFamily="18" charset="0"/>
              </a:rPr>
              <a:t>and secret key. AES </a:t>
            </a:r>
            <a:r>
              <a:rPr lang="en-US" sz="2200" dirty="0">
                <a:latin typeface="Bell MT" panose="02020503060305020303" pitchFamily="18" charset="0"/>
              </a:rPr>
              <a:t>encryption is utilized in the application to give </a:t>
            </a:r>
            <a:r>
              <a:rPr lang="en-US" sz="2200" dirty="0" smtClean="0">
                <a:latin typeface="Bell MT" panose="02020503060305020303" pitchFamily="18" charset="0"/>
              </a:rPr>
              <a:t>organization security</a:t>
            </a:r>
            <a:r>
              <a:rPr lang="en-US" sz="2200" dirty="0">
                <a:latin typeface="Bell MT" panose="02020503060305020303" pitchFamily="18" charset="0"/>
              </a:rPr>
              <a:t>. An attachment runs at server (Raspberry Pi) ,which is </a:t>
            </a:r>
            <a:r>
              <a:rPr lang="en-US" sz="2200" dirty="0" smtClean="0">
                <a:latin typeface="Bell MT" panose="02020503060305020303" pitchFamily="18" charset="0"/>
              </a:rPr>
              <a:t>open continually </a:t>
            </a:r>
            <a:r>
              <a:rPr lang="en-US" sz="2200" dirty="0">
                <a:latin typeface="Bell MT" panose="02020503060305020303" pitchFamily="18" charset="0"/>
              </a:rPr>
              <a:t>and hangs tight for demand from </a:t>
            </a:r>
            <a:r>
              <a:rPr lang="en-US" sz="2200" dirty="0" smtClean="0">
                <a:latin typeface="Bell MT" panose="02020503060305020303" pitchFamily="18" charset="0"/>
              </a:rPr>
              <a:t>client. Whenever </a:t>
            </a:r>
            <a:r>
              <a:rPr lang="en-US" sz="2200" dirty="0">
                <a:latin typeface="Bell MT" panose="02020503060305020303" pitchFamily="18" charset="0"/>
              </a:rPr>
              <a:t>client taps on login a client attachment is made in </a:t>
            </a:r>
            <a:r>
              <a:rPr lang="en-US" sz="2200" dirty="0" smtClean="0">
                <a:latin typeface="Bell MT" panose="02020503060305020303" pitchFamily="18" charset="0"/>
              </a:rPr>
              <a:t>android application </a:t>
            </a:r>
            <a:r>
              <a:rPr lang="en-US" sz="2200" dirty="0">
                <a:latin typeface="Bell MT" panose="02020503060305020303" pitchFamily="18" charset="0"/>
              </a:rPr>
              <a:t>and association starts between Raspberry Pi and </a:t>
            </a:r>
            <a:r>
              <a:rPr lang="en-US" sz="2200" dirty="0" smtClean="0">
                <a:latin typeface="Bell MT" panose="02020503060305020303" pitchFamily="18" charset="0"/>
              </a:rPr>
              <a:t>the android </a:t>
            </a:r>
            <a:r>
              <a:rPr lang="en-US" sz="2200" dirty="0">
                <a:latin typeface="Bell MT" panose="02020503060305020303" pitchFamily="18" charset="0"/>
              </a:rPr>
              <a:t>gadget. The encoded information is gone through </a:t>
            </a:r>
            <a:r>
              <a:rPr lang="en-US" sz="2200" dirty="0" smtClean="0">
                <a:latin typeface="Bell MT" panose="02020503060305020303" pitchFamily="18" charset="0"/>
              </a:rPr>
              <a:t>this attachment </a:t>
            </a:r>
            <a:r>
              <a:rPr lang="en-US" sz="2200" dirty="0">
                <a:latin typeface="Bell MT" panose="02020503060305020303" pitchFamily="18" charset="0"/>
              </a:rPr>
              <a:t>to Raspberry </a:t>
            </a:r>
            <a:r>
              <a:rPr lang="en-US" sz="2200" dirty="0" smtClean="0">
                <a:latin typeface="Bell MT" panose="02020503060305020303" pitchFamily="18" charset="0"/>
              </a:rPr>
              <a:t>Pi. At </a:t>
            </a:r>
            <a:r>
              <a:rPr lang="en-US" sz="2200" dirty="0">
                <a:latin typeface="Bell MT" panose="02020503060305020303" pitchFamily="18" charset="0"/>
              </a:rPr>
              <a:t>Raspberry Pi side unscrambling of the information happens. </a:t>
            </a:r>
            <a:r>
              <a:rPr lang="en-US" sz="2200" dirty="0" smtClean="0">
                <a:latin typeface="Bell MT" panose="02020503060305020303" pitchFamily="18" charset="0"/>
              </a:rPr>
              <a:t>This unscrambled </a:t>
            </a:r>
            <a:r>
              <a:rPr lang="en-US" sz="2200" dirty="0">
                <a:latin typeface="Bell MT" panose="02020503060305020303" pitchFamily="18" charset="0"/>
              </a:rPr>
              <a:t>information is checked with the sections present in </a:t>
            </a:r>
            <a:r>
              <a:rPr lang="en-US" sz="2200" dirty="0" smtClean="0">
                <a:latin typeface="Bell MT" panose="02020503060305020303" pitchFamily="18" charset="0"/>
              </a:rPr>
              <a:t>Raspberry Pi </a:t>
            </a:r>
            <a:r>
              <a:rPr lang="en-US" sz="2200" dirty="0">
                <a:latin typeface="Bell MT" panose="02020503060305020303" pitchFamily="18" charset="0"/>
              </a:rPr>
              <a:t>memory itself. On the off chance that right subtleties are given a reaction </a:t>
            </a:r>
            <a:r>
              <a:rPr lang="en-US" sz="2200" dirty="0" smtClean="0">
                <a:latin typeface="Bell MT" panose="02020503060305020303" pitchFamily="18" charset="0"/>
              </a:rPr>
              <a:t>is sent </a:t>
            </a:r>
            <a:r>
              <a:rPr lang="en-US" sz="2200" dirty="0">
                <a:latin typeface="Bell MT" panose="02020503060305020303" pitchFamily="18" charset="0"/>
              </a:rPr>
              <a:t>back to gadget what begins another </a:t>
            </a:r>
            <a:r>
              <a:rPr lang="en-US" sz="2200" dirty="0" smtClean="0">
                <a:latin typeface="Bell MT" panose="02020503060305020303" pitchFamily="18" charset="0"/>
              </a:rPr>
              <a:t>action. This </a:t>
            </a:r>
            <a:r>
              <a:rPr lang="en-US" sz="2200" dirty="0">
                <a:latin typeface="Bell MT" panose="02020503060305020303" pitchFamily="18" charset="0"/>
              </a:rPr>
              <a:t>new movement can then be utilized to control any </a:t>
            </a:r>
            <a:r>
              <a:rPr lang="en-US" sz="2200" dirty="0" smtClean="0">
                <a:latin typeface="Bell MT" panose="02020503060305020303" pitchFamily="18" charset="0"/>
              </a:rPr>
              <a:t>home apparatuses </a:t>
            </a:r>
            <a:r>
              <a:rPr lang="en-US" sz="2200" dirty="0">
                <a:latin typeface="Bell MT" panose="02020503060305020303" pitchFamily="18" charset="0"/>
              </a:rPr>
              <a:t>with a straightforward on/off button UI. The solicitations </a:t>
            </a:r>
            <a:r>
              <a:rPr lang="en-US" sz="2200" dirty="0" smtClean="0">
                <a:latin typeface="Bell MT" panose="02020503060305020303" pitchFamily="18" charset="0"/>
              </a:rPr>
              <a:t>are dealt </a:t>
            </a:r>
            <a:r>
              <a:rPr lang="en-US" sz="2200" dirty="0">
                <a:latin typeface="Bell MT" panose="02020503060305020303" pitchFamily="18" charset="0"/>
              </a:rPr>
              <a:t>with at server side by Raspberry Pi.</a:t>
            </a:r>
          </a:p>
        </p:txBody>
      </p:sp>
      <p:sp>
        <p:nvSpPr>
          <p:cNvPr id="4" name="Footer Placeholder 3"/>
          <p:cNvSpPr>
            <a:spLocks noGrp="1"/>
          </p:cNvSpPr>
          <p:nvPr>
            <p:ph type="ftr" sz="quarter" idx="11"/>
          </p:nvPr>
        </p:nvSpPr>
        <p:spPr/>
        <p:txBody>
          <a:bodyPr/>
          <a:lstStyle/>
          <a:p>
            <a:r>
              <a:rPr lang="en-US" smtClean="0"/>
              <a:t>15MC804 - Project work - Review 2</a:t>
            </a:r>
            <a:endParaRPr lang="en-US" dirty="0"/>
          </a:p>
        </p:txBody>
      </p:sp>
    </p:spTree>
    <p:extLst>
      <p:ext uri="{BB962C8B-B14F-4D97-AF65-F5344CB8AC3E}">
        <p14:creationId xmlns:p14="http://schemas.microsoft.com/office/powerpoint/2010/main" val="1205939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sp>
        <p:nvSpPr>
          <p:cNvPr id="3" name="Content Placeholder 2"/>
          <p:cNvSpPr>
            <a:spLocks noGrp="1"/>
          </p:cNvSpPr>
          <p:nvPr>
            <p:ph idx="1"/>
          </p:nvPr>
        </p:nvSpPr>
        <p:spPr/>
        <p:txBody>
          <a:bodyPr/>
          <a:lstStyle/>
          <a:p>
            <a:pPr>
              <a:buNone/>
            </a:pPr>
            <a:r>
              <a:rPr lang="en-US" dirty="0" smtClean="0"/>
              <a:t> </a:t>
            </a:r>
            <a:endParaRPr lang="en-US" b="1" i="1" dirty="0" smtClean="0">
              <a:solidFill>
                <a:srgbClr val="FF0000"/>
              </a:solidFill>
            </a:endParaRPr>
          </a:p>
        </p:txBody>
      </p:sp>
      <p:sp>
        <p:nvSpPr>
          <p:cNvPr id="4" name="Footer Placeholder 3"/>
          <p:cNvSpPr>
            <a:spLocks noGrp="1"/>
          </p:cNvSpPr>
          <p:nvPr>
            <p:ph type="ftr" sz="quarter" idx="11"/>
          </p:nvPr>
        </p:nvSpPr>
        <p:spPr/>
        <p:txBody>
          <a:bodyPr/>
          <a:lstStyle/>
          <a:p>
            <a:r>
              <a:rPr lang="en-US" smtClean="0"/>
              <a:t>15MC804 - Project work - Review 2</a:t>
            </a:r>
            <a:endParaRPr lang="en-US" dirty="0"/>
          </a:p>
        </p:txBody>
      </p:sp>
      <p:pic>
        <p:nvPicPr>
          <p:cNvPr id="5" name="Picture 4"/>
          <p:cNvPicPr>
            <a:picLocks noChangeAspect="1"/>
          </p:cNvPicPr>
          <p:nvPr/>
        </p:nvPicPr>
        <p:blipFill>
          <a:blip r:embed="rId2"/>
          <a:stretch>
            <a:fillRect/>
          </a:stretch>
        </p:blipFill>
        <p:spPr>
          <a:xfrm>
            <a:off x="2725947" y="1646238"/>
            <a:ext cx="6763109" cy="406970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plan</a:t>
            </a:r>
            <a:endParaRPr lang="en-US" dirty="0"/>
          </a:p>
        </p:txBody>
      </p:sp>
      <p:sp>
        <p:nvSpPr>
          <p:cNvPr id="3" name="Content Placeholder 2"/>
          <p:cNvSpPr>
            <a:spLocks noGrp="1"/>
          </p:cNvSpPr>
          <p:nvPr>
            <p:ph idx="1"/>
          </p:nvPr>
        </p:nvSpPr>
        <p:spPr/>
        <p:txBody>
          <a:bodyPr>
            <a:normAutofit/>
          </a:bodyPr>
          <a:lstStyle/>
          <a:p>
            <a:r>
              <a:rPr lang="en-US" sz="2200" dirty="0">
                <a:latin typeface="Bell MT" panose="02020503060305020303" pitchFamily="18" charset="0"/>
              </a:rPr>
              <a:t>Initially the user logs in to our android app by entering default credentials. There is facility for admin access to add/remove users and change the default username and password. AES encryption is employed in the app to provide network security. A socket runs at server (Raspberry Pi) ,which is open constantly and waits for request from user. When user clicks on login a client socket is created in android app and connection begins between Raspberry Pi and the android device. The encrypted data is passed through this socket to Raspberry Pi. At Raspberry Pi side decryption of the data takes place. This decrypted data is verified with the entries present in Raspberry Pi memory itself. If correct details are provided a response is sent back to device which starts a new activity. This new activity can then be used to control any home appliances with a simple on/off button UI. The requests are handled at server side by Raspberry Pi. </a:t>
            </a:r>
            <a:endParaRPr lang="en-US" sz="2200" dirty="0" smtClean="0">
              <a:latin typeface="Bell MT" panose="02020503060305020303" pitchFamily="18" charset="0"/>
            </a:endParaRPr>
          </a:p>
        </p:txBody>
      </p:sp>
      <p:sp>
        <p:nvSpPr>
          <p:cNvPr id="4" name="Footer Placeholder 3"/>
          <p:cNvSpPr>
            <a:spLocks noGrp="1"/>
          </p:cNvSpPr>
          <p:nvPr>
            <p:ph type="ftr" sz="quarter" idx="11"/>
          </p:nvPr>
        </p:nvSpPr>
        <p:spPr/>
        <p:txBody>
          <a:bodyPr/>
          <a:lstStyle/>
          <a:p>
            <a:r>
              <a:rPr lang="en-US" smtClean="0"/>
              <a:t>15MC804 - Project work - Review 2</a:t>
            </a:r>
            <a:endParaRPr lang="en-US" dirty="0"/>
          </a:p>
        </p:txBody>
      </p:sp>
    </p:spTree>
    <p:extLst>
      <p:ext uri="{BB962C8B-B14F-4D97-AF65-F5344CB8AC3E}">
        <p14:creationId xmlns:p14="http://schemas.microsoft.com/office/powerpoint/2010/main" val="2143021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1978</Words>
  <Application>Microsoft Office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Algerian</vt:lpstr>
      <vt:lpstr>Arial</vt:lpstr>
      <vt:lpstr>Bell MT</vt:lpstr>
      <vt:lpstr>Calibri</vt:lpstr>
      <vt:lpstr>Calibri Light</vt:lpstr>
      <vt:lpstr>Office Theme</vt:lpstr>
      <vt:lpstr>IoT Based Smart Security and Home Automation </vt:lpstr>
      <vt:lpstr>Abstract</vt:lpstr>
      <vt:lpstr>Problem Statement Addressed</vt:lpstr>
      <vt:lpstr>Existing Solution to the Problem Addressed</vt:lpstr>
      <vt:lpstr>Proposed Solution to the Problem Addressed</vt:lpstr>
      <vt:lpstr>Proposed Solution to the Problem Addressed</vt:lpstr>
      <vt:lpstr>Proposed Solution to the Problem Addressed</vt:lpstr>
      <vt:lpstr>System Architecture</vt:lpstr>
      <vt:lpstr>Work plan</vt:lpstr>
      <vt:lpstr>Block Diagram and/or Circuit Diagram</vt:lpstr>
      <vt:lpstr>Flow Chart</vt:lpstr>
      <vt:lpstr>Effective utilization of the Modern Tool &amp; Cloud</vt:lpstr>
      <vt:lpstr>Technology stack &amp; use case</vt:lpstr>
      <vt:lpstr>Prototype &amp; Sample Output</vt:lpstr>
      <vt:lpstr>Analysis of Results &amp; Discussions </vt:lpstr>
      <vt:lpstr>Cost Benefit Analysis  (List of Components / Service Used)</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waran</dc:creator>
  <cp:lastModifiedBy>trc</cp:lastModifiedBy>
  <cp:revision>56</cp:revision>
  <dcterms:created xsi:type="dcterms:W3CDTF">2021-02-20T05:24:33Z</dcterms:created>
  <dcterms:modified xsi:type="dcterms:W3CDTF">2022-03-30T22:37:48Z</dcterms:modified>
</cp:coreProperties>
</file>