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9701FC-FCCB-4904-807A-DB32334DF555}">
  <a:tblStyle styleId="{109701FC-FCCB-4904-807A-DB32334DF55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IOT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f9755ac3c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f9755ac3c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11f9755ac3c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2"/>
          <p:cNvPicPr preferRelativeResize="0"/>
          <p:nvPr/>
        </p:nvPicPr>
        <p:blipFill rotWithShape="1">
          <a:blip r:embed="rId2">
            <a:alphaModFix/>
          </a:blip>
          <a:srcRect b="0" l="0" r="0" t="0"/>
          <a:stretch/>
        </p:blipFill>
        <p:spPr>
          <a:xfrm>
            <a:off x="10451530" y="132594"/>
            <a:ext cx="1411266" cy="1363792"/>
          </a:xfrm>
          <a:prstGeom prst="rect">
            <a:avLst/>
          </a:prstGeom>
          <a:noFill/>
          <a:ln>
            <a:noFill/>
          </a:ln>
        </p:spPr>
      </p:pic>
      <p:pic>
        <p:nvPicPr>
          <p:cNvPr id="22" name="Google Shape;22;p2"/>
          <p:cNvPicPr preferRelativeResize="0"/>
          <p:nvPr/>
        </p:nvPicPr>
        <p:blipFill rotWithShape="1">
          <a:blip r:embed="rId3">
            <a:alphaModFix/>
          </a:blip>
          <a:srcRect b="0" l="0" r="0" t="0"/>
          <a:stretch/>
        </p:blipFill>
        <p:spPr>
          <a:xfrm>
            <a:off x="203579" y="438642"/>
            <a:ext cx="1269242" cy="10473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5183188" y="987425"/>
            <a:ext cx="6172200" cy="4873625"/>
          </a:xfrm>
          <a:prstGeom prst="rect">
            <a:avLst/>
          </a:prstGeom>
          <a:noFill/>
          <a:ln>
            <a:noFill/>
          </a:ln>
        </p:spPr>
      </p:sp>
      <p:sp>
        <p:nvSpPr>
          <p:cNvPr id="70" name="Google Shape;70;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ctrTitle"/>
          </p:nvPr>
        </p:nvSpPr>
        <p:spPr>
          <a:xfrm>
            <a:off x="1524008" y="1710813"/>
            <a:ext cx="9144000" cy="1179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sz="6400">
                <a:latin typeface="Times New Roman"/>
                <a:ea typeface="Times New Roman"/>
                <a:cs typeface="Times New Roman"/>
                <a:sym typeface="Times New Roman"/>
              </a:rPr>
              <a:t>SOLAR TRACKER</a:t>
            </a:r>
            <a:endParaRPr sz="6400">
              <a:latin typeface="Times New Roman"/>
              <a:ea typeface="Times New Roman"/>
              <a:cs typeface="Times New Roman"/>
              <a:sym typeface="Times New Roman"/>
            </a:endParaRPr>
          </a:p>
        </p:txBody>
      </p:sp>
      <p:sp>
        <p:nvSpPr>
          <p:cNvPr id="91" name="Google Shape;91;p13"/>
          <p:cNvSpPr txBox="1"/>
          <p:nvPr>
            <p:ph idx="1" type="subTitle"/>
          </p:nvPr>
        </p:nvSpPr>
        <p:spPr>
          <a:xfrm>
            <a:off x="540000" y="3712500"/>
            <a:ext cx="5845500" cy="2983500"/>
          </a:xfrm>
          <a:prstGeom prst="rect">
            <a:avLst/>
          </a:prstGeom>
          <a:noFill/>
          <a:ln>
            <a:noFill/>
          </a:ln>
        </p:spPr>
        <p:txBody>
          <a:bodyPr anchorCtr="0" anchor="t" bIns="45700" lIns="91425" spcFirstLastPara="1" rIns="91425" wrap="square" tIns="45700">
            <a:normAutofit fontScale="92500" lnSpcReduction="20000"/>
          </a:bodyPr>
          <a:lstStyle/>
          <a:p>
            <a:pPr indent="-357822" lvl="0" marL="457200" rtl="0" algn="l">
              <a:lnSpc>
                <a:spcPct val="90000"/>
              </a:lnSpc>
              <a:spcBef>
                <a:spcPts val="1000"/>
              </a:spcBef>
              <a:spcAft>
                <a:spcPts val="0"/>
              </a:spcAft>
              <a:buSzPct val="100000"/>
              <a:buAutoNum type="arabicParenR"/>
            </a:pPr>
            <a:r>
              <a:rPr lang="en-US" sz="2200"/>
              <a:t>PRAVINRAJ M A </a:t>
            </a:r>
            <a:br>
              <a:rPr lang="en-US" sz="2200"/>
            </a:br>
            <a:r>
              <a:rPr lang="en-US" sz="2200"/>
              <a:t>(7376211EE159)</a:t>
            </a:r>
            <a:br>
              <a:rPr lang="en-US" sz="2200"/>
            </a:br>
            <a:endParaRPr sz="2200"/>
          </a:p>
          <a:p>
            <a:pPr indent="-357822" lvl="0" marL="457200" rtl="0" algn="l">
              <a:lnSpc>
                <a:spcPct val="90000"/>
              </a:lnSpc>
              <a:spcBef>
                <a:spcPts val="0"/>
              </a:spcBef>
              <a:spcAft>
                <a:spcPts val="0"/>
              </a:spcAft>
              <a:buSzPct val="100000"/>
              <a:buAutoNum type="arabicParenR"/>
            </a:pPr>
            <a:r>
              <a:rPr lang="en-US" sz="2200"/>
              <a:t>RAHUL K</a:t>
            </a:r>
            <a:br>
              <a:rPr lang="en-US" sz="2200"/>
            </a:br>
            <a:r>
              <a:rPr lang="en-US" sz="2200"/>
              <a:t>(7376211EE160)</a:t>
            </a:r>
            <a:br>
              <a:rPr lang="en-US" sz="2200"/>
            </a:br>
            <a:endParaRPr sz="2200"/>
          </a:p>
          <a:p>
            <a:pPr indent="-357822" lvl="0" marL="457200" rtl="0" algn="l">
              <a:lnSpc>
                <a:spcPct val="90000"/>
              </a:lnSpc>
              <a:spcBef>
                <a:spcPts val="0"/>
              </a:spcBef>
              <a:spcAft>
                <a:spcPts val="0"/>
              </a:spcAft>
              <a:buSzPct val="100000"/>
              <a:buAutoNum type="arabicParenR"/>
            </a:pPr>
            <a:r>
              <a:rPr lang="en-US" sz="2200"/>
              <a:t>ALLEN JESSINTH M </a:t>
            </a:r>
            <a:br>
              <a:rPr lang="en-US" sz="2200"/>
            </a:br>
            <a:r>
              <a:rPr lang="en-US" sz="2200"/>
              <a:t>(7376211EE104) </a:t>
            </a:r>
            <a:br>
              <a:rPr lang="en-US" sz="2200"/>
            </a:br>
            <a:endParaRPr sz="2200"/>
          </a:p>
          <a:p>
            <a:pPr indent="-357822" lvl="0" marL="457200" rtl="0" algn="l">
              <a:lnSpc>
                <a:spcPct val="90000"/>
              </a:lnSpc>
              <a:spcBef>
                <a:spcPts val="0"/>
              </a:spcBef>
              <a:spcAft>
                <a:spcPts val="0"/>
              </a:spcAft>
              <a:buSzPct val="100000"/>
              <a:buAutoNum type="arabicParenR"/>
            </a:pPr>
            <a:r>
              <a:rPr lang="en-US" sz="2200"/>
              <a:t>SHAILESH BABU K R </a:t>
            </a:r>
            <a:br>
              <a:rPr lang="en-US" sz="2200"/>
            </a:br>
            <a:r>
              <a:rPr lang="en-US" sz="2200"/>
              <a:t>(7376211EE182)</a:t>
            </a:r>
            <a:endParaRPr sz="2200"/>
          </a:p>
          <a:p>
            <a:pPr indent="0" lvl="0" marL="0" rtl="0" algn="l">
              <a:lnSpc>
                <a:spcPct val="90000"/>
              </a:lnSpc>
              <a:spcBef>
                <a:spcPts val="1000"/>
              </a:spcBef>
              <a:spcAft>
                <a:spcPts val="0"/>
              </a:spcAft>
              <a:buClr>
                <a:schemeClr val="dk1"/>
              </a:buClr>
              <a:buSzPct val="100000"/>
              <a:buNone/>
            </a:pPr>
            <a:r>
              <a:t/>
            </a:r>
            <a:endParaRPr/>
          </a:p>
        </p:txBody>
      </p:sp>
      <p:sp>
        <p:nvSpPr>
          <p:cNvPr id="92" name="Google Shape;92;p13"/>
          <p:cNvSpPr txBox="1"/>
          <p:nvPr/>
        </p:nvSpPr>
        <p:spPr>
          <a:xfrm>
            <a:off x="7890387" y="3859882"/>
            <a:ext cx="38787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13"/>
          <p:cNvSpPr/>
          <p:nvPr/>
        </p:nvSpPr>
        <p:spPr>
          <a:xfrm>
            <a:off x="10432473" y="249382"/>
            <a:ext cx="1537854" cy="123305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4600">
                <a:latin typeface="Times New Roman"/>
                <a:ea typeface="Times New Roman"/>
                <a:cs typeface="Times New Roman"/>
                <a:sym typeface="Times New Roman"/>
              </a:rPr>
              <a:t>Effective utilization of the Modern Tool &amp; Cloud</a:t>
            </a:r>
            <a:endParaRPr sz="4600">
              <a:latin typeface="Times New Roman"/>
              <a:ea typeface="Times New Roman"/>
              <a:cs typeface="Times New Roman"/>
              <a:sym typeface="Times New Roman"/>
            </a:endParaRPr>
          </a:p>
        </p:txBody>
      </p:sp>
      <p:sp>
        <p:nvSpPr>
          <p:cNvPr id="156" name="Google Shape;156;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rgbClr val="FF0000"/>
              </a:buClr>
              <a:buSzPts val="2800"/>
              <a:buNone/>
            </a:pPr>
            <a:r>
              <a:rPr lang="en-US"/>
              <a:t>	</a:t>
            </a:r>
            <a:r>
              <a:rPr lang="en-US">
                <a:latin typeface="Times New Roman"/>
                <a:ea typeface="Times New Roman"/>
                <a:cs typeface="Times New Roman"/>
                <a:sym typeface="Times New Roman"/>
              </a:rPr>
              <a:t>It is a completely hardware based projects. So, there is no codings or websites used in this project. The microcontroller used in this project(ATmega328) has specific codings.</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Technology stack &amp; use case</a:t>
            </a:r>
            <a:endParaRPr sz="3600"/>
          </a:p>
        </p:txBody>
      </p:sp>
      <p:pic>
        <p:nvPicPr>
          <p:cNvPr id="162" name="Google Shape;162;p23"/>
          <p:cNvPicPr preferRelativeResize="0"/>
          <p:nvPr/>
        </p:nvPicPr>
        <p:blipFill rotWithShape="1">
          <a:blip r:embed="rId3">
            <a:alphaModFix/>
          </a:blip>
          <a:srcRect b="0" l="0" r="0" t="0"/>
          <a:stretch/>
        </p:blipFill>
        <p:spPr>
          <a:xfrm>
            <a:off x="299229" y="2074862"/>
            <a:ext cx="6344826" cy="3287713"/>
          </a:xfrm>
          <a:prstGeom prst="rect">
            <a:avLst/>
          </a:prstGeom>
          <a:noFill/>
          <a:ln>
            <a:noFill/>
          </a:ln>
        </p:spPr>
      </p:pic>
      <p:pic>
        <p:nvPicPr>
          <p:cNvPr id="163" name="Google Shape;163;p23"/>
          <p:cNvPicPr preferRelativeResize="0"/>
          <p:nvPr/>
        </p:nvPicPr>
        <p:blipFill rotWithShape="1">
          <a:blip r:embed="rId4">
            <a:alphaModFix/>
          </a:blip>
          <a:srcRect b="0" l="0" r="0" t="0"/>
          <a:stretch/>
        </p:blipFill>
        <p:spPr>
          <a:xfrm>
            <a:off x="6867526" y="2118574"/>
            <a:ext cx="5200650" cy="32050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Prototype &amp; Sample Output</a:t>
            </a:r>
            <a:endParaRPr/>
          </a:p>
        </p:txBody>
      </p:sp>
      <p:pic>
        <p:nvPicPr>
          <p:cNvPr id="169" name="Google Shape;169;p24"/>
          <p:cNvPicPr preferRelativeResize="0"/>
          <p:nvPr/>
        </p:nvPicPr>
        <p:blipFill>
          <a:blip r:embed="rId3">
            <a:alphaModFix/>
          </a:blip>
          <a:stretch>
            <a:fillRect/>
          </a:stretch>
        </p:blipFill>
        <p:spPr>
          <a:xfrm>
            <a:off x="419700" y="1758547"/>
            <a:ext cx="6277300" cy="3340900"/>
          </a:xfrm>
          <a:prstGeom prst="rect">
            <a:avLst/>
          </a:prstGeom>
          <a:noFill/>
          <a:ln>
            <a:noFill/>
          </a:ln>
        </p:spPr>
      </p:pic>
      <p:pic>
        <p:nvPicPr>
          <p:cNvPr id="170" name="Google Shape;170;p24"/>
          <p:cNvPicPr preferRelativeResize="0"/>
          <p:nvPr/>
        </p:nvPicPr>
        <p:blipFill>
          <a:blip r:embed="rId4">
            <a:alphaModFix/>
          </a:blip>
          <a:stretch>
            <a:fillRect/>
          </a:stretch>
        </p:blipFill>
        <p:spPr>
          <a:xfrm>
            <a:off x="5643550" y="3429003"/>
            <a:ext cx="6399951" cy="2906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838200" y="1594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Analysis of Results &amp; Discussions </a:t>
            </a:r>
            <a:endParaRPr/>
          </a:p>
        </p:txBody>
      </p:sp>
      <p:sp>
        <p:nvSpPr>
          <p:cNvPr id="176" name="Google Shape;176;p25"/>
          <p:cNvSpPr txBox="1"/>
          <p:nvPr/>
        </p:nvSpPr>
        <p:spPr>
          <a:xfrm>
            <a:off x="838200" y="1363500"/>
            <a:ext cx="9112500" cy="477000"/>
          </a:xfrm>
          <a:prstGeom prst="rect">
            <a:avLst/>
          </a:prstGeom>
          <a:noFill/>
          <a:ln>
            <a:noFill/>
          </a:ln>
        </p:spPr>
        <p:txBody>
          <a:bodyPr anchorCtr="0" anchor="t" bIns="91425" lIns="91425" spcFirstLastPara="1" rIns="91425" wrap="square" tIns="91425">
            <a:spAutoFit/>
          </a:bodyPr>
          <a:lstStyle/>
          <a:p>
            <a:pPr indent="0" lvl="0" marL="0" rtl="0" algn="l">
              <a:lnSpc>
                <a:spcPct val="201923"/>
              </a:lnSpc>
              <a:spcBef>
                <a:spcPts val="1400"/>
              </a:spcBef>
              <a:spcAft>
                <a:spcPts val="400"/>
              </a:spcAft>
              <a:buNone/>
            </a:pPr>
            <a:r>
              <a:rPr b="1" lang="en-US" sz="1900">
                <a:solidFill>
                  <a:schemeClr val="dk1"/>
                </a:solidFill>
                <a:highlight>
                  <a:srgbClr val="FFFFFF"/>
                </a:highlight>
              </a:rPr>
              <a:t>How Sun Tracking Solar Panel Works?</a:t>
            </a:r>
            <a:endParaRPr b="1" sz="1900">
              <a:solidFill>
                <a:schemeClr val="dk1"/>
              </a:solidFill>
              <a:highlight>
                <a:srgbClr val="FFFFFF"/>
              </a:highlight>
            </a:endParaRPr>
          </a:p>
        </p:txBody>
      </p:sp>
      <p:sp>
        <p:nvSpPr>
          <p:cNvPr id="177" name="Google Shape;177;p25"/>
          <p:cNvSpPr txBox="1"/>
          <p:nvPr/>
        </p:nvSpPr>
        <p:spPr>
          <a:xfrm>
            <a:off x="1255500" y="1840500"/>
            <a:ext cx="78705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34444C"/>
              </a:buClr>
              <a:buSzPts val="1500"/>
              <a:buChar char="●"/>
            </a:pPr>
            <a:r>
              <a:rPr lang="en-US" sz="1500">
                <a:solidFill>
                  <a:schemeClr val="dk1"/>
                </a:solidFill>
                <a:highlight>
                  <a:srgbClr val="FFFFFF"/>
                </a:highlight>
              </a:rPr>
              <a:t>Power on the circuit and place the set up directly under the Sun (on the rooftop).</a:t>
            </a:r>
            <a:endParaRPr sz="1500">
              <a:solidFill>
                <a:schemeClr val="dk1"/>
              </a:solidFill>
              <a:highlight>
                <a:srgbClr val="FFFFFF"/>
              </a:highlight>
            </a:endParaRPr>
          </a:p>
          <a:p>
            <a:pPr indent="-323850" lvl="0" marL="457200" rtl="0" algn="l">
              <a:lnSpc>
                <a:spcPct val="115000"/>
              </a:lnSpc>
              <a:spcBef>
                <a:spcPts val="0"/>
              </a:spcBef>
              <a:spcAft>
                <a:spcPts val="0"/>
              </a:spcAft>
              <a:buClr>
                <a:srgbClr val="34444C"/>
              </a:buClr>
              <a:buSzPts val="1500"/>
              <a:buChar char="●"/>
            </a:pPr>
            <a:r>
              <a:rPr lang="en-US" sz="1500">
                <a:solidFill>
                  <a:schemeClr val="dk1"/>
                </a:solidFill>
                <a:highlight>
                  <a:srgbClr val="FFFFFF"/>
                </a:highlight>
              </a:rPr>
              <a:t>Based on the light falling on the two LDRs, the ATmega328 Microcontroller changes the position of the Servo Motor which in turn moves in the panel.</a:t>
            </a:r>
            <a:endParaRPr sz="1500">
              <a:solidFill>
                <a:schemeClr val="dk1"/>
              </a:solidFill>
              <a:highlight>
                <a:srgbClr val="FFFFFF"/>
              </a:highlight>
            </a:endParaRPr>
          </a:p>
        </p:txBody>
      </p:sp>
      <p:sp>
        <p:nvSpPr>
          <p:cNvPr id="178" name="Google Shape;178;p25"/>
          <p:cNvSpPr txBox="1"/>
          <p:nvPr/>
        </p:nvSpPr>
        <p:spPr>
          <a:xfrm>
            <a:off x="838200" y="2868900"/>
            <a:ext cx="5656500" cy="492600"/>
          </a:xfrm>
          <a:prstGeom prst="rect">
            <a:avLst/>
          </a:prstGeom>
          <a:noFill/>
          <a:ln>
            <a:noFill/>
          </a:ln>
        </p:spPr>
        <p:txBody>
          <a:bodyPr anchorCtr="0" anchor="t" bIns="91425" lIns="91425" spcFirstLastPara="1" rIns="91425" wrap="square" tIns="91425">
            <a:spAutoFit/>
          </a:bodyPr>
          <a:lstStyle/>
          <a:p>
            <a:pPr indent="0" lvl="0" marL="0" rtl="0" algn="l">
              <a:lnSpc>
                <a:spcPct val="201923"/>
              </a:lnSpc>
              <a:spcBef>
                <a:spcPts val="1400"/>
              </a:spcBef>
              <a:spcAft>
                <a:spcPts val="400"/>
              </a:spcAft>
              <a:buNone/>
            </a:pPr>
            <a:r>
              <a:rPr b="1" lang="en-US" sz="2000">
                <a:solidFill>
                  <a:schemeClr val="dk1"/>
                </a:solidFill>
                <a:highlight>
                  <a:srgbClr val="FFFFFF"/>
                </a:highlight>
              </a:rPr>
              <a:t>Advantages of Sun Tracking Solar Panel</a:t>
            </a:r>
            <a:endParaRPr b="1" sz="2000">
              <a:solidFill>
                <a:schemeClr val="dk1"/>
              </a:solidFill>
              <a:highlight>
                <a:srgbClr val="FFFFFF"/>
              </a:highlight>
            </a:endParaRPr>
          </a:p>
        </p:txBody>
      </p:sp>
      <p:sp>
        <p:nvSpPr>
          <p:cNvPr id="179" name="Google Shape;179;p25"/>
          <p:cNvSpPr txBox="1"/>
          <p:nvPr/>
        </p:nvSpPr>
        <p:spPr>
          <a:xfrm>
            <a:off x="1255500" y="3361500"/>
            <a:ext cx="114615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34444C"/>
              </a:buClr>
              <a:buSzPts val="1500"/>
              <a:buChar char="●"/>
            </a:pPr>
            <a:r>
              <a:rPr lang="en-US" sz="1500">
                <a:solidFill>
                  <a:schemeClr val="dk1"/>
                </a:solidFill>
                <a:highlight>
                  <a:srgbClr val="FFFFFF"/>
                </a:highlight>
              </a:rPr>
              <a:t>The solar energy can be reused as it is non-renewable resource.</a:t>
            </a:r>
            <a:endParaRPr sz="1500">
              <a:solidFill>
                <a:schemeClr val="dk1"/>
              </a:solidFill>
              <a:highlight>
                <a:srgbClr val="FFFFFF"/>
              </a:highlight>
            </a:endParaRPr>
          </a:p>
          <a:p>
            <a:pPr indent="-323850" lvl="0" marL="457200" rtl="0" algn="l">
              <a:lnSpc>
                <a:spcPct val="115000"/>
              </a:lnSpc>
              <a:spcBef>
                <a:spcPts val="0"/>
              </a:spcBef>
              <a:spcAft>
                <a:spcPts val="0"/>
              </a:spcAft>
              <a:buClr>
                <a:srgbClr val="34444C"/>
              </a:buClr>
              <a:buSzPts val="1500"/>
              <a:buChar char="●"/>
            </a:pPr>
            <a:r>
              <a:rPr lang="en-US" sz="1500">
                <a:solidFill>
                  <a:schemeClr val="dk1"/>
                </a:solidFill>
                <a:highlight>
                  <a:srgbClr val="FFFFFF"/>
                </a:highlight>
              </a:rPr>
              <a:t>This also saves money as there is no need to pay for energy used (excluding the initial setup cost)</a:t>
            </a:r>
            <a:endParaRPr sz="1500">
              <a:solidFill>
                <a:schemeClr val="dk1"/>
              </a:solidFill>
              <a:highlight>
                <a:srgbClr val="FFFFFF"/>
              </a:highlight>
            </a:endParaRPr>
          </a:p>
          <a:p>
            <a:pPr indent="-323850" lvl="0" marL="457200" rtl="0" algn="l">
              <a:lnSpc>
                <a:spcPct val="115000"/>
              </a:lnSpc>
              <a:spcBef>
                <a:spcPts val="0"/>
              </a:spcBef>
              <a:spcAft>
                <a:spcPts val="0"/>
              </a:spcAft>
              <a:buClr>
                <a:srgbClr val="34444C"/>
              </a:buClr>
              <a:buSzPts val="1500"/>
              <a:buChar char="●"/>
            </a:pPr>
            <a:r>
              <a:rPr lang="en-US" sz="1500">
                <a:solidFill>
                  <a:schemeClr val="dk1"/>
                </a:solidFill>
                <a:highlight>
                  <a:srgbClr val="FFFFFF"/>
                </a:highlight>
              </a:rPr>
              <a:t>Helps in maximizing the solar energy absorption by continuously tracking the sun.</a:t>
            </a:r>
            <a:endParaRPr sz="1500">
              <a:solidFill>
                <a:schemeClr val="dk1"/>
              </a:solidFill>
              <a:highlight>
                <a:srgbClr val="FFFFFF"/>
              </a:highlight>
            </a:endParaRPr>
          </a:p>
        </p:txBody>
      </p:sp>
      <p:sp>
        <p:nvSpPr>
          <p:cNvPr id="180" name="Google Shape;180;p25"/>
          <p:cNvSpPr txBox="1"/>
          <p:nvPr/>
        </p:nvSpPr>
        <p:spPr>
          <a:xfrm>
            <a:off x="838200" y="4389900"/>
            <a:ext cx="8316000" cy="492600"/>
          </a:xfrm>
          <a:prstGeom prst="rect">
            <a:avLst/>
          </a:prstGeom>
          <a:noFill/>
          <a:ln>
            <a:noFill/>
          </a:ln>
        </p:spPr>
        <p:txBody>
          <a:bodyPr anchorCtr="0" anchor="t" bIns="91425" lIns="91425" spcFirstLastPara="1" rIns="91425" wrap="square" tIns="91425">
            <a:spAutoFit/>
          </a:bodyPr>
          <a:lstStyle/>
          <a:p>
            <a:pPr indent="0" lvl="0" marL="0" rtl="0" algn="l">
              <a:lnSpc>
                <a:spcPct val="201923"/>
              </a:lnSpc>
              <a:spcBef>
                <a:spcPts val="1400"/>
              </a:spcBef>
              <a:spcAft>
                <a:spcPts val="400"/>
              </a:spcAft>
              <a:buNone/>
            </a:pPr>
            <a:r>
              <a:rPr b="1" lang="en-US" sz="2000">
                <a:solidFill>
                  <a:schemeClr val="dk1"/>
                </a:solidFill>
                <a:highlight>
                  <a:srgbClr val="FFFFFF"/>
                </a:highlight>
              </a:rPr>
              <a:t>Limitations of Sun Tracking Solar Panel Circuit</a:t>
            </a:r>
            <a:endParaRPr b="1" sz="2000">
              <a:solidFill>
                <a:schemeClr val="dk1"/>
              </a:solidFill>
              <a:highlight>
                <a:srgbClr val="FFFFFF"/>
              </a:highlight>
            </a:endParaRPr>
          </a:p>
        </p:txBody>
      </p:sp>
      <p:sp>
        <p:nvSpPr>
          <p:cNvPr id="181" name="Google Shape;181;p25"/>
          <p:cNvSpPr txBox="1"/>
          <p:nvPr/>
        </p:nvSpPr>
        <p:spPr>
          <a:xfrm>
            <a:off x="1255500" y="4882500"/>
            <a:ext cx="10786500" cy="1212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34444C"/>
              </a:buClr>
              <a:buSzPts val="1500"/>
              <a:buAutoNum type="arabicPeriod"/>
            </a:pPr>
            <a:r>
              <a:rPr lang="en-US" sz="1500">
                <a:solidFill>
                  <a:schemeClr val="dk1"/>
                </a:solidFill>
                <a:highlight>
                  <a:srgbClr val="FFFFFF"/>
                </a:highlight>
              </a:rPr>
              <a:t>Though solar energy can be utilized to maximum extent this may create problems in rainy season.</a:t>
            </a:r>
            <a:endParaRPr sz="1500">
              <a:solidFill>
                <a:schemeClr val="dk1"/>
              </a:solidFill>
              <a:highlight>
                <a:srgbClr val="FFFFFF"/>
              </a:highlight>
            </a:endParaRPr>
          </a:p>
          <a:p>
            <a:pPr indent="-323850" lvl="0" marL="457200" rtl="0" algn="l">
              <a:lnSpc>
                <a:spcPct val="115000"/>
              </a:lnSpc>
              <a:spcBef>
                <a:spcPts val="0"/>
              </a:spcBef>
              <a:spcAft>
                <a:spcPts val="0"/>
              </a:spcAft>
              <a:buClr>
                <a:srgbClr val="34444C"/>
              </a:buClr>
              <a:buSzPts val="1500"/>
              <a:buAutoNum type="arabicPeriod"/>
            </a:pPr>
            <a:r>
              <a:rPr lang="en-US" sz="1500">
                <a:solidFill>
                  <a:schemeClr val="dk1"/>
                </a:solidFill>
                <a:highlight>
                  <a:srgbClr val="FFFFFF"/>
                </a:highlight>
              </a:rPr>
              <a:t>Although solar energy can be saved to batteries, they are heavy and occupy more space and required to change time to time.</a:t>
            </a:r>
            <a:endParaRPr sz="1500">
              <a:solidFill>
                <a:schemeClr val="dk1"/>
              </a:solidFill>
              <a:highlight>
                <a:srgbClr val="FFFFFF"/>
              </a:highlight>
            </a:endParaRPr>
          </a:p>
          <a:p>
            <a:pPr indent="-323850" lvl="0" marL="457200" rtl="0" algn="l">
              <a:lnSpc>
                <a:spcPct val="115000"/>
              </a:lnSpc>
              <a:spcBef>
                <a:spcPts val="0"/>
              </a:spcBef>
              <a:spcAft>
                <a:spcPts val="0"/>
              </a:spcAft>
              <a:buClr>
                <a:srgbClr val="34444C"/>
              </a:buClr>
              <a:buSzPts val="1500"/>
              <a:buAutoNum type="arabicPeriod"/>
            </a:pPr>
            <a:r>
              <a:rPr lang="en-US" sz="1500">
                <a:solidFill>
                  <a:schemeClr val="dk1"/>
                </a:solidFill>
                <a:highlight>
                  <a:srgbClr val="FFFFFF"/>
                </a:highlight>
              </a:rPr>
              <a:t>They are expensive.</a:t>
            </a:r>
            <a:endParaRPr sz="150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Cost Benefit Analysis  (List of Components / Service Used)</a:t>
            </a:r>
            <a:endParaRPr/>
          </a:p>
        </p:txBody>
      </p:sp>
      <p:sp>
        <p:nvSpPr>
          <p:cNvPr id="187" name="Google Shape;187;p26"/>
          <p:cNvSpPr txBox="1"/>
          <p:nvPr>
            <p:ph idx="1" type="body"/>
          </p:nvPr>
        </p:nvSpPr>
        <p:spPr>
          <a:xfrm>
            <a:off x="838200" y="1771900"/>
            <a:ext cx="10515600" cy="5086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lang="en-US"/>
              <a:t>BUDGET</a:t>
            </a:r>
            <a:r>
              <a:rPr lang="en-US"/>
              <a:t>: Rs.2000</a:t>
            </a:r>
            <a:r>
              <a:rPr i="1" lang="en-US">
                <a:solidFill>
                  <a:srgbClr val="FF0000"/>
                </a:solidFill>
              </a:rPr>
              <a:t> </a:t>
            </a:r>
            <a:endParaRPr/>
          </a:p>
        </p:txBody>
      </p:sp>
      <p:graphicFrame>
        <p:nvGraphicFramePr>
          <p:cNvPr id="188" name="Google Shape;188;p26"/>
          <p:cNvGraphicFramePr/>
          <p:nvPr/>
        </p:nvGraphicFramePr>
        <p:xfrm>
          <a:off x="1212459" y="2585786"/>
          <a:ext cx="3000000" cy="3000000"/>
        </p:xfrm>
        <a:graphic>
          <a:graphicData uri="http://schemas.openxmlformats.org/drawingml/2006/table">
            <a:tbl>
              <a:tblPr bandRow="1" firstRow="1">
                <a:noFill/>
                <a:tableStyleId>{109701FC-FCCB-4904-807A-DB32334DF555}</a:tableStyleId>
              </a:tblPr>
              <a:tblGrid>
                <a:gridCol w="714450"/>
                <a:gridCol w="3533775"/>
                <a:gridCol w="2821400"/>
                <a:gridCol w="1368525"/>
                <a:gridCol w="1368525"/>
              </a:tblGrid>
              <a:tr h="770250">
                <a:tc>
                  <a:txBody>
                    <a:bodyPr/>
                    <a:lstStyle/>
                    <a:p>
                      <a:pPr indent="0" lvl="0" marL="0" marR="0" rtl="0" algn="l">
                        <a:spcBef>
                          <a:spcPts val="0"/>
                        </a:spcBef>
                        <a:spcAft>
                          <a:spcPts val="0"/>
                        </a:spcAft>
                        <a:buNone/>
                      </a:pPr>
                      <a:r>
                        <a:rPr lang="en-US" sz="1800" u="none" cap="none" strike="noStrike"/>
                        <a:t>S.No</a:t>
                      </a:r>
                      <a:endParaRPr sz="1800"/>
                    </a:p>
                  </a:txBody>
                  <a:tcPr marT="45725" marB="45725" marR="91450" marL="91450"/>
                </a:tc>
                <a:tc>
                  <a:txBody>
                    <a:bodyPr/>
                    <a:lstStyle/>
                    <a:p>
                      <a:pPr indent="0" lvl="0" marL="0" marR="0" rtl="0" algn="l">
                        <a:spcBef>
                          <a:spcPts val="0"/>
                        </a:spcBef>
                        <a:spcAft>
                          <a:spcPts val="0"/>
                        </a:spcAft>
                        <a:buNone/>
                      </a:pPr>
                      <a:r>
                        <a:rPr lang="en-US" sz="1800"/>
                        <a:t>Component Name</a:t>
                      </a:r>
                      <a:endParaRPr sz="1800"/>
                    </a:p>
                  </a:txBody>
                  <a:tcPr marT="45725" marB="45725" marR="91450" marL="91450"/>
                </a:tc>
                <a:tc>
                  <a:txBody>
                    <a:bodyPr/>
                    <a:lstStyle/>
                    <a:p>
                      <a:pPr indent="0" lvl="0" marL="0" marR="0" rtl="0" algn="l">
                        <a:spcBef>
                          <a:spcPts val="0"/>
                        </a:spcBef>
                        <a:spcAft>
                          <a:spcPts val="0"/>
                        </a:spcAft>
                        <a:buNone/>
                      </a:pPr>
                      <a:r>
                        <a:rPr lang="en-US" sz="1800"/>
                        <a:t>Specification (IC</a:t>
                      </a:r>
                      <a:r>
                        <a:rPr lang="en-US" sz="1800"/>
                        <a:t> number or Range or Value)</a:t>
                      </a:r>
                      <a:endParaRPr sz="1800"/>
                    </a:p>
                  </a:txBody>
                  <a:tcPr marT="45725" marB="45725" marR="91450" marL="91450"/>
                </a:tc>
                <a:tc>
                  <a:txBody>
                    <a:bodyPr/>
                    <a:lstStyle/>
                    <a:p>
                      <a:pPr indent="0" lvl="0" marL="0" marR="0" rtl="0" algn="l">
                        <a:spcBef>
                          <a:spcPts val="0"/>
                        </a:spcBef>
                        <a:spcAft>
                          <a:spcPts val="0"/>
                        </a:spcAft>
                        <a:buNone/>
                      </a:pPr>
                      <a:r>
                        <a:rPr lang="en-US" sz="1800"/>
                        <a:t>Unit Cost</a:t>
                      </a:r>
                      <a:endParaRPr sz="1800"/>
                    </a:p>
                  </a:txBody>
                  <a:tcPr marT="45725" marB="45725" marR="91450" marL="91450"/>
                </a:tc>
                <a:tc>
                  <a:txBody>
                    <a:bodyPr/>
                    <a:lstStyle/>
                    <a:p>
                      <a:pPr indent="0" lvl="0" marL="0" marR="0" rtl="0" algn="l">
                        <a:spcBef>
                          <a:spcPts val="0"/>
                        </a:spcBef>
                        <a:spcAft>
                          <a:spcPts val="0"/>
                        </a:spcAft>
                        <a:buNone/>
                      </a:pPr>
                      <a:r>
                        <a:rPr lang="en-US" sz="1800"/>
                        <a:t>Total Cost</a:t>
                      </a:r>
                      <a:endParaRPr sz="1800"/>
                    </a:p>
                  </a:txBody>
                  <a:tcPr marT="45725" marB="45725" marR="91450" marL="91450"/>
                </a:tc>
              </a:tr>
              <a:tr h="637450">
                <a:tc>
                  <a:txBody>
                    <a:bodyPr/>
                    <a:lstStyle/>
                    <a:p>
                      <a:pPr indent="0" lvl="0" marL="0" marR="0" rtl="0" algn="l">
                        <a:spcBef>
                          <a:spcPts val="0"/>
                        </a:spcBef>
                        <a:spcAft>
                          <a:spcPts val="0"/>
                        </a:spcAft>
                        <a:buNone/>
                      </a:pPr>
                      <a:r>
                        <a:rPr lang="en-US" sz="1800"/>
                        <a:t>1</a:t>
                      </a:r>
                      <a:endParaRPr sz="1800"/>
                    </a:p>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SOLAR PANEL</a:t>
                      </a:r>
                      <a:endParaRPr sz="1800"/>
                    </a:p>
                    <a:p>
                      <a:pPr indent="0" lvl="0" marL="0" marR="0" rtl="0" algn="l">
                        <a:spcBef>
                          <a:spcPts val="0"/>
                        </a:spcBef>
                        <a:spcAft>
                          <a:spcPts val="0"/>
                        </a:spcAft>
                        <a:buNone/>
                      </a:pPr>
                      <a:r>
                        <a:rPr lang="en-US" sz="1800"/>
                        <a:t>16MHz CRYSTAL</a:t>
                      </a:r>
                      <a:endParaRPr sz="1800"/>
                    </a:p>
                  </a:txBody>
                  <a:tcPr marT="45725" marB="45725" marR="91450" marL="91450"/>
                </a:tc>
                <a:tc>
                  <a:txBody>
                    <a:bodyPr/>
                    <a:lstStyle/>
                    <a:p>
                      <a:pPr indent="0" lvl="0" marL="0" marR="0" rtl="0" algn="l">
                        <a:spcBef>
                          <a:spcPts val="0"/>
                        </a:spcBef>
                        <a:spcAft>
                          <a:spcPts val="0"/>
                        </a:spcAft>
                        <a:buNone/>
                      </a:pPr>
                      <a:r>
                        <a:rPr lang="en-US" sz="1800"/>
                        <a:t>6 Volt</a:t>
                      </a:r>
                      <a:endParaRPr sz="1800"/>
                    </a:p>
                    <a:p>
                      <a:pPr indent="0" lvl="0" marL="0" marR="0" rtl="0" algn="l">
                        <a:spcBef>
                          <a:spcPts val="0"/>
                        </a:spcBef>
                        <a:spcAft>
                          <a:spcPts val="0"/>
                        </a:spcAft>
                        <a:buNone/>
                      </a:pPr>
                      <a:r>
                        <a:rPr lang="en-US" sz="1800"/>
                        <a:t>–</a:t>
                      </a:r>
                      <a:endParaRPr sz="1800"/>
                    </a:p>
                  </a:txBody>
                  <a:tcPr marT="45725" marB="45725" marR="91450" marL="91450"/>
                </a:tc>
                <a:tc>
                  <a:txBody>
                    <a:bodyPr/>
                    <a:lstStyle/>
                    <a:p>
                      <a:pPr indent="0" lvl="0" marL="0" marR="0" rtl="0" algn="l">
                        <a:spcBef>
                          <a:spcPts val="0"/>
                        </a:spcBef>
                        <a:spcAft>
                          <a:spcPts val="0"/>
                        </a:spcAft>
                        <a:buNone/>
                      </a:pPr>
                      <a:r>
                        <a:rPr lang="en-US" sz="1800"/>
                        <a:t>300</a:t>
                      </a:r>
                      <a:endParaRPr sz="1800"/>
                    </a:p>
                    <a:p>
                      <a:pPr indent="0" lvl="0" marL="0" marR="0" rtl="0" algn="l">
                        <a:spcBef>
                          <a:spcPts val="0"/>
                        </a:spcBef>
                        <a:spcAft>
                          <a:spcPts val="0"/>
                        </a:spcAft>
                        <a:buNone/>
                      </a:pPr>
                      <a:r>
                        <a:rPr lang="en-US" sz="1800"/>
                        <a:t>50</a:t>
                      </a:r>
                      <a:endParaRPr sz="1800"/>
                    </a:p>
                  </a:txBody>
                  <a:tcPr marT="45725" marB="45725" marR="91450" marL="91450"/>
                </a:tc>
                <a:tc>
                  <a:txBody>
                    <a:bodyPr/>
                    <a:lstStyle/>
                    <a:p>
                      <a:pPr indent="0" lvl="0" marL="0" marR="0" rtl="0" algn="l">
                        <a:spcBef>
                          <a:spcPts val="0"/>
                        </a:spcBef>
                        <a:spcAft>
                          <a:spcPts val="0"/>
                        </a:spcAft>
                        <a:buNone/>
                      </a:pPr>
                      <a:r>
                        <a:rPr lang="en-US" sz="1800"/>
                        <a:t>300</a:t>
                      </a:r>
                      <a:endParaRPr sz="1800"/>
                    </a:p>
                    <a:p>
                      <a:pPr indent="0" lvl="0" marL="0" marR="0" rtl="0" algn="l">
                        <a:spcBef>
                          <a:spcPts val="0"/>
                        </a:spcBef>
                        <a:spcAft>
                          <a:spcPts val="0"/>
                        </a:spcAft>
                        <a:buNone/>
                      </a:pPr>
                      <a:r>
                        <a:rPr lang="en-US" sz="1800"/>
                        <a:t>50</a:t>
                      </a:r>
                      <a:endParaRPr sz="1800"/>
                    </a:p>
                  </a:txBody>
                  <a:tcPr marT="45725" marB="45725" marR="91450" marL="91450"/>
                </a:tc>
              </a:tr>
              <a:tr h="663725">
                <a:tc>
                  <a:txBody>
                    <a:bodyPr/>
                    <a:lstStyle/>
                    <a:p>
                      <a:pPr indent="0" lvl="0" marL="0" marR="0" rtl="0" algn="l">
                        <a:spcBef>
                          <a:spcPts val="0"/>
                        </a:spcBef>
                        <a:spcAft>
                          <a:spcPts val="0"/>
                        </a:spcAft>
                        <a:buNone/>
                      </a:pPr>
                      <a:r>
                        <a:rPr lang="en-US" sz="1800"/>
                        <a:t>3</a:t>
                      </a:r>
                      <a:endParaRPr sz="1800"/>
                    </a:p>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MICROCONTROLLER</a:t>
                      </a:r>
                      <a:endParaRPr sz="1800"/>
                    </a:p>
                    <a:p>
                      <a:pPr indent="0" lvl="0" marL="0" marR="0" rtl="0" algn="l">
                        <a:spcBef>
                          <a:spcPts val="0"/>
                        </a:spcBef>
                        <a:spcAft>
                          <a:spcPts val="0"/>
                        </a:spcAft>
                        <a:buNone/>
                      </a:pPr>
                      <a:r>
                        <a:rPr lang="en-US" sz="1800"/>
                        <a:t>CAPACITORS-2</a:t>
                      </a:r>
                      <a:endParaRPr sz="1800"/>
                    </a:p>
                  </a:txBody>
                  <a:tcPr marT="45725" marB="45725" marR="91450" marL="91450"/>
                </a:tc>
                <a:tc>
                  <a:txBody>
                    <a:bodyPr/>
                    <a:lstStyle/>
                    <a:p>
                      <a:pPr indent="0" lvl="0" marL="0" marR="0" rtl="0" algn="l">
                        <a:spcBef>
                          <a:spcPts val="0"/>
                        </a:spcBef>
                        <a:spcAft>
                          <a:spcPts val="0"/>
                        </a:spcAft>
                        <a:buNone/>
                      </a:pPr>
                      <a:r>
                        <a:rPr lang="en-US" sz="1800"/>
                        <a:t>ATmega328</a:t>
                      </a:r>
                      <a:endParaRPr sz="1800"/>
                    </a:p>
                    <a:p>
                      <a:pPr indent="0" lvl="0" marL="0" marR="0" rtl="0" algn="l">
                        <a:spcBef>
                          <a:spcPts val="0"/>
                        </a:spcBef>
                        <a:spcAft>
                          <a:spcPts val="0"/>
                        </a:spcAft>
                        <a:buNone/>
                      </a:pPr>
                      <a:r>
                        <a:rPr lang="en-US" sz="1800"/>
                        <a:t>22pF</a:t>
                      </a:r>
                      <a:endParaRPr sz="1800"/>
                    </a:p>
                  </a:txBody>
                  <a:tcPr marT="45725" marB="45725" marR="91450" marL="91450"/>
                </a:tc>
                <a:tc>
                  <a:txBody>
                    <a:bodyPr/>
                    <a:lstStyle/>
                    <a:p>
                      <a:pPr indent="0" lvl="0" marL="0" marR="0" rtl="0" algn="l">
                        <a:spcBef>
                          <a:spcPts val="0"/>
                        </a:spcBef>
                        <a:spcAft>
                          <a:spcPts val="0"/>
                        </a:spcAft>
                        <a:buNone/>
                      </a:pPr>
                      <a:r>
                        <a:rPr lang="en-US" sz="1800"/>
                        <a:t>800</a:t>
                      </a:r>
                      <a:endParaRPr sz="1800"/>
                    </a:p>
                    <a:p>
                      <a:pPr indent="0" lvl="0" marL="0" marR="0" rtl="0" algn="l">
                        <a:spcBef>
                          <a:spcPts val="0"/>
                        </a:spcBef>
                        <a:spcAft>
                          <a:spcPts val="0"/>
                        </a:spcAft>
                        <a:buNone/>
                      </a:pPr>
                      <a:r>
                        <a:rPr lang="en-US" sz="1800"/>
                        <a:t>40</a:t>
                      </a:r>
                      <a:endParaRPr sz="1800"/>
                    </a:p>
                  </a:txBody>
                  <a:tcPr marT="45725" marB="45725" marR="91450" marL="91450"/>
                </a:tc>
                <a:tc>
                  <a:txBody>
                    <a:bodyPr/>
                    <a:lstStyle/>
                    <a:p>
                      <a:pPr indent="0" lvl="0" marL="0" marR="0" rtl="0" algn="l">
                        <a:spcBef>
                          <a:spcPts val="0"/>
                        </a:spcBef>
                        <a:spcAft>
                          <a:spcPts val="0"/>
                        </a:spcAft>
                        <a:buNone/>
                      </a:pPr>
                      <a:r>
                        <a:rPr lang="en-US" sz="1800"/>
                        <a:t>800</a:t>
                      </a:r>
                      <a:endParaRPr sz="1800"/>
                    </a:p>
                    <a:p>
                      <a:pPr indent="0" lvl="0" marL="0" marR="0" rtl="0" algn="l">
                        <a:spcBef>
                          <a:spcPts val="0"/>
                        </a:spcBef>
                        <a:spcAft>
                          <a:spcPts val="0"/>
                        </a:spcAft>
                        <a:buNone/>
                      </a:pPr>
                      <a:r>
                        <a:rPr lang="en-US" sz="1800"/>
                        <a:t>40</a:t>
                      </a:r>
                      <a:endParaRPr sz="1800"/>
                    </a:p>
                  </a:txBody>
                  <a:tcPr marT="45725" marB="45725" marR="91450" marL="91450"/>
                </a:tc>
              </a:tr>
              <a:tr h="637450">
                <a:tc>
                  <a:txBody>
                    <a:bodyPr/>
                    <a:lstStyle/>
                    <a:p>
                      <a:pPr indent="0" lvl="0" marL="0" marR="0" rtl="0" algn="l">
                        <a:spcBef>
                          <a:spcPts val="0"/>
                        </a:spcBef>
                        <a:spcAft>
                          <a:spcPts val="0"/>
                        </a:spcAft>
                        <a:buNone/>
                      </a:pPr>
                      <a:r>
                        <a:rPr lang="en-US" sz="1800"/>
                        <a:t>5</a:t>
                      </a:r>
                      <a:endParaRPr sz="1800"/>
                    </a:p>
                    <a:p>
                      <a:pPr indent="0" lvl="0" marL="0" marR="0" rtl="0" algn="l">
                        <a:spcBef>
                          <a:spcPts val="0"/>
                        </a:spcBef>
                        <a:spcAft>
                          <a:spcPts val="0"/>
                        </a:spcAft>
                        <a:buNone/>
                      </a:pPr>
                      <a:r>
                        <a:rPr lang="en-US" sz="1800"/>
                        <a:t>6</a:t>
                      </a:r>
                      <a:endParaRPr sz="1800"/>
                    </a:p>
                  </a:txBody>
                  <a:tcPr marT="45725" marB="45725" marR="91450" marL="91450"/>
                </a:tc>
                <a:tc>
                  <a:txBody>
                    <a:bodyPr/>
                    <a:lstStyle/>
                    <a:p>
                      <a:pPr indent="0" lvl="0" marL="0" marR="0" rtl="0" algn="l">
                        <a:spcBef>
                          <a:spcPts val="0"/>
                        </a:spcBef>
                        <a:spcAft>
                          <a:spcPts val="0"/>
                        </a:spcAft>
                        <a:buNone/>
                      </a:pPr>
                      <a:r>
                        <a:rPr lang="en-US" sz="1800"/>
                        <a:t>LIGHT DEPENDENT DIODE(LDR)-2</a:t>
                      </a:r>
                      <a:endParaRPr sz="1800"/>
                    </a:p>
                    <a:p>
                      <a:pPr indent="0" lvl="0" marL="0" marR="0" rtl="0" algn="l">
                        <a:spcBef>
                          <a:spcPts val="0"/>
                        </a:spcBef>
                        <a:spcAft>
                          <a:spcPts val="0"/>
                        </a:spcAft>
                        <a:buNone/>
                      </a:pPr>
                      <a:r>
                        <a:rPr lang="en-US" sz="1800"/>
                        <a:t>PUSH BUTTON </a:t>
                      </a:r>
                      <a:endParaRPr sz="1800"/>
                    </a:p>
                  </a:txBody>
                  <a:tcPr marT="45725" marB="45725" marR="91450" marL="91450"/>
                </a:tc>
                <a:tc>
                  <a:txBody>
                    <a:bodyPr/>
                    <a:lstStyle/>
                    <a:p>
                      <a:pPr indent="0" lvl="0" marL="0" marR="0" rtl="0" algn="l">
                        <a:spcBef>
                          <a:spcPts val="0"/>
                        </a:spcBef>
                        <a:spcAft>
                          <a:spcPts val="0"/>
                        </a:spcAft>
                        <a:buNone/>
                      </a:pPr>
                      <a:r>
                        <a:rPr lang="en-US" sz="1800"/>
                        <a:t>—</a:t>
                      </a:r>
                      <a:endParaRPr sz="1800"/>
                    </a:p>
                    <a:p>
                      <a:pPr indent="0" lvl="0" marL="0" marR="0" rtl="0" algn="l">
                        <a:spcBef>
                          <a:spcPts val="0"/>
                        </a:spcBef>
                        <a:spcAft>
                          <a:spcPts val="0"/>
                        </a:spcAft>
                        <a:buNone/>
                      </a:pPr>
                      <a:r>
                        <a:rPr lang="en-US" sz="1800"/>
                        <a:t>—</a:t>
                      </a:r>
                      <a:endParaRPr sz="1800"/>
                    </a:p>
                  </a:txBody>
                  <a:tcPr marT="45725" marB="45725" marR="91450" marL="91450"/>
                </a:tc>
                <a:tc>
                  <a:txBody>
                    <a:bodyPr/>
                    <a:lstStyle/>
                    <a:p>
                      <a:pPr indent="0" lvl="0" marL="0" marR="0" rtl="0" algn="l">
                        <a:spcBef>
                          <a:spcPts val="0"/>
                        </a:spcBef>
                        <a:spcAft>
                          <a:spcPts val="0"/>
                        </a:spcAft>
                        <a:buNone/>
                      </a:pPr>
                      <a:r>
                        <a:rPr lang="en-US" sz="1800"/>
                        <a:t>100</a:t>
                      </a:r>
                      <a:endParaRPr sz="1800"/>
                    </a:p>
                    <a:p>
                      <a:pPr indent="0" lvl="0" marL="0" marR="0" rtl="0" algn="l">
                        <a:spcBef>
                          <a:spcPts val="0"/>
                        </a:spcBef>
                        <a:spcAft>
                          <a:spcPts val="0"/>
                        </a:spcAft>
                        <a:buNone/>
                      </a:pPr>
                      <a:r>
                        <a:rPr lang="en-US" sz="1800"/>
                        <a:t>30</a:t>
                      </a:r>
                      <a:endParaRPr sz="1800"/>
                    </a:p>
                  </a:txBody>
                  <a:tcPr marT="45725" marB="45725" marR="91450" marL="91450"/>
                </a:tc>
                <a:tc>
                  <a:txBody>
                    <a:bodyPr/>
                    <a:lstStyle/>
                    <a:p>
                      <a:pPr indent="0" lvl="0" marL="0" marR="0" rtl="0" algn="l">
                        <a:spcBef>
                          <a:spcPts val="0"/>
                        </a:spcBef>
                        <a:spcAft>
                          <a:spcPts val="0"/>
                        </a:spcAft>
                        <a:buNone/>
                      </a:pPr>
                      <a:r>
                        <a:rPr lang="en-US" sz="1800"/>
                        <a:t>200</a:t>
                      </a:r>
                      <a:endParaRPr sz="1800"/>
                    </a:p>
                    <a:p>
                      <a:pPr indent="0" lvl="0" marL="0" marR="0" rtl="0" algn="l">
                        <a:spcBef>
                          <a:spcPts val="0"/>
                        </a:spcBef>
                        <a:spcAft>
                          <a:spcPts val="0"/>
                        </a:spcAft>
                        <a:buNone/>
                      </a:pPr>
                      <a:r>
                        <a:rPr lang="en-US" sz="1800"/>
                        <a:t>30</a:t>
                      </a:r>
                      <a:endParaRPr sz="1800"/>
                    </a:p>
                  </a:txBody>
                  <a:tcPr marT="45725" marB="45725" marR="91450" marL="91450"/>
                </a:tc>
              </a:tr>
              <a:tr h="637450">
                <a:tc>
                  <a:txBody>
                    <a:bodyPr/>
                    <a:lstStyle/>
                    <a:p>
                      <a:pPr indent="0" lvl="0" marL="0" marR="0" rtl="0" algn="l">
                        <a:spcBef>
                          <a:spcPts val="0"/>
                        </a:spcBef>
                        <a:spcAft>
                          <a:spcPts val="0"/>
                        </a:spcAft>
                        <a:buNone/>
                      </a:pPr>
                      <a:r>
                        <a:rPr lang="en-US" sz="1800"/>
                        <a:t>7</a:t>
                      </a:r>
                      <a:endParaRPr sz="1800"/>
                    </a:p>
                    <a:p>
                      <a:pPr indent="0" lvl="0" marL="0" marR="0" rtl="0" algn="l">
                        <a:spcBef>
                          <a:spcPts val="0"/>
                        </a:spcBef>
                        <a:spcAft>
                          <a:spcPts val="0"/>
                        </a:spcAft>
                        <a:buNone/>
                      </a:pPr>
                      <a:r>
                        <a:rPr lang="en-US" sz="1800"/>
                        <a:t>8</a:t>
                      </a:r>
                      <a:endParaRPr sz="1800"/>
                    </a:p>
                  </a:txBody>
                  <a:tcPr marT="45725" marB="45725" marR="91450" marL="91450"/>
                </a:tc>
                <a:tc>
                  <a:txBody>
                    <a:bodyPr/>
                    <a:lstStyle/>
                    <a:p>
                      <a:pPr indent="0" lvl="0" marL="0" marR="0" rtl="0" algn="l">
                        <a:spcBef>
                          <a:spcPts val="0"/>
                        </a:spcBef>
                        <a:spcAft>
                          <a:spcPts val="0"/>
                        </a:spcAft>
                        <a:buNone/>
                      </a:pPr>
                      <a:r>
                        <a:rPr lang="en-US" sz="1800"/>
                        <a:t>RESISTORS</a:t>
                      </a:r>
                      <a:endParaRPr sz="1800"/>
                    </a:p>
                    <a:p>
                      <a:pPr indent="0" lvl="0" marL="0" marR="0" rtl="0" algn="l">
                        <a:spcBef>
                          <a:spcPts val="0"/>
                        </a:spcBef>
                        <a:spcAft>
                          <a:spcPts val="0"/>
                        </a:spcAft>
                        <a:buNone/>
                      </a:pPr>
                      <a:r>
                        <a:rPr lang="en-US" sz="1800"/>
                        <a:t>BREADBOARD</a:t>
                      </a:r>
                      <a:endParaRPr sz="1800"/>
                    </a:p>
                  </a:txBody>
                  <a:tcPr marT="45725" marB="45725" marR="91450" marL="91450"/>
                </a:tc>
                <a:tc>
                  <a:txBody>
                    <a:bodyPr/>
                    <a:lstStyle/>
                    <a:p>
                      <a:pPr indent="0" lvl="0" marL="0" marR="0" rtl="0" algn="l">
                        <a:spcBef>
                          <a:spcPts val="0"/>
                        </a:spcBef>
                        <a:spcAft>
                          <a:spcPts val="0"/>
                        </a:spcAft>
                        <a:buNone/>
                      </a:pPr>
                      <a:r>
                        <a:rPr lang="en-US" sz="1800"/>
                        <a:t>10K OHM</a:t>
                      </a:r>
                      <a:endParaRPr sz="1800"/>
                    </a:p>
                    <a:p>
                      <a:pPr indent="0" lvl="0" marL="0" marR="0" rtl="0" algn="l">
                        <a:spcBef>
                          <a:spcPts val="0"/>
                        </a:spcBef>
                        <a:spcAft>
                          <a:spcPts val="0"/>
                        </a:spcAft>
                        <a:buNone/>
                      </a:pPr>
                      <a:r>
                        <a:rPr lang="en-US" sz="1800"/>
                        <a:t>—</a:t>
                      </a:r>
                      <a:endParaRPr sz="1800"/>
                    </a:p>
                  </a:txBody>
                  <a:tcPr marT="45725" marB="45725" marR="91450" marL="91450"/>
                </a:tc>
                <a:tc>
                  <a:txBody>
                    <a:bodyPr/>
                    <a:lstStyle/>
                    <a:p>
                      <a:pPr indent="0" lvl="0" marL="0" marR="0" rtl="0" algn="l">
                        <a:spcBef>
                          <a:spcPts val="0"/>
                        </a:spcBef>
                        <a:spcAft>
                          <a:spcPts val="0"/>
                        </a:spcAft>
                        <a:buNone/>
                      </a:pPr>
                      <a:r>
                        <a:rPr lang="en-US" sz="1800"/>
                        <a:t>40</a:t>
                      </a:r>
                      <a:endParaRPr sz="1800"/>
                    </a:p>
                    <a:p>
                      <a:pPr indent="0" lvl="0" marL="0" marR="0" rtl="0" algn="l">
                        <a:spcBef>
                          <a:spcPts val="0"/>
                        </a:spcBef>
                        <a:spcAft>
                          <a:spcPts val="0"/>
                        </a:spcAft>
                        <a:buNone/>
                      </a:pPr>
                      <a:r>
                        <a:rPr lang="en-US" sz="1800"/>
                        <a:t>100</a:t>
                      </a:r>
                      <a:endParaRPr sz="1800"/>
                    </a:p>
                  </a:txBody>
                  <a:tcPr marT="45725" marB="45725" marR="91450" marL="91450"/>
                </a:tc>
                <a:tc>
                  <a:txBody>
                    <a:bodyPr/>
                    <a:lstStyle/>
                    <a:p>
                      <a:pPr indent="0" lvl="0" marL="0" marR="0" rtl="0" algn="l">
                        <a:spcBef>
                          <a:spcPts val="0"/>
                        </a:spcBef>
                        <a:spcAft>
                          <a:spcPts val="0"/>
                        </a:spcAft>
                        <a:buNone/>
                      </a:pPr>
                      <a:r>
                        <a:rPr lang="en-US" sz="1800"/>
                        <a:t>40</a:t>
                      </a:r>
                      <a:endParaRPr sz="1800"/>
                    </a:p>
                    <a:p>
                      <a:pPr indent="0" lvl="0" marL="0" marR="0" rtl="0" algn="l">
                        <a:spcBef>
                          <a:spcPts val="0"/>
                        </a:spcBef>
                        <a:spcAft>
                          <a:spcPts val="0"/>
                        </a:spcAft>
                        <a:buNone/>
                      </a:pPr>
                      <a:r>
                        <a:rPr lang="en-US" sz="1800"/>
                        <a:t>100</a:t>
                      </a:r>
                      <a:endParaRPr sz="1800"/>
                    </a:p>
                  </a:txBody>
                  <a:tcPr marT="45725" marB="45725" marR="91450" marL="91450"/>
                </a:tc>
              </a:tr>
              <a:tr h="458375">
                <a:tc>
                  <a:txBody>
                    <a:bodyPr/>
                    <a:lstStyle/>
                    <a:p>
                      <a:pPr indent="0" lvl="0" marL="0" marR="0" rtl="0" algn="l">
                        <a:spcBef>
                          <a:spcPts val="0"/>
                        </a:spcBef>
                        <a:spcAft>
                          <a:spcPts val="0"/>
                        </a:spcAft>
                        <a:buNone/>
                      </a:pPr>
                      <a:r>
                        <a:rPr lang="en-US" sz="1800"/>
                        <a:t>9</a:t>
                      </a:r>
                      <a:endParaRPr sz="1800"/>
                    </a:p>
                  </a:txBody>
                  <a:tcPr marT="45725" marB="45725" marR="91450" marL="91450"/>
                </a:tc>
                <a:tc>
                  <a:txBody>
                    <a:bodyPr/>
                    <a:lstStyle/>
                    <a:p>
                      <a:pPr indent="0" lvl="0" marL="0" marR="0" rtl="0" algn="l">
                        <a:spcBef>
                          <a:spcPts val="0"/>
                        </a:spcBef>
                        <a:spcAft>
                          <a:spcPts val="0"/>
                        </a:spcAft>
                        <a:buNone/>
                      </a:pPr>
                      <a:r>
                        <a:rPr lang="en-US" sz="1800"/>
                        <a:t>SERVO MOTOR</a:t>
                      </a:r>
                      <a:endParaRPr sz="1800"/>
                    </a:p>
                  </a:txBody>
                  <a:tcPr marT="45725" marB="45725" marR="91450" marL="91450"/>
                </a:tc>
                <a:tc>
                  <a:txBody>
                    <a:bodyPr/>
                    <a:lstStyle/>
                    <a:p>
                      <a:pPr indent="0" lvl="0" marL="0" marR="0" rtl="0" algn="l">
                        <a:spcBef>
                          <a:spcPts val="0"/>
                        </a:spcBef>
                        <a:spcAft>
                          <a:spcPts val="0"/>
                        </a:spcAft>
                        <a:buNone/>
                      </a:pPr>
                      <a:r>
                        <a:rPr lang="en-US" sz="1800"/>
                        <a:t>—</a:t>
                      </a:r>
                      <a:endParaRPr sz="1800"/>
                    </a:p>
                  </a:txBody>
                  <a:tcPr marT="45725" marB="45725" marR="91450" marL="91450"/>
                </a:tc>
                <a:tc>
                  <a:txBody>
                    <a:bodyPr/>
                    <a:lstStyle/>
                    <a:p>
                      <a:pPr indent="0" lvl="0" marL="0" marR="0" rtl="0" algn="l">
                        <a:spcBef>
                          <a:spcPts val="0"/>
                        </a:spcBef>
                        <a:spcAft>
                          <a:spcPts val="0"/>
                        </a:spcAft>
                        <a:buNone/>
                      </a:pPr>
                      <a:r>
                        <a:rPr lang="en-US" sz="1800"/>
                        <a:t>300</a:t>
                      </a:r>
                      <a:endParaRPr sz="1800"/>
                    </a:p>
                  </a:txBody>
                  <a:tcPr marT="45725" marB="45725" marR="91450" marL="91450"/>
                </a:tc>
                <a:tc>
                  <a:txBody>
                    <a:bodyPr/>
                    <a:lstStyle/>
                    <a:p>
                      <a:pPr indent="0" lvl="0" marL="0" marR="0" rtl="0" algn="l">
                        <a:spcBef>
                          <a:spcPts val="0"/>
                        </a:spcBef>
                        <a:spcAft>
                          <a:spcPts val="0"/>
                        </a:spcAft>
                        <a:buNone/>
                      </a:pPr>
                      <a:r>
                        <a:rPr lang="en-US" sz="1800"/>
                        <a:t>300</a:t>
                      </a:r>
                      <a:endParaRPr sz="1800"/>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sz="2800">
              <a:solidFill>
                <a:srgbClr val="FF0000"/>
              </a:solidFill>
            </a:endParaRPr>
          </a:p>
        </p:txBody>
      </p:sp>
      <p:sp>
        <p:nvSpPr>
          <p:cNvPr id="194" name="Google Shape;194;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Ariponnammal, S. and Natarajan, S. (1994) “Transport Phonomena of SmSel – Xasx”, Pramana – Journal of Physics Vol.42, No.1, pp.421-425.</a:t>
            </a:r>
            <a:endParaRPr/>
          </a:p>
          <a:p>
            <a:pPr indent="-228600" lvl="0" marL="228600" rtl="0" algn="just">
              <a:lnSpc>
                <a:spcPct val="90000"/>
              </a:lnSpc>
              <a:spcBef>
                <a:spcPts val="1000"/>
              </a:spcBef>
              <a:spcAft>
                <a:spcPts val="0"/>
              </a:spcAft>
              <a:buClr>
                <a:schemeClr val="dk1"/>
              </a:buClr>
              <a:buSzPts val="2800"/>
              <a:buChar char="•"/>
            </a:pPr>
            <a:r>
              <a:rPr lang="en-US"/>
              <a:t>Barnard, R.W. and Kellogg, C. (1980), “Applications of Convolution Operators to Problems in Univalent Function Theory”, Michigan Mach, J., Vol.27, pp.81-94.</a:t>
            </a:r>
            <a:endParaRPr/>
          </a:p>
          <a:p>
            <a:pPr indent="-228600" lvl="0" marL="228600" rtl="0" algn="just">
              <a:lnSpc>
                <a:spcPct val="90000"/>
              </a:lnSpc>
              <a:spcBef>
                <a:spcPts val="1000"/>
              </a:spcBef>
              <a:spcAft>
                <a:spcPts val="0"/>
              </a:spcAft>
              <a:buClr>
                <a:schemeClr val="dk1"/>
              </a:buClr>
              <a:buSzPts val="2800"/>
              <a:buChar char="•"/>
            </a:pPr>
            <a:r>
              <a:rPr lang="en-US"/>
              <a:t>Shin, K.G. and Mckay, N.D. (1984), “Open Loop Minimum Time Control of Mechanical Manipulations and its Applications‟, Proc. Amer. Contr. Conf., San Diego, CA, pp. 1231-1236.</a:t>
            </a:r>
            <a:endParaRPr/>
          </a:p>
          <a:p>
            <a:pPr indent="0" lvl="0" marL="0" rtl="0" algn="just">
              <a:lnSpc>
                <a:spcPct val="90000"/>
              </a:lnSpc>
              <a:spcBef>
                <a:spcPts val="1000"/>
              </a:spcBef>
              <a:spcAft>
                <a:spcPts val="0"/>
              </a:spcAft>
              <a:buClr>
                <a:srgbClr val="FF0000"/>
              </a:buClr>
              <a:buSzPts val="2800"/>
              <a:buNone/>
            </a:pPr>
            <a:r>
              <a:rPr i="1" lang="en-US">
                <a:solidFill>
                  <a:srgbClr val="FF0000"/>
                </a:solidFill>
              </a:rPr>
              <a:t>(sample references, the same format should be followed throughout)</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600">
                <a:latin typeface="Times New Roman"/>
                <a:ea typeface="Times New Roman"/>
                <a:cs typeface="Times New Roman"/>
                <a:sym typeface="Times New Roman"/>
              </a:rPr>
              <a:t>Abstract</a:t>
            </a:r>
            <a:endParaRPr sz="4600">
              <a:latin typeface="Times New Roman"/>
              <a:ea typeface="Times New Roman"/>
              <a:cs typeface="Times New Roman"/>
              <a:sym typeface="Times New Roman"/>
            </a:endParaRPr>
          </a:p>
        </p:txBody>
      </p:sp>
      <p:sp>
        <p:nvSpPr>
          <p:cNvPr id="99" name="Google Shape;9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457200" lvl="0" marL="0" rtl="0" algn="l">
              <a:lnSpc>
                <a:spcPct val="105000"/>
              </a:lnSpc>
              <a:spcBef>
                <a:spcPts val="0"/>
              </a:spcBef>
              <a:spcAft>
                <a:spcPts val="0"/>
              </a:spcAft>
              <a:buClr>
                <a:schemeClr val="dk1"/>
              </a:buClr>
              <a:buSzPts val="935"/>
              <a:buFont typeface="Arial"/>
              <a:buNone/>
            </a:pPr>
            <a:r>
              <a:rPr lang="en-US" sz="2055">
                <a:highlight>
                  <a:srgbClr val="FFFFFF"/>
                </a:highlight>
                <a:latin typeface="Arial"/>
                <a:ea typeface="Arial"/>
                <a:cs typeface="Arial"/>
                <a:sym typeface="Arial"/>
              </a:rPr>
              <a:t>As the non renewable energy resources are decreasing, use of renewable resources for producing electricity is increasing. Solar panels are becoming more popular day by day. We have already read a post about how to install solar  panel for home. Solar panel absorbs the energy from the Sun, converts it into electrical energy and stores the energy in a battery.This energy can be utilized when required or can be used as a direct alternative to the grid supply. Utilization of the energy stored in batteries is mentioned in below given applications.</a:t>
            </a:r>
            <a:endParaRPr sz="2055">
              <a:highlight>
                <a:srgbClr val="FFFFFF"/>
              </a:highlight>
              <a:latin typeface="Arial"/>
              <a:ea typeface="Arial"/>
              <a:cs typeface="Arial"/>
              <a:sym typeface="Arial"/>
            </a:endParaRPr>
          </a:p>
          <a:p>
            <a:pPr indent="457200" lvl="0" marL="0" rtl="0" algn="l">
              <a:lnSpc>
                <a:spcPct val="105000"/>
              </a:lnSpc>
              <a:spcBef>
                <a:spcPts val="2400"/>
              </a:spcBef>
              <a:spcAft>
                <a:spcPts val="0"/>
              </a:spcAft>
              <a:buClr>
                <a:schemeClr val="dk1"/>
              </a:buClr>
              <a:buSzPts val="935"/>
              <a:buFont typeface="Arial"/>
              <a:buNone/>
            </a:pPr>
            <a:r>
              <a:rPr lang="en-US" sz="2055">
                <a:highlight>
                  <a:srgbClr val="FFFFFF"/>
                </a:highlight>
                <a:latin typeface="Arial"/>
                <a:ea typeface="Arial"/>
                <a:cs typeface="Arial"/>
                <a:sym typeface="Arial"/>
              </a:rPr>
              <a:t>The position of the Sun with respect to the solar panel is not fixed due to the rotation of the Earth. For an efficient usage of the solar energy, the Solar panels should absorb energy to a maximum extent.This can be done only if the panels are continuously placed towards the direction of the Sun. So, solar panel should continuously rotate in the direction of Sun. </a:t>
            </a:r>
            <a:endParaRPr sz="2055">
              <a:highlight>
                <a:srgbClr val="FFFFFF"/>
              </a:highlight>
              <a:latin typeface="Arial"/>
              <a:ea typeface="Arial"/>
              <a:cs typeface="Arial"/>
              <a:sym typeface="Arial"/>
            </a:endParaRPr>
          </a:p>
          <a:p>
            <a:pPr indent="-228600" lvl="0" marL="228600" rtl="0" algn="l">
              <a:lnSpc>
                <a:spcPct val="80000"/>
              </a:lnSpc>
              <a:spcBef>
                <a:spcPts val="2400"/>
              </a:spcBef>
              <a:spcAft>
                <a:spcPts val="0"/>
              </a:spcAft>
              <a:buClr>
                <a:schemeClr val="dk1"/>
              </a:buClr>
              <a:buSzPts val="2380"/>
              <a:buNone/>
            </a:pPr>
            <a:r>
              <a:t/>
            </a:r>
            <a:endParaRPr sz="2380">
              <a:latin typeface="Times New Roman"/>
              <a:ea typeface="Times New Roman"/>
              <a:cs typeface="Times New Roman"/>
              <a:sym typeface="Times New Roman"/>
            </a:endParaRPr>
          </a:p>
        </p:txBody>
      </p:sp>
      <p:sp>
        <p:nvSpPr>
          <p:cNvPr id="100" name="Google Shape;10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600">
                <a:latin typeface="Times New Roman"/>
                <a:ea typeface="Times New Roman"/>
                <a:cs typeface="Times New Roman"/>
                <a:sym typeface="Times New Roman"/>
              </a:rPr>
              <a:t>Problem Statement Addressed</a:t>
            </a:r>
            <a:endParaRPr sz="4600">
              <a:latin typeface="Times New Roman"/>
              <a:ea typeface="Times New Roman"/>
              <a:cs typeface="Times New Roman"/>
              <a:sym typeface="Times New Roman"/>
            </a:endParaRPr>
          </a:p>
        </p:txBody>
      </p:sp>
      <p:sp>
        <p:nvSpPr>
          <p:cNvPr id="106" name="Google Shape;106;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57200" lvl="0" marL="0" rtl="0" algn="l">
              <a:lnSpc>
                <a:spcPct val="90000"/>
              </a:lnSpc>
              <a:spcBef>
                <a:spcPts val="0"/>
              </a:spcBef>
              <a:spcAft>
                <a:spcPts val="0"/>
              </a:spcAft>
              <a:buClr>
                <a:schemeClr val="dk1"/>
              </a:buClr>
              <a:buSzPts val="2800"/>
              <a:buNone/>
            </a:pPr>
            <a:r>
              <a:rPr lang="en-US"/>
              <a:t>Due to the rotation of earth, the solar energy inform of sunlight will not reach the earth in same direction. Solar panel is need to be positioned either east(can’t produce sufficient energy during evening time) faced or west(can’t produce sufficient energy during morning time) faced, which results in the reduction of energy production.  </a:t>
            </a:r>
            <a:endParaRPr>
              <a:latin typeface="Times New Roman"/>
              <a:ea typeface="Times New Roman"/>
              <a:cs typeface="Times New Roman"/>
              <a:sym typeface="Times New Roman"/>
            </a:endParaRPr>
          </a:p>
        </p:txBody>
      </p:sp>
      <p:sp>
        <p:nvSpPr>
          <p:cNvPr id="107" name="Google Shape;10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Existing Solution to the Problem Addressed</a:t>
            </a:r>
            <a:endParaRPr/>
          </a:p>
        </p:txBody>
      </p:sp>
      <p:sp>
        <p:nvSpPr>
          <p:cNvPr id="113" name="Google Shape;1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
        <p:nvSpPr>
          <p:cNvPr id="114" name="Google Shape;114;p16"/>
          <p:cNvSpPr txBox="1"/>
          <p:nvPr/>
        </p:nvSpPr>
        <p:spPr>
          <a:xfrm>
            <a:off x="1056450" y="1522000"/>
            <a:ext cx="9848400" cy="155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2400">
                <a:solidFill>
                  <a:schemeClr val="dk1"/>
                </a:solidFill>
              </a:rPr>
              <a:t>The problem could be avoided using solar tracker, as mentioned in the figure.</a:t>
            </a:r>
            <a:endParaRPr sz="24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2400">
              <a:solidFill>
                <a:schemeClr val="dk1"/>
              </a:solidFill>
            </a:endParaRPr>
          </a:p>
        </p:txBody>
      </p:sp>
      <p:pic>
        <p:nvPicPr>
          <p:cNvPr id="115" name="Google Shape;115;p16"/>
          <p:cNvPicPr preferRelativeResize="0"/>
          <p:nvPr/>
        </p:nvPicPr>
        <p:blipFill>
          <a:blip r:embed="rId3">
            <a:alphaModFix/>
          </a:blip>
          <a:stretch>
            <a:fillRect/>
          </a:stretch>
        </p:blipFill>
        <p:spPr>
          <a:xfrm>
            <a:off x="2452288" y="2605300"/>
            <a:ext cx="7788823" cy="425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4600">
                <a:latin typeface="Times New Roman"/>
                <a:ea typeface="Times New Roman"/>
                <a:cs typeface="Times New Roman"/>
                <a:sym typeface="Times New Roman"/>
              </a:rPr>
              <a:t>Proposed Solution to the Problem Addressed</a:t>
            </a:r>
            <a:endParaRPr sz="4600">
              <a:latin typeface="Times New Roman"/>
              <a:ea typeface="Times New Roman"/>
              <a:cs typeface="Times New Roman"/>
              <a:sym typeface="Times New Roman"/>
            </a:endParaRPr>
          </a:p>
        </p:txBody>
      </p:sp>
      <p:sp>
        <p:nvSpPr>
          <p:cNvPr id="121" name="Google Shape;12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57200" lvl="0" marL="0" rtl="0" algn="l">
              <a:spcBef>
                <a:spcPts val="0"/>
              </a:spcBef>
              <a:spcAft>
                <a:spcPts val="0"/>
              </a:spcAft>
              <a:buClr>
                <a:schemeClr val="dk1"/>
              </a:buClr>
              <a:buSzPts val="2800"/>
              <a:buNone/>
            </a:pPr>
            <a:r>
              <a:rPr lang="en-US"/>
              <a:t>Solar panel is need to be positioned either east(can’t produce sufficient energy during evening time) faced or west(can’t produce sufficient energy during morning time) faced, which results in the reduction of energy production.</a:t>
            </a:r>
            <a:endParaRPr/>
          </a:p>
        </p:txBody>
      </p:sp>
      <p:sp>
        <p:nvSpPr>
          <p:cNvPr id="122" name="Google Shape;12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600">
                <a:latin typeface="Times New Roman"/>
                <a:ea typeface="Times New Roman"/>
                <a:cs typeface="Times New Roman"/>
                <a:sym typeface="Times New Roman"/>
              </a:rPr>
              <a:t>Project Work Plan</a:t>
            </a:r>
            <a:r>
              <a:rPr lang="en-US"/>
              <a:t>  </a:t>
            </a:r>
            <a:endParaRPr/>
          </a:p>
        </p:txBody>
      </p:sp>
      <p:sp>
        <p:nvSpPr>
          <p:cNvPr id="128" name="Google Shape;128;p18"/>
          <p:cNvSpPr txBox="1"/>
          <p:nvPr>
            <p:ph idx="1" type="body"/>
          </p:nvPr>
        </p:nvSpPr>
        <p:spPr>
          <a:xfrm>
            <a:off x="838200" y="1501625"/>
            <a:ext cx="10515600" cy="4351200"/>
          </a:xfrm>
          <a:prstGeom prst="rect">
            <a:avLst/>
          </a:prstGeom>
          <a:noFill/>
          <a:ln>
            <a:noFill/>
          </a:ln>
        </p:spPr>
        <p:txBody>
          <a:bodyPr anchorCtr="0" anchor="t" bIns="45700" lIns="91425" spcFirstLastPara="1" rIns="91425" wrap="square" tIns="45700">
            <a:noAutofit/>
          </a:bodyPr>
          <a:lstStyle/>
          <a:p>
            <a:pPr indent="457200" lvl="0" marL="0" rtl="0" algn="l">
              <a:lnSpc>
                <a:spcPct val="105000"/>
              </a:lnSpc>
              <a:spcBef>
                <a:spcPts val="1200"/>
              </a:spcBef>
              <a:spcAft>
                <a:spcPts val="1200"/>
              </a:spcAft>
              <a:buClr>
                <a:schemeClr val="dk1"/>
              </a:buClr>
              <a:buSzPts val="770"/>
              <a:buNone/>
            </a:pPr>
            <a:r>
              <a:rPr lang="en-US" sz="2000">
                <a:latin typeface="Arial"/>
                <a:ea typeface="Arial"/>
                <a:cs typeface="Arial"/>
                <a:sym typeface="Arial"/>
              </a:rPr>
              <a:t>The main control circuit is based upon NodeMcu microcontroller. Programming of this device is done in the manner that the LDR sensor, in accordance with the detection of the sun rays, will provide direction to the DC Motor that in which way the solar panel is going to revolve. Through this, the solar panel is positioned in such a manner that the maximum amount of sun rays could be received. In comparison with the other motors, DC motor is the simplest and the suave one, the torque of which is high and speed of which is slow enough. We can program it for changing the direction notwithstanding the fact that it rotates only in one direction subject to exception as far as programming is concerned. 1985, first time ever it was witnessed for production of the silicon solar cells with an efficiency of 20%. Though a hike in the efficiency of the solar panel had a handsome increase still perfection was a far-fetched goal for it. Below 40%, most of the panels still hover to operate. Consequently, peoples are compelled to purchase a number of panels in order to meet their energy demands or purchase single systems with large outputs. Availability of the solar cells types with higher efficiencies is on provided they are too costly to purchase.</a:t>
            </a:r>
            <a:endParaRPr sz="2000"/>
          </a:p>
        </p:txBody>
      </p:sp>
      <p:sp>
        <p:nvSpPr>
          <p:cNvPr id="129" name="Google Shape;12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nvSpPr>
        <p:spPr>
          <a:xfrm>
            <a:off x="682500" y="859500"/>
            <a:ext cx="10827000" cy="3232500"/>
          </a:xfrm>
          <a:prstGeom prst="rect">
            <a:avLst/>
          </a:prstGeom>
          <a:noFill/>
          <a:ln>
            <a:noFill/>
          </a:ln>
        </p:spPr>
        <p:txBody>
          <a:bodyPr anchorCtr="0" anchor="t" bIns="91425" lIns="91425" spcFirstLastPara="1" rIns="91425" wrap="square" tIns="91425">
            <a:spAutoFit/>
          </a:bodyPr>
          <a:lstStyle/>
          <a:p>
            <a:pPr indent="457200" lvl="0" marL="0" rtl="0" algn="l">
              <a:lnSpc>
                <a:spcPct val="105000"/>
              </a:lnSpc>
              <a:spcBef>
                <a:spcPts val="1200"/>
              </a:spcBef>
              <a:spcAft>
                <a:spcPts val="0"/>
              </a:spcAft>
              <a:buNone/>
            </a:pPr>
            <a:r>
              <a:rPr lang="en-US" sz="1845">
                <a:solidFill>
                  <a:schemeClr val="dk1"/>
                </a:solidFill>
              </a:rPr>
              <a:t> </a:t>
            </a:r>
            <a:r>
              <a:rPr lang="en-US" sz="2000">
                <a:solidFill>
                  <a:schemeClr val="dk1"/>
                </a:solidFill>
              </a:rPr>
              <a:t>Ways to be accessed for increasing solar panel efficiencies are a plethora in number still one of the ways to be availed for accomplishing the said purpose while reducing costs, is tracking.Tracking helps in the wider projection of the panel to the Sun with increased power output. It could be dual or single axis tracker. Duality ragged up with better compatibility as far as tracking of the sunlight from both the axis is concerned. Commercially single tracker is cheaper to use through booming of power is considerable and therefore a minuscule increase in the price is worthy and acceptable, provided maintenance cost should float around on an average level </a:t>
            </a:r>
            <a:endParaRPr sz="2000">
              <a:solidFill>
                <a:schemeClr val="dk1"/>
              </a:solidFill>
            </a:endParaRPr>
          </a:p>
          <a:p>
            <a:pPr indent="457200" lvl="0" marL="0" rtl="0" algn="l">
              <a:lnSpc>
                <a:spcPct val="105000"/>
              </a:lnSpc>
              <a:spcBef>
                <a:spcPts val="1200"/>
              </a:spcBef>
              <a:spcAft>
                <a:spcPts val="1200"/>
              </a:spcAft>
              <a:buNone/>
            </a:pPr>
            <a:r>
              <a:t/>
            </a: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838200" y="3206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600">
                <a:latin typeface="Times New Roman"/>
                <a:ea typeface="Times New Roman"/>
                <a:cs typeface="Times New Roman"/>
                <a:sym typeface="Times New Roman"/>
              </a:rPr>
              <a:t>Block Diagram and/or Circuit Diagram</a:t>
            </a:r>
            <a:endParaRPr sz="4600">
              <a:latin typeface="Times New Roman"/>
              <a:ea typeface="Times New Roman"/>
              <a:cs typeface="Times New Roman"/>
              <a:sym typeface="Times New Roman"/>
            </a:endParaRPr>
          </a:p>
        </p:txBody>
      </p:sp>
      <p:sp>
        <p:nvSpPr>
          <p:cNvPr id="141" name="Google Shape;141;p20"/>
          <p:cNvSpPr txBox="1"/>
          <p:nvPr>
            <p:ph idx="1" type="body"/>
          </p:nvPr>
        </p:nvSpPr>
        <p:spPr>
          <a:xfrm>
            <a:off x="608700" y="22171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p:txBody>
      </p:sp>
      <p:sp>
        <p:nvSpPr>
          <p:cNvPr id="142" name="Google Shape;14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pic>
        <p:nvPicPr>
          <p:cNvPr id="143" name="Google Shape;143;p20"/>
          <p:cNvPicPr preferRelativeResize="0"/>
          <p:nvPr/>
        </p:nvPicPr>
        <p:blipFill>
          <a:blip r:embed="rId3">
            <a:alphaModFix/>
          </a:blip>
          <a:stretch>
            <a:fillRect/>
          </a:stretch>
        </p:blipFill>
        <p:spPr>
          <a:xfrm>
            <a:off x="478573" y="1360500"/>
            <a:ext cx="11063925" cy="536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Flow Chart</a:t>
            </a:r>
            <a:endParaRPr/>
          </a:p>
        </p:txBody>
      </p:sp>
      <p:sp>
        <p:nvSpPr>
          <p:cNvPr id="149" name="Google Shape;14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pic>
        <p:nvPicPr>
          <p:cNvPr id="150" name="Google Shape;150;p21"/>
          <p:cNvPicPr preferRelativeResize="0"/>
          <p:nvPr/>
        </p:nvPicPr>
        <p:blipFill>
          <a:blip r:embed="rId3">
            <a:alphaModFix/>
          </a:blip>
          <a:stretch>
            <a:fillRect/>
          </a:stretch>
        </p:blipFill>
        <p:spPr>
          <a:xfrm>
            <a:off x="4480600" y="683799"/>
            <a:ext cx="3672801" cy="553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