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72" r:id="rId8"/>
    <p:sldId id="262" r:id="rId9"/>
    <p:sldId id="263" r:id="rId10"/>
    <p:sldId id="264" r:id="rId11"/>
    <p:sldId id="271" r:id="rId12"/>
    <p:sldId id="265" r:id="rId13"/>
    <p:sldId id="266" r:id="rId14"/>
    <p:sldId id="267" r:id="rId15"/>
    <p:sldId id="268" r:id="rId16"/>
    <p:sldId id="269" r:id="rId17"/>
    <p:sldId id="27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qiAClAaW9H1Bpdc6AA3BqMv+3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ACEFD5-99D5-4FA1-B13A-E8D1AB23A9BD}">
  <a:tblStyle styleId="{2EACEFD5-99D5-4FA1-B13A-E8D1AB23A9B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5"/>
          <p:cNvSpPr>
            <a:spLocks noGrp="1"/>
          </p:cNvSpPr>
          <p:nvPr>
            <p:ph type="pic" idx="2"/>
          </p:nvPr>
        </p:nvSpPr>
        <p:spPr>
          <a:xfrm>
            <a:off x="5183188" y="987425"/>
            <a:ext cx="6172200" cy="4873625"/>
          </a:xfrm>
          <a:prstGeom prst="rect">
            <a:avLst/>
          </a:prstGeom>
          <a:noFill/>
          <a:ln>
            <a:noFill/>
          </a:ln>
        </p:spPr>
      </p:sp>
      <p:sp>
        <p:nvSpPr>
          <p:cNvPr id="70" name="Google Shape;70;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450258" y="1710813"/>
            <a:ext cx="9144000" cy="117971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dirty="0">
                <a:latin typeface="Comic Sans MS"/>
                <a:ea typeface="Comic Sans MS"/>
                <a:cs typeface="Comic Sans MS"/>
                <a:sym typeface="Comic Sans MS"/>
              </a:rPr>
              <a:t>SMART GARBAGE MONITORING SYSTEM</a:t>
            </a:r>
            <a:endParaRPr b="1" dirty="0">
              <a:latin typeface="Comic Sans MS"/>
              <a:ea typeface="Comic Sans MS"/>
              <a:cs typeface="Comic Sans MS"/>
              <a:sym typeface="Comic Sans MS"/>
            </a:endParaRPr>
          </a:p>
        </p:txBody>
      </p:sp>
      <p:sp>
        <p:nvSpPr>
          <p:cNvPr id="91" name="Google Shape;91;p1"/>
          <p:cNvSpPr txBox="1">
            <a:spLocks noGrp="1"/>
          </p:cNvSpPr>
          <p:nvPr>
            <p:ph type="subTitle" idx="1"/>
          </p:nvPr>
        </p:nvSpPr>
        <p:spPr>
          <a:xfrm>
            <a:off x="889819" y="4105275"/>
            <a:ext cx="3593690" cy="16557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dirty="0"/>
              <a:t>Student 1 (7376212AD178 &amp; RAM KUMAR N)</a:t>
            </a:r>
            <a:endParaRPr b="1" dirty="0"/>
          </a:p>
          <a:p>
            <a:pPr marL="0" lvl="0" indent="0" algn="l" rtl="0">
              <a:lnSpc>
                <a:spcPct val="90000"/>
              </a:lnSpc>
              <a:spcBef>
                <a:spcPts val="1000"/>
              </a:spcBef>
              <a:spcAft>
                <a:spcPts val="0"/>
              </a:spcAft>
              <a:buClr>
                <a:schemeClr val="dk1"/>
              </a:buClr>
              <a:buSzPts val="2400"/>
              <a:buNone/>
            </a:pPr>
            <a:endParaRPr dirty="0"/>
          </a:p>
        </p:txBody>
      </p:sp>
      <p:sp>
        <p:nvSpPr>
          <p:cNvPr id="92" name="Google Shape;92;p1"/>
          <p:cNvSpPr txBox="1"/>
          <p:nvPr/>
        </p:nvSpPr>
        <p:spPr>
          <a:xfrm>
            <a:off x="7890387" y="3859882"/>
            <a:ext cx="3878700" cy="221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Calibri"/>
                <a:ea typeface="Calibri"/>
                <a:cs typeface="Calibri"/>
                <a:sym typeface="Calibri"/>
              </a:rPr>
              <a:t>Under guidance of </a:t>
            </a:r>
            <a:endParaRPr dirty="0"/>
          </a:p>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Mr</a:t>
            </a:r>
            <a:r>
              <a:rPr lang="en-US" sz="2400" b="1" dirty="0">
                <a:solidFill>
                  <a:schemeClr val="dk1"/>
                </a:solidFill>
                <a:latin typeface="Calibri"/>
                <a:ea typeface="Calibri"/>
                <a:cs typeface="Calibri"/>
                <a:sym typeface="Calibri"/>
              </a:rPr>
              <a:t>/Dr. MURUGAN R,</a:t>
            </a:r>
            <a:endParaRPr b="1"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DEPARTMENT OF ECE</a:t>
            </a:r>
            <a:r>
              <a:rPr lang="en-US" sz="2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BIT, </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Sathy</a:t>
            </a:r>
            <a:r>
              <a:rPr lang="en-US" sz="2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93" name="Google Shape;93;p1"/>
          <p:cNvSpPr/>
          <p:nvPr/>
        </p:nvSpPr>
        <p:spPr>
          <a:xfrm>
            <a:off x="10432473" y="249382"/>
            <a:ext cx="1537854" cy="123305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EFFECTIVE UTILIZATION OF MODERN CLOUD &amp; TOOL</a:t>
            </a:r>
            <a:endParaRPr b="1" dirty="0"/>
          </a:p>
        </p:txBody>
      </p:sp>
      <p:sp>
        <p:nvSpPr>
          <p:cNvPr id="148" name="Google Shape;148;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indent="-457200">
              <a:spcBef>
                <a:spcPts val="0"/>
              </a:spcBef>
              <a:buClr>
                <a:srgbClr val="FF0000"/>
              </a:buClr>
              <a:buSzPts val="2800"/>
            </a:pPr>
            <a:r>
              <a:rPr lang="en-US" dirty="0"/>
              <a:t>Blynk is a Platform with iOS and Android apps to control Arduino, Raspberry Pi and the likes over the Internet .</a:t>
            </a:r>
          </a:p>
          <a:p>
            <a:pPr indent="-457200">
              <a:spcBef>
                <a:spcPts val="0"/>
              </a:spcBef>
              <a:buClr>
                <a:srgbClr val="FF0000"/>
              </a:buClr>
              <a:buSzPts val="2800"/>
            </a:pPr>
            <a:r>
              <a:rPr lang="en-US" dirty="0"/>
              <a:t>It's a digital dashboard where you can build a graphic interface for your project by simply dragging and dropping widgets.</a:t>
            </a:r>
          </a:p>
          <a:p>
            <a:pPr indent="-457200">
              <a:spcBef>
                <a:spcPts val="0"/>
              </a:spcBef>
              <a:buClr>
                <a:srgbClr val="FF0000"/>
              </a:buClr>
              <a:buSzPts val="2800"/>
            </a:pPr>
            <a:r>
              <a:rPr lang="en-US" dirty="0"/>
              <a:t>Blynk is not tied to some specific board or shield. Instead, it's supporting hardware of your choice. </a:t>
            </a:r>
          </a:p>
          <a:p>
            <a:pPr indent="-457200">
              <a:spcBef>
                <a:spcPts val="0"/>
              </a:spcBef>
              <a:buClr>
                <a:srgbClr val="FF0000"/>
              </a:buClr>
              <a:buSzPts val="2800"/>
            </a:pPr>
            <a:r>
              <a:rPr lang="en-US" dirty="0"/>
              <a:t>Whether your Arduino or Raspberry Pi is linked to the Internet over Wi-Fi, Ethernet or this new ESP8266 chip, Blynk will get you online and ready for the Internet Of Your Things.</a:t>
            </a:r>
          </a:p>
          <a:p>
            <a:pPr indent="-457200">
              <a:spcBef>
                <a:spcPts val="0"/>
              </a:spcBef>
              <a:buClr>
                <a:srgbClr val="FF0000"/>
              </a:buClr>
              <a:buSzPts val="2800"/>
            </a:pPr>
            <a:r>
              <a:rPr lang="en-US" dirty="0"/>
              <a:t>Blynk was designed for the Internet of Things. It can control hardware remotely, it can display sensor data, it can store data, visualize it and do many other cool things.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42C39F-9300-4580-9C80-98CE7277A21E}"/>
              </a:ext>
            </a:extLst>
          </p:cNvPr>
          <p:cNvSpPr>
            <a:spLocks noGrp="1"/>
          </p:cNvSpPr>
          <p:nvPr>
            <p:ph type="body" idx="1"/>
          </p:nvPr>
        </p:nvSpPr>
        <p:spPr>
          <a:xfrm>
            <a:off x="838200" y="855406"/>
            <a:ext cx="10515600" cy="5321557"/>
          </a:xfrm>
        </p:spPr>
        <p:txBody>
          <a:bodyPr>
            <a:normAutofit lnSpcReduction="10000"/>
          </a:bodyPr>
          <a:lstStyle/>
          <a:p>
            <a:pPr marL="114300" indent="0">
              <a:buNone/>
            </a:pPr>
            <a:r>
              <a:rPr lang="en-US" b="1" dirty="0"/>
              <a:t>REASON :</a:t>
            </a:r>
          </a:p>
          <a:p>
            <a:pPr marL="114300" indent="0">
              <a:buNone/>
            </a:pPr>
            <a:endParaRPr lang="en-US" b="1" dirty="0"/>
          </a:p>
          <a:p>
            <a:r>
              <a:rPr lang="en-US" b="1" dirty="0"/>
              <a:t>Blynk App</a:t>
            </a:r>
            <a:r>
              <a:rPr lang="en-US" dirty="0"/>
              <a:t> - allows to you create amazing interfaces for your projects using various widgets we provide. </a:t>
            </a:r>
          </a:p>
          <a:p>
            <a:r>
              <a:rPr lang="en-US" b="1" dirty="0"/>
              <a:t>Blynk Server </a:t>
            </a:r>
            <a:r>
              <a:rPr lang="en-US" dirty="0"/>
              <a:t>- responsible for all the communications between the smart phone and hardware. You can use our Blynk Cloud or run your private Blynk server locally. It’s open-source, could easily handle thousands of devices and can even be launched on a Raspberry Pi. </a:t>
            </a:r>
          </a:p>
          <a:p>
            <a:r>
              <a:rPr lang="en-US" b="1" dirty="0"/>
              <a:t>Blynk Libraries </a:t>
            </a:r>
            <a:r>
              <a:rPr lang="en-US" dirty="0"/>
              <a:t>- for all the popular hardware platforms - enable communication with the server and process all the incoming and out coming commands.</a:t>
            </a:r>
          </a:p>
        </p:txBody>
      </p:sp>
    </p:spTree>
    <p:extLst>
      <p:ext uri="{BB962C8B-B14F-4D97-AF65-F5344CB8AC3E}">
        <p14:creationId xmlns:p14="http://schemas.microsoft.com/office/powerpoint/2010/main" val="50269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784862" y="365126"/>
            <a:ext cx="10568938" cy="7227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dirty="0"/>
              <a:t>                       TECHNOLOGY AND STACK USE</a:t>
            </a:r>
            <a:endParaRPr sz="3600" dirty="0"/>
          </a:p>
        </p:txBody>
      </p:sp>
      <p:sp>
        <p:nvSpPr>
          <p:cNvPr id="2" name="Callout: Down Arrow 1">
            <a:extLst>
              <a:ext uri="{FF2B5EF4-FFF2-40B4-BE49-F238E27FC236}">
                <a16:creationId xmlns:a16="http://schemas.microsoft.com/office/drawing/2014/main" id="{76C57E48-04EF-41AC-B0DE-D8B668E577CB}"/>
              </a:ext>
            </a:extLst>
          </p:cNvPr>
          <p:cNvSpPr/>
          <p:nvPr/>
        </p:nvSpPr>
        <p:spPr>
          <a:xfrm>
            <a:off x="868680" y="1526893"/>
            <a:ext cx="1653540" cy="84582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MICRO CONTROLLER</a:t>
            </a:r>
          </a:p>
        </p:txBody>
      </p:sp>
      <p:sp>
        <p:nvSpPr>
          <p:cNvPr id="6" name="Oval 5">
            <a:extLst>
              <a:ext uri="{FF2B5EF4-FFF2-40B4-BE49-F238E27FC236}">
                <a16:creationId xmlns:a16="http://schemas.microsoft.com/office/drawing/2014/main" id="{9D2A3331-6261-45F6-9A65-269D6EC2CB1C}"/>
              </a:ext>
            </a:extLst>
          </p:cNvPr>
          <p:cNvSpPr/>
          <p:nvPr/>
        </p:nvSpPr>
        <p:spPr>
          <a:xfrm>
            <a:off x="284258" y="2646626"/>
            <a:ext cx="431193" cy="19143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POWER</a:t>
            </a:r>
          </a:p>
          <a:p>
            <a:pPr algn="ctr"/>
            <a:r>
              <a:rPr lang="en-US" sz="800" dirty="0">
                <a:ln w="0"/>
                <a:solidFill>
                  <a:schemeClr val="tx1"/>
                </a:solidFill>
                <a:effectLst>
                  <a:outerShdw blurRad="38100" dist="19050" dir="2700000" algn="tl" rotWithShape="0">
                    <a:schemeClr val="dk1">
                      <a:alpha val="40000"/>
                    </a:schemeClr>
                  </a:outerShdw>
                </a:effectLst>
              </a:rPr>
              <a:t> SUPPLY</a:t>
            </a:r>
          </a:p>
        </p:txBody>
      </p:sp>
      <p:sp>
        <p:nvSpPr>
          <p:cNvPr id="7" name="Oval 6">
            <a:extLst>
              <a:ext uri="{FF2B5EF4-FFF2-40B4-BE49-F238E27FC236}">
                <a16:creationId xmlns:a16="http://schemas.microsoft.com/office/drawing/2014/main" id="{DA62CD36-77F7-4AC0-882C-6F6C95811255}"/>
              </a:ext>
            </a:extLst>
          </p:cNvPr>
          <p:cNvSpPr/>
          <p:nvPr/>
        </p:nvSpPr>
        <p:spPr>
          <a:xfrm>
            <a:off x="996016" y="2682239"/>
            <a:ext cx="427910" cy="1890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UV</a:t>
            </a:r>
          </a:p>
          <a:p>
            <a:pPr algn="ctr"/>
            <a:r>
              <a:rPr lang="en-US" sz="800" dirty="0">
                <a:ln w="0"/>
                <a:solidFill>
                  <a:schemeClr val="tx1"/>
                </a:solidFill>
                <a:effectLst>
                  <a:outerShdw blurRad="38100" dist="19050" dir="2700000" algn="tl" rotWithShape="0">
                    <a:schemeClr val="dk1">
                      <a:alpha val="40000"/>
                    </a:schemeClr>
                  </a:outerShdw>
                </a:effectLst>
              </a:rPr>
              <a:t> SENSOR</a:t>
            </a:r>
          </a:p>
        </p:txBody>
      </p:sp>
      <p:sp>
        <p:nvSpPr>
          <p:cNvPr id="9" name="Oval 8">
            <a:extLst>
              <a:ext uri="{FF2B5EF4-FFF2-40B4-BE49-F238E27FC236}">
                <a16:creationId xmlns:a16="http://schemas.microsoft.com/office/drawing/2014/main" id="{FB86A473-6D7C-414F-A56D-BB29E8C315E6}"/>
              </a:ext>
            </a:extLst>
          </p:cNvPr>
          <p:cNvSpPr/>
          <p:nvPr/>
        </p:nvSpPr>
        <p:spPr>
          <a:xfrm>
            <a:off x="1619479" y="2658497"/>
            <a:ext cx="427565" cy="189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DATA</a:t>
            </a:r>
          </a:p>
          <a:p>
            <a:pPr algn="ctr"/>
            <a:r>
              <a:rPr lang="en-US" sz="800" dirty="0">
                <a:ln w="0"/>
                <a:solidFill>
                  <a:schemeClr val="tx1"/>
                </a:solidFill>
                <a:effectLst>
                  <a:outerShdw blurRad="38100" dist="19050" dir="2700000" algn="tl" rotWithShape="0">
                    <a:schemeClr val="dk1">
                      <a:alpha val="40000"/>
                    </a:schemeClr>
                  </a:outerShdw>
                </a:effectLst>
              </a:rPr>
              <a:t> </a:t>
            </a:r>
          </a:p>
          <a:p>
            <a:pPr algn="ctr"/>
            <a:r>
              <a:rPr lang="en-US" sz="800" dirty="0">
                <a:ln w="0"/>
                <a:solidFill>
                  <a:schemeClr val="tx1"/>
                </a:solidFill>
                <a:effectLst>
                  <a:outerShdw blurRad="38100" dist="19050" dir="2700000" algn="tl" rotWithShape="0">
                    <a:schemeClr val="dk1">
                      <a:alpha val="40000"/>
                    </a:schemeClr>
                  </a:outerShdw>
                </a:effectLst>
              </a:rPr>
              <a:t>PROCCESIN</a:t>
            </a:r>
            <a:r>
              <a:rPr lang="en-US" sz="800" dirty="0">
                <a:solidFill>
                  <a:schemeClr val="tx1"/>
                </a:solidFill>
              </a:rPr>
              <a:t>G</a:t>
            </a:r>
          </a:p>
        </p:txBody>
      </p:sp>
      <p:sp>
        <p:nvSpPr>
          <p:cNvPr id="10" name="Oval 9">
            <a:extLst>
              <a:ext uri="{FF2B5EF4-FFF2-40B4-BE49-F238E27FC236}">
                <a16:creationId xmlns:a16="http://schemas.microsoft.com/office/drawing/2014/main" id="{DF5B2B36-A87F-449D-B46A-498C3BB6D144}"/>
              </a:ext>
            </a:extLst>
          </p:cNvPr>
          <p:cNvSpPr/>
          <p:nvPr/>
        </p:nvSpPr>
        <p:spPr>
          <a:xfrm>
            <a:off x="2218495" y="2682239"/>
            <a:ext cx="389155" cy="1890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DATA</a:t>
            </a:r>
          </a:p>
          <a:p>
            <a:pPr algn="ctr"/>
            <a:r>
              <a:rPr lang="en-US" sz="800" dirty="0">
                <a:ln w="0"/>
                <a:solidFill>
                  <a:schemeClr val="tx1"/>
                </a:solidFill>
                <a:effectLst>
                  <a:outerShdw blurRad="38100" dist="19050" dir="2700000" algn="tl" rotWithShape="0">
                    <a:schemeClr val="dk1">
                      <a:alpha val="40000"/>
                    </a:schemeClr>
                  </a:outerShdw>
                </a:effectLst>
              </a:rPr>
              <a:t> TRANSFER</a:t>
            </a:r>
          </a:p>
        </p:txBody>
      </p:sp>
      <p:sp>
        <p:nvSpPr>
          <p:cNvPr id="11" name="Oval 10">
            <a:extLst>
              <a:ext uri="{FF2B5EF4-FFF2-40B4-BE49-F238E27FC236}">
                <a16:creationId xmlns:a16="http://schemas.microsoft.com/office/drawing/2014/main" id="{4F7BF0DA-4D65-4B03-A4EE-A95501FE00E8}"/>
              </a:ext>
            </a:extLst>
          </p:cNvPr>
          <p:cNvSpPr/>
          <p:nvPr/>
        </p:nvSpPr>
        <p:spPr>
          <a:xfrm>
            <a:off x="2834009" y="2682239"/>
            <a:ext cx="434967" cy="1890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MESSAGE</a:t>
            </a:r>
          </a:p>
          <a:p>
            <a:pPr algn="ctr"/>
            <a:r>
              <a:rPr lang="en-US" sz="800" dirty="0">
                <a:ln w="0"/>
                <a:solidFill>
                  <a:schemeClr val="tx1"/>
                </a:solidFill>
                <a:effectLst>
                  <a:outerShdw blurRad="38100" dist="19050" dir="2700000" algn="tl" rotWithShape="0">
                    <a:schemeClr val="dk1">
                      <a:alpha val="40000"/>
                    </a:schemeClr>
                  </a:outerShdw>
                </a:effectLst>
              </a:rPr>
              <a:t> ALERT</a:t>
            </a:r>
          </a:p>
        </p:txBody>
      </p:sp>
      <p:sp>
        <p:nvSpPr>
          <p:cNvPr id="12" name="Oval 11">
            <a:extLst>
              <a:ext uri="{FF2B5EF4-FFF2-40B4-BE49-F238E27FC236}">
                <a16:creationId xmlns:a16="http://schemas.microsoft.com/office/drawing/2014/main" id="{69AE648C-25A0-4631-96F5-D3DEF6E0AB5F}"/>
              </a:ext>
            </a:extLst>
          </p:cNvPr>
          <p:cNvSpPr/>
          <p:nvPr/>
        </p:nvSpPr>
        <p:spPr>
          <a:xfrm>
            <a:off x="4258565" y="2032779"/>
            <a:ext cx="389153" cy="19143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SATAUS</a:t>
            </a:r>
          </a:p>
          <a:p>
            <a:pPr algn="ctr"/>
            <a:endParaRPr lang="en-US" sz="800" dirty="0">
              <a:ln w="0"/>
              <a:solidFill>
                <a:schemeClr val="tx1"/>
              </a:solidFill>
              <a:effectLst>
                <a:outerShdw blurRad="38100" dist="19050" dir="2700000" algn="tl" rotWithShape="0">
                  <a:schemeClr val="dk1">
                    <a:alpha val="40000"/>
                  </a:schemeClr>
                </a:outerShdw>
              </a:effectLst>
            </a:endParaRPr>
          </a:p>
          <a:p>
            <a:pPr algn="ctr"/>
            <a:r>
              <a:rPr lang="en-US" sz="800" dirty="0">
                <a:ln w="0"/>
                <a:solidFill>
                  <a:schemeClr val="tx1"/>
                </a:solidFill>
                <a:effectLst>
                  <a:outerShdw blurRad="38100" dist="19050" dir="2700000" algn="tl" rotWithShape="0">
                    <a:schemeClr val="dk1">
                      <a:alpha val="40000"/>
                    </a:schemeClr>
                  </a:outerShdw>
                </a:effectLst>
              </a:rPr>
              <a:t>UPTADE</a:t>
            </a:r>
          </a:p>
        </p:txBody>
      </p:sp>
      <p:sp>
        <p:nvSpPr>
          <p:cNvPr id="13" name="Oval 12">
            <a:extLst>
              <a:ext uri="{FF2B5EF4-FFF2-40B4-BE49-F238E27FC236}">
                <a16:creationId xmlns:a16="http://schemas.microsoft.com/office/drawing/2014/main" id="{BF9DA7C9-F329-4EB3-A97E-5AB8870EF148}"/>
              </a:ext>
            </a:extLst>
          </p:cNvPr>
          <p:cNvSpPr/>
          <p:nvPr/>
        </p:nvSpPr>
        <p:spPr>
          <a:xfrm>
            <a:off x="3550089" y="2032779"/>
            <a:ext cx="389153" cy="19143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RECEIVE</a:t>
            </a:r>
          </a:p>
          <a:p>
            <a:pPr algn="ctr"/>
            <a:r>
              <a:rPr lang="en-US" sz="800" dirty="0">
                <a:ln w="0"/>
                <a:solidFill>
                  <a:schemeClr val="tx1"/>
                </a:solidFill>
                <a:effectLst>
                  <a:outerShdw blurRad="38100" dist="19050" dir="2700000" algn="tl" rotWithShape="0">
                    <a:schemeClr val="dk1">
                      <a:alpha val="40000"/>
                    </a:schemeClr>
                  </a:outerShdw>
                </a:effectLst>
              </a:rPr>
              <a:t> STATUS</a:t>
            </a:r>
          </a:p>
        </p:txBody>
      </p:sp>
      <p:cxnSp>
        <p:nvCxnSpPr>
          <p:cNvPr id="21" name="Straight Arrow Connector 20">
            <a:extLst>
              <a:ext uri="{FF2B5EF4-FFF2-40B4-BE49-F238E27FC236}">
                <a16:creationId xmlns:a16="http://schemas.microsoft.com/office/drawing/2014/main" id="{5905ECEC-CB1A-4EFF-9BCD-6009D24ED665}"/>
              </a:ext>
            </a:extLst>
          </p:cNvPr>
          <p:cNvCxnSpPr/>
          <p:nvPr/>
        </p:nvCxnSpPr>
        <p:spPr>
          <a:xfrm>
            <a:off x="472440" y="2372713"/>
            <a:ext cx="0" cy="225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D4FF135-5C61-46FB-9B1A-B11D3938E866}"/>
              </a:ext>
            </a:extLst>
          </p:cNvPr>
          <p:cNvCxnSpPr/>
          <p:nvPr/>
        </p:nvCxnSpPr>
        <p:spPr>
          <a:xfrm>
            <a:off x="1207309" y="2362730"/>
            <a:ext cx="0" cy="235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55FDB8B-4888-4BA6-A610-51147C8B7A86}"/>
              </a:ext>
            </a:extLst>
          </p:cNvPr>
          <p:cNvCxnSpPr>
            <a:cxnSpLocks/>
          </p:cNvCxnSpPr>
          <p:nvPr/>
        </p:nvCxnSpPr>
        <p:spPr>
          <a:xfrm>
            <a:off x="1790930" y="2372713"/>
            <a:ext cx="0" cy="225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DA1BB6D-3627-47FF-8EFA-00EE3C93142C}"/>
              </a:ext>
            </a:extLst>
          </p:cNvPr>
          <p:cNvCxnSpPr/>
          <p:nvPr/>
        </p:nvCxnSpPr>
        <p:spPr>
          <a:xfrm>
            <a:off x="2366363" y="2372713"/>
            <a:ext cx="0" cy="225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F8A56AD-0C31-40CD-AB03-7CF1C663FD48}"/>
              </a:ext>
            </a:extLst>
          </p:cNvPr>
          <p:cNvCxnSpPr/>
          <p:nvPr/>
        </p:nvCxnSpPr>
        <p:spPr>
          <a:xfrm>
            <a:off x="3005460" y="2362730"/>
            <a:ext cx="0" cy="235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6F682F35-4A83-4758-A9D4-88335D8E9AB1}"/>
              </a:ext>
            </a:extLst>
          </p:cNvPr>
          <p:cNvCxnSpPr>
            <a:cxnSpLocks/>
          </p:cNvCxnSpPr>
          <p:nvPr/>
        </p:nvCxnSpPr>
        <p:spPr>
          <a:xfrm>
            <a:off x="472440" y="2372713"/>
            <a:ext cx="253302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3B5C1EF-DAE0-4806-9E7A-E1CC8BAB47DA}"/>
              </a:ext>
            </a:extLst>
          </p:cNvPr>
          <p:cNvCxnSpPr>
            <a:cxnSpLocks/>
            <a:stCxn id="13" idx="4"/>
          </p:cNvCxnSpPr>
          <p:nvPr/>
        </p:nvCxnSpPr>
        <p:spPr>
          <a:xfrm flipH="1">
            <a:off x="3721540" y="3947160"/>
            <a:ext cx="23126" cy="108966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87D5ED6B-245B-418D-BBEA-EA4739ECA186}"/>
              </a:ext>
            </a:extLst>
          </p:cNvPr>
          <p:cNvCxnSpPr>
            <a:cxnSpLocks/>
            <a:stCxn id="12" idx="4"/>
          </p:cNvCxnSpPr>
          <p:nvPr/>
        </p:nvCxnSpPr>
        <p:spPr>
          <a:xfrm flipH="1">
            <a:off x="4430016" y="3947160"/>
            <a:ext cx="23126" cy="108966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E2A73063-5981-4C9F-A22F-560F556DD843}"/>
              </a:ext>
            </a:extLst>
          </p:cNvPr>
          <p:cNvCxnSpPr/>
          <p:nvPr/>
        </p:nvCxnSpPr>
        <p:spPr>
          <a:xfrm>
            <a:off x="3721540" y="5036820"/>
            <a:ext cx="27134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B8C75A4F-E9DE-4C8F-9456-B0C2CD6E56BB}"/>
              </a:ext>
            </a:extLst>
          </p:cNvPr>
          <p:cNvCxnSpPr/>
          <p:nvPr/>
        </p:nvCxnSpPr>
        <p:spPr>
          <a:xfrm flipH="1">
            <a:off x="4258566" y="5036820"/>
            <a:ext cx="183525" cy="0"/>
          </a:xfrm>
          <a:prstGeom prst="line">
            <a:avLst/>
          </a:prstGeom>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162E6D9D-D464-4F14-B032-28303AB4455F}"/>
              </a:ext>
            </a:extLst>
          </p:cNvPr>
          <p:cNvSpPr/>
          <p:nvPr/>
        </p:nvSpPr>
        <p:spPr>
          <a:xfrm>
            <a:off x="3268980" y="5036820"/>
            <a:ext cx="1813554" cy="944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GARBAGE CLEANING SERVICE PROVIDER</a:t>
            </a:r>
          </a:p>
        </p:txBody>
      </p:sp>
      <p:pic>
        <p:nvPicPr>
          <p:cNvPr id="8" name="Picture 7">
            <a:extLst>
              <a:ext uri="{FF2B5EF4-FFF2-40B4-BE49-F238E27FC236}">
                <a16:creationId xmlns:a16="http://schemas.microsoft.com/office/drawing/2014/main" id="{24900EED-49AE-4576-8EC6-2E89968D2CBD}"/>
              </a:ext>
            </a:extLst>
          </p:cNvPr>
          <p:cNvPicPr>
            <a:picLocks noChangeAspect="1"/>
          </p:cNvPicPr>
          <p:nvPr/>
        </p:nvPicPr>
        <p:blipFill>
          <a:blip r:embed="rId3"/>
          <a:stretch>
            <a:fillRect/>
          </a:stretch>
        </p:blipFill>
        <p:spPr>
          <a:xfrm>
            <a:off x="5937463" y="1526892"/>
            <a:ext cx="5766354" cy="51836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PROTOTYPE &amp; SAMPLE OUTPUT </a:t>
            </a:r>
            <a:endParaRPr dirty="0"/>
          </a:p>
        </p:txBody>
      </p:sp>
      <p:sp>
        <p:nvSpPr>
          <p:cNvPr id="161" name="Google Shape;161;p11"/>
          <p:cNvSpPr txBox="1">
            <a:spLocks noGrp="1"/>
          </p:cNvSpPr>
          <p:nvPr>
            <p:ph type="body" idx="1"/>
          </p:nvPr>
        </p:nvSpPr>
        <p:spPr>
          <a:xfrm>
            <a:off x="838200" y="1533832"/>
            <a:ext cx="10515600" cy="46431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endParaRPr dirty="0"/>
          </a:p>
        </p:txBody>
      </p:sp>
      <p:pic>
        <p:nvPicPr>
          <p:cNvPr id="4" name="Content Placeholder 3" descr="ESP8266-NodeMCU-Ultrasonic-Sensor-I2C-OLED-Display-Wiring-Diagram.png">
            <a:extLst>
              <a:ext uri="{FF2B5EF4-FFF2-40B4-BE49-F238E27FC236}">
                <a16:creationId xmlns:a16="http://schemas.microsoft.com/office/drawing/2014/main" id="{0554741A-737B-4451-A128-A9EFE7423ED2}"/>
              </a:ext>
            </a:extLst>
          </p:cNvPr>
          <p:cNvPicPr>
            <a:picLocks noChangeAspect="1"/>
          </p:cNvPicPr>
          <p:nvPr/>
        </p:nvPicPr>
        <p:blipFill>
          <a:blip r:embed="rId3"/>
          <a:stretch>
            <a:fillRect/>
          </a:stretch>
        </p:blipFill>
        <p:spPr>
          <a:xfrm>
            <a:off x="914400" y="2359742"/>
            <a:ext cx="5181600" cy="2964426"/>
          </a:xfrm>
          <a:prstGeom prst="rect">
            <a:avLst/>
          </a:prstGeom>
        </p:spPr>
      </p:pic>
      <p:pic>
        <p:nvPicPr>
          <p:cNvPr id="5" name="Content Placeholder 8" descr="download.png">
            <a:extLst>
              <a:ext uri="{FF2B5EF4-FFF2-40B4-BE49-F238E27FC236}">
                <a16:creationId xmlns:a16="http://schemas.microsoft.com/office/drawing/2014/main" id="{2F7DD420-FD6E-4ACE-AD92-F373C8D8A40F}"/>
              </a:ext>
            </a:extLst>
          </p:cNvPr>
          <p:cNvPicPr>
            <a:picLocks noChangeAspect="1"/>
          </p:cNvPicPr>
          <p:nvPr/>
        </p:nvPicPr>
        <p:blipFill>
          <a:blip r:embed="rId4"/>
          <a:stretch>
            <a:fillRect/>
          </a:stretch>
        </p:blipFill>
        <p:spPr>
          <a:xfrm>
            <a:off x="6263147" y="2859395"/>
            <a:ext cx="4886633" cy="24647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838200" y="365126"/>
            <a:ext cx="10515600" cy="8147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ANALYSIS OF RESULTS AND DISCUSSIONS</a:t>
            </a:r>
            <a:endParaRPr dirty="0"/>
          </a:p>
        </p:txBody>
      </p:sp>
      <p:sp>
        <p:nvSpPr>
          <p:cNvPr id="167" name="Google Shape;16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graphicFrame>
        <p:nvGraphicFramePr>
          <p:cNvPr id="2" name="Table 1">
            <a:extLst>
              <a:ext uri="{FF2B5EF4-FFF2-40B4-BE49-F238E27FC236}">
                <a16:creationId xmlns:a16="http://schemas.microsoft.com/office/drawing/2014/main" id="{E7D8FAE7-0EBA-4968-B775-C8D4D31DB84D}"/>
              </a:ext>
            </a:extLst>
          </p:cNvPr>
          <p:cNvGraphicFramePr>
            <a:graphicFrameLocks noGrp="1"/>
          </p:cNvGraphicFramePr>
          <p:nvPr>
            <p:extLst>
              <p:ext uri="{D42A27DB-BD31-4B8C-83A1-F6EECF244321}">
                <p14:modId xmlns:p14="http://schemas.microsoft.com/office/powerpoint/2010/main" val="1953298100"/>
              </p:ext>
            </p:extLst>
          </p:nvPr>
        </p:nvGraphicFramePr>
        <p:xfrm>
          <a:off x="838200" y="1179872"/>
          <a:ext cx="9770806" cy="4758812"/>
        </p:xfrm>
        <a:graphic>
          <a:graphicData uri="http://schemas.openxmlformats.org/drawingml/2006/table">
            <a:tbl>
              <a:tblPr firstRow="1" bandRow="1">
                <a:tableStyleId>{5C22544A-7EE6-4342-B048-85BDC9FD1C3A}</a:tableStyleId>
              </a:tblPr>
              <a:tblGrid>
                <a:gridCol w="4884453">
                  <a:extLst>
                    <a:ext uri="{9D8B030D-6E8A-4147-A177-3AD203B41FA5}">
                      <a16:colId xmlns:a16="http://schemas.microsoft.com/office/drawing/2014/main" val="2916125030"/>
                    </a:ext>
                  </a:extLst>
                </a:gridCol>
                <a:gridCol w="4886353">
                  <a:extLst>
                    <a:ext uri="{9D8B030D-6E8A-4147-A177-3AD203B41FA5}">
                      <a16:colId xmlns:a16="http://schemas.microsoft.com/office/drawing/2014/main" val="3916605704"/>
                    </a:ext>
                  </a:extLst>
                </a:gridCol>
              </a:tblGrid>
              <a:tr h="328717">
                <a:tc>
                  <a:txBody>
                    <a:bodyPr/>
                    <a:lstStyle/>
                    <a:p>
                      <a:r>
                        <a:rPr lang="en-US" dirty="0"/>
                        <a:t>                        ADVANTAGES</a:t>
                      </a:r>
                    </a:p>
                  </a:txBody>
                  <a:tcPr/>
                </a:tc>
                <a:tc>
                  <a:txBody>
                    <a:bodyPr/>
                    <a:lstStyle/>
                    <a:p>
                      <a:r>
                        <a:rPr lang="en-US" dirty="0"/>
                        <a:t>                        DISADVANTAGES</a:t>
                      </a:r>
                    </a:p>
                  </a:txBody>
                  <a:tcPr/>
                </a:tc>
                <a:extLst>
                  <a:ext uri="{0D108BD9-81ED-4DB2-BD59-A6C34878D82A}">
                    <a16:rowId xmlns:a16="http://schemas.microsoft.com/office/drawing/2014/main" val="3922650970"/>
                  </a:ext>
                </a:extLst>
              </a:tr>
              <a:tr h="69030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dirty="0"/>
                        <a:t> Helps monitor garbage levels.</a:t>
                      </a:r>
                    </a:p>
                  </a:txBody>
                  <a:tcPr/>
                </a:tc>
                <a:tc>
                  <a:txBody>
                    <a:bodyPr/>
                    <a:lstStyle/>
                    <a:p>
                      <a:pPr algn="ctr"/>
                      <a:r>
                        <a:rPr lang="en-US" sz="1800" dirty="0"/>
                        <a:t>Only detects the top of the garbage level. It wouldn’t realize if there is space left.</a:t>
                      </a:r>
                    </a:p>
                  </a:txBody>
                  <a:tcPr/>
                </a:tc>
                <a:extLst>
                  <a:ext uri="{0D108BD9-81ED-4DB2-BD59-A6C34878D82A}">
                    <a16:rowId xmlns:a16="http://schemas.microsoft.com/office/drawing/2014/main" val="995372027"/>
                  </a:ext>
                </a:extLst>
              </a:tr>
              <a:tr h="7030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 Uses very small amount of electricity</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 The low bandwidth that permits its strengths. </a:t>
                      </a:r>
                    </a:p>
                  </a:txBody>
                  <a:tcPr/>
                </a:tc>
                <a:extLst>
                  <a:ext uri="{0D108BD9-81ED-4DB2-BD59-A6C34878D82A}">
                    <a16:rowId xmlns:a16="http://schemas.microsoft.com/office/drawing/2014/main" val="3970042645"/>
                  </a:ext>
                </a:extLst>
              </a:tr>
              <a:tr h="98615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dirty="0"/>
                        <a:t> Ultimately helps in better planning of garbage pickups.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Furthermore, due to constraints governing the frequency spectrum it uses, the protocol does not enable continuous transmission</a:t>
                      </a:r>
                    </a:p>
                  </a:txBody>
                  <a:tcPr/>
                </a:tc>
                <a:extLst>
                  <a:ext uri="{0D108BD9-81ED-4DB2-BD59-A6C34878D82A}">
                    <a16:rowId xmlns:a16="http://schemas.microsoft.com/office/drawing/2014/main" val="904399996"/>
                  </a:ext>
                </a:extLst>
              </a:tr>
              <a:tr h="105515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dirty="0"/>
                        <a:t> Can help in reducing overflowing bins.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Best suited for short, frequent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  transmissions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(Lo Ra).</a:t>
                      </a:r>
                    </a:p>
                  </a:txBody>
                  <a:tcPr/>
                </a:tc>
                <a:extLst>
                  <a:ext uri="{0D108BD9-81ED-4DB2-BD59-A6C34878D82A}">
                    <a16:rowId xmlns:a16="http://schemas.microsoft.com/office/drawing/2014/main" val="3538914686"/>
                  </a:ext>
                </a:extLst>
              </a:tr>
              <a:tr h="995394">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dirty="0"/>
                        <a:t> Reduces trips to areas where the bins still have a lot of capacity.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Transmission is resistant to disruptions &amp; can be received over long distances.</a:t>
                      </a:r>
                      <a:endParaRPr lang="en-US" sz="1800" dirty="0"/>
                    </a:p>
                  </a:txBody>
                  <a:tcPr/>
                </a:tc>
                <a:extLst>
                  <a:ext uri="{0D108BD9-81ED-4DB2-BD59-A6C34878D82A}">
                    <a16:rowId xmlns:a16="http://schemas.microsoft.com/office/drawing/2014/main" val="309368268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                  COST BENEFIT ANALYSIS</a:t>
            </a:r>
            <a:endParaRPr dirty="0"/>
          </a:p>
        </p:txBody>
      </p:sp>
      <p:sp>
        <p:nvSpPr>
          <p:cNvPr id="173" name="Google Shape;173;p13"/>
          <p:cNvSpPr txBox="1">
            <a:spLocks noGrp="1"/>
          </p:cNvSpPr>
          <p:nvPr>
            <p:ph type="body" idx="1"/>
          </p:nvPr>
        </p:nvSpPr>
        <p:spPr>
          <a:xfrm>
            <a:off x="838200" y="1825625"/>
            <a:ext cx="10515600" cy="4398194"/>
          </a:xfrm>
          <a:prstGeom prst="rect">
            <a:avLst/>
          </a:prstGeom>
          <a:noFill/>
          <a:ln>
            <a:noFill/>
          </a:ln>
        </p:spPr>
        <p:txBody>
          <a:bodyPr spcFirstLastPara="1" wrap="square" lIns="91425" tIns="45700" rIns="91425" bIns="45700" anchor="t" anchorCtr="0">
            <a:normAutofit/>
          </a:bodyPr>
          <a:lstStyle/>
          <a:p>
            <a:pPr marL="0" marR="0" indent="0" algn="l" rtl="0" fontAlgn="t">
              <a:spcBef>
                <a:spcPts val="0"/>
              </a:spcBef>
              <a:spcAft>
                <a:spcPts val="0"/>
              </a:spcAft>
              <a:buNone/>
            </a:pPr>
            <a:endParaRPr lang="en-US" sz="1800" b="0" i="0" u="none" strike="noStrike" dirty="0">
              <a:effectLst/>
              <a:latin typeface="Arial" panose="020B0604020202020204" pitchFamily="34" charset="0"/>
            </a:endParaRPr>
          </a:p>
        </p:txBody>
      </p:sp>
      <p:graphicFrame>
        <p:nvGraphicFramePr>
          <p:cNvPr id="174" name="Google Shape;174;p13"/>
          <p:cNvGraphicFramePr/>
          <p:nvPr>
            <p:extLst>
              <p:ext uri="{D42A27DB-BD31-4B8C-83A1-F6EECF244321}">
                <p14:modId xmlns:p14="http://schemas.microsoft.com/office/powerpoint/2010/main" val="2746385777"/>
              </p:ext>
            </p:extLst>
          </p:nvPr>
        </p:nvGraphicFramePr>
        <p:xfrm>
          <a:off x="1136259" y="2064774"/>
          <a:ext cx="9761925" cy="3830104"/>
        </p:xfrm>
        <a:graphic>
          <a:graphicData uri="http://schemas.openxmlformats.org/drawingml/2006/table">
            <a:tbl>
              <a:tblPr firstRow="1" bandRow="1">
                <a:noFill/>
                <a:tableStyleId>{2EACEFD5-99D5-4FA1-B13A-E8D1AB23A9BD}</a:tableStyleId>
              </a:tblPr>
              <a:tblGrid>
                <a:gridCol w="711200">
                  <a:extLst>
                    <a:ext uri="{9D8B030D-6E8A-4147-A177-3AD203B41FA5}">
                      <a16:colId xmlns:a16="http://schemas.microsoft.com/office/drawing/2014/main" val="20000"/>
                    </a:ext>
                  </a:extLst>
                </a:gridCol>
                <a:gridCol w="3517650">
                  <a:extLst>
                    <a:ext uri="{9D8B030D-6E8A-4147-A177-3AD203B41FA5}">
                      <a16:colId xmlns:a16="http://schemas.microsoft.com/office/drawing/2014/main" val="20001"/>
                    </a:ext>
                  </a:extLst>
                </a:gridCol>
                <a:gridCol w="2808525">
                  <a:extLst>
                    <a:ext uri="{9D8B030D-6E8A-4147-A177-3AD203B41FA5}">
                      <a16:colId xmlns:a16="http://schemas.microsoft.com/office/drawing/2014/main" val="20002"/>
                    </a:ext>
                  </a:extLst>
                </a:gridCol>
                <a:gridCol w="1362275">
                  <a:extLst>
                    <a:ext uri="{9D8B030D-6E8A-4147-A177-3AD203B41FA5}">
                      <a16:colId xmlns:a16="http://schemas.microsoft.com/office/drawing/2014/main" val="20003"/>
                    </a:ext>
                  </a:extLst>
                </a:gridCol>
                <a:gridCol w="1362275">
                  <a:extLst>
                    <a:ext uri="{9D8B030D-6E8A-4147-A177-3AD203B41FA5}">
                      <a16:colId xmlns:a16="http://schemas.microsoft.com/office/drawing/2014/main" val="20004"/>
                    </a:ext>
                  </a:extLst>
                </a:gridCol>
              </a:tblGrid>
              <a:tr h="740062">
                <a:tc>
                  <a:txBody>
                    <a:bodyPr/>
                    <a:lstStyle/>
                    <a:p>
                      <a:pPr marL="0" marR="0" lvl="0" indent="0" algn="l" rtl="0">
                        <a:spcBef>
                          <a:spcPts val="0"/>
                        </a:spcBef>
                        <a:spcAft>
                          <a:spcPts val="0"/>
                        </a:spcAft>
                        <a:buNone/>
                      </a:pPr>
                      <a:r>
                        <a:rPr lang="en-US" sz="1800" u="none" strike="noStrike" cap="none"/>
                        <a:t>S.No</a:t>
                      </a:r>
                      <a:endParaRPr sz="1800"/>
                    </a:p>
                  </a:txBody>
                  <a:tcPr marL="91450" marR="91450" marT="45725" marB="45725"/>
                </a:tc>
                <a:tc>
                  <a:txBody>
                    <a:bodyPr/>
                    <a:lstStyle/>
                    <a:p>
                      <a:pPr marL="0" marR="0" lvl="0" indent="0" algn="l" rtl="0">
                        <a:spcBef>
                          <a:spcPts val="0"/>
                        </a:spcBef>
                        <a:spcAft>
                          <a:spcPts val="0"/>
                        </a:spcAft>
                        <a:buNone/>
                      </a:pPr>
                      <a:r>
                        <a:rPr lang="en-US" sz="1800"/>
                        <a:t>Component Name</a:t>
                      </a:r>
                      <a:endParaRPr sz="1800"/>
                    </a:p>
                  </a:txBody>
                  <a:tcPr marL="91450" marR="91450" marT="45725" marB="45725"/>
                </a:tc>
                <a:tc>
                  <a:txBody>
                    <a:bodyPr/>
                    <a:lstStyle/>
                    <a:p>
                      <a:pPr marL="0" marR="0" lvl="0" indent="0" algn="l" rtl="0">
                        <a:spcBef>
                          <a:spcPts val="0"/>
                        </a:spcBef>
                        <a:spcAft>
                          <a:spcPts val="0"/>
                        </a:spcAft>
                        <a:buNone/>
                      </a:pPr>
                      <a:r>
                        <a:rPr lang="en-US" sz="1800" dirty="0"/>
                        <a:t>Specification (IC number or Range or Value)</a:t>
                      </a:r>
                      <a:endParaRPr sz="1800" dirty="0"/>
                    </a:p>
                  </a:txBody>
                  <a:tcPr marL="91450" marR="91450" marT="45725" marB="45725"/>
                </a:tc>
                <a:tc>
                  <a:txBody>
                    <a:bodyPr/>
                    <a:lstStyle/>
                    <a:p>
                      <a:pPr marL="0" marR="0" lvl="0" indent="0" algn="l" rtl="0">
                        <a:spcBef>
                          <a:spcPts val="0"/>
                        </a:spcBef>
                        <a:spcAft>
                          <a:spcPts val="0"/>
                        </a:spcAft>
                        <a:buNone/>
                      </a:pPr>
                      <a:r>
                        <a:rPr lang="en-US" sz="1800"/>
                        <a:t>Unit Cost</a:t>
                      </a:r>
                      <a:endParaRPr sz="1800"/>
                    </a:p>
                  </a:txBody>
                  <a:tcPr marL="91450" marR="91450" marT="45725" marB="45725"/>
                </a:tc>
                <a:tc>
                  <a:txBody>
                    <a:bodyPr/>
                    <a:lstStyle/>
                    <a:p>
                      <a:pPr marL="0" marR="0" lvl="0" indent="0" algn="l" rtl="0">
                        <a:spcBef>
                          <a:spcPts val="0"/>
                        </a:spcBef>
                        <a:spcAft>
                          <a:spcPts val="0"/>
                        </a:spcAft>
                        <a:buNone/>
                      </a:pPr>
                      <a:r>
                        <a:rPr lang="en-US" sz="1800"/>
                        <a:t>Total Cost</a:t>
                      </a:r>
                      <a:endParaRPr sz="1800"/>
                    </a:p>
                  </a:txBody>
                  <a:tcPr marL="91450" marR="91450" marT="45725" marB="45725"/>
                </a:tc>
                <a:extLst>
                  <a:ext uri="{0D108BD9-81ED-4DB2-BD59-A6C34878D82A}">
                    <a16:rowId xmlns:a16="http://schemas.microsoft.com/office/drawing/2014/main" val="10000"/>
                  </a:ext>
                </a:extLst>
              </a:tr>
              <a:tr h="612488">
                <a:tc>
                  <a:txBody>
                    <a:bodyPr/>
                    <a:lstStyle/>
                    <a:p>
                      <a:pPr marL="0" marR="0" lvl="0" indent="0" algn="l" rtl="0">
                        <a:spcBef>
                          <a:spcPts val="0"/>
                        </a:spcBef>
                        <a:spcAft>
                          <a:spcPts val="0"/>
                        </a:spcAft>
                        <a:buNone/>
                      </a:pPr>
                      <a:r>
                        <a:rPr lang="en-US" sz="1800" dirty="0"/>
                        <a:t>1</a:t>
                      </a:r>
                      <a:endParaRPr sz="1800" dirty="0"/>
                    </a:p>
                  </a:txBody>
                  <a:tcPr marL="91450" marR="91450" marT="45725" marB="45725"/>
                </a:tc>
                <a:tc>
                  <a:txBody>
                    <a:bodyPr/>
                    <a:lstStyle/>
                    <a:p>
                      <a:pPr marL="0" marR="0" lvl="0" indent="0" algn="l" rtl="0">
                        <a:spcBef>
                          <a:spcPts val="0"/>
                        </a:spcBef>
                        <a:spcAft>
                          <a:spcPts val="0"/>
                        </a:spcAft>
                        <a:buNone/>
                      </a:pPr>
                      <a:r>
                        <a:rPr lang="en-US" sz="1800" dirty="0"/>
                        <a:t>ARDUINO MKR 1000</a:t>
                      </a:r>
                      <a:endParaRPr sz="1800" dirty="0"/>
                    </a:p>
                  </a:txBody>
                  <a:tcPr marL="91450" marR="91450" marT="45725" marB="45725"/>
                </a:tc>
                <a:tc>
                  <a:txBody>
                    <a:bodyPr/>
                    <a:lstStyle/>
                    <a:p>
                      <a:pPr marL="0" marR="0" lvl="0" indent="0" algn="l" rtl="0">
                        <a:spcBef>
                          <a:spcPts val="0"/>
                        </a:spcBef>
                        <a:spcAft>
                          <a:spcPts val="0"/>
                        </a:spcAft>
                        <a:buNone/>
                      </a:pPr>
                      <a:r>
                        <a:rPr lang="en-US" sz="1400" b="1" i="0" u="none" strike="noStrike" cap="none" dirty="0">
                          <a:solidFill>
                            <a:schemeClr val="dk1"/>
                          </a:solidFill>
                          <a:effectLst/>
                          <a:latin typeface="Calibri"/>
                          <a:ea typeface="Calibri"/>
                          <a:cs typeface="Calibri"/>
                          <a:sym typeface="Arial"/>
                        </a:rPr>
                        <a:t>5V to maximum 6V</a:t>
                      </a:r>
                      <a:endParaRPr sz="1800" dirty="0"/>
                    </a:p>
                  </a:txBody>
                  <a:tcPr marL="91450" marR="91450" marT="45725" marB="45725"/>
                </a:tc>
                <a:tc>
                  <a:txBody>
                    <a:bodyPr/>
                    <a:lstStyle/>
                    <a:p>
                      <a:pPr marL="0" marR="0" lvl="0" indent="0" algn="l" rtl="0">
                        <a:spcBef>
                          <a:spcPts val="0"/>
                        </a:spcBef>
                        <a:spcAft>
                          <a:spcPts val="0"/>
                        </a:spcAft>
                        <a:buNone/>
                      </a:pPr>
                      <a:r>
                        <a:rPr lang="en-US" sz="1800" dirty="0"/>
                        <a:t>$30</a:t>
                      </a:r>
                      <a:endParaRPr sz="1800" dirty="0"/>
                    </a:p>
                  </a:txBody>
                  <a:tcPr marL="91450" marR="91450" marT="45725" marB="45725"/>
                </a:tc>
                <a:tc>
                  <a:txBody>
                    <a:bodyPr/>
                    <a:lstStyle/>
                    <a:p>
                      <a:pPr marL="0" marR="0" lvl="0" indent="0" algn="l" rtl="0">
                        <a:spcBef>
                          <a:spcPts val="0"/>
                        </a:spcBef>
                        <a:spcAft>
                          <a:spcPts val="0"/>
                        </a:spcAft>
                        <a:buNone/>
                      </a:pPr>
                      <a:r>
                        <a:rPr lang="en-US" sz="1800" dirty="0"/>
                        <a:t>$30</a:t>
                      </a:r>
                      <a:endParaRPr sz="1800" dirty="0"/>
                    </a:p>
                  </a:txBody>
                  <a:tcPr marL="91450" marR="91450" marT="45725" marB="45725"/>
                </a:tc>
                <a:extLst>
                  <a:ext uri="{0D108BD9-81ED-4DB2-BD59-A6C34878D82A}">
                    <a16:rowId xmlns:a16="http://schemas.microsoft.com/office/drawing/2014/main" val="10001"/>
                  </a:ext>
                </a:extLst>
              </a:tr>
              <a:tr h="612488">
                <a:tc>
                  <a:txBody>
                    <a:bodyPr/>
                    <a:lstStyle/>
                    <a:p>
                      <a:pPr marL="0" marR="0" lvl="0" indent="0" algn="l" rtl="0">
                        <a:spcBef>
                          <a:spcPts val="0"/>
                        </a:spcBef>
                        <a:spcAft>
                          <a:spcPts val="0"/>
                        </a:spcAft>
                        <a:buNone/>
                      </a:pPr>
                      <a:r>
                        <a:rPr lang="en-US" sz="1800" dirty="0"/>
                        <a:t>2</a:t>
                      </a:r>
                      <a:endParaRPr sz="1800" dirty="0"/>
                    </a:p>
                  </a:txBody>
                  <a:tcPr marL="91450" marR="91450" marT="45725" marB="45725"/>
                </a:tc>
                <a:tc>
                  <a:txBody>
                    <a:bodyPr/>
                    <a:lstStyle/>
                    <a:p>
                      <a:pPr marL="0" marR="0" lvl="0" indent="0" algn="l" rtl="0">
                        <a:spcBef>
                          <a:spcPts val="0"/>
                        </a:spcBef>
                        <a:spcAft>
                          <a:spcPts val="0"/>
                        </a:spcAft>
                        <a:buNone/>
                      </a:pPr>
                      <a:r>
                        <a:rPr lang="en-US" sz="1800" dirty="0"/>
                        <a:t>ULTRASONIC SENSOR</a:t>
                      </a:r>
                      <a:endParaRPr sz="1800" dirty="0"/>
                    </a:p>
                  </a:txBody>
                  <a:tcPr marL="91450" marR="91450" marT="45725" marB="45725"/>
                </a:tc>
                <a:tc>
                  <a:txBody>
                    <a:bodyPr/>
                    <a:lstStyle/>
                    <a:p>
                      <a:pPr marL="0" marR="0" lvl="0" indent="0" algn="l" rtl="0">
                        <a:spcBef>
                          <a:spcPts val="0"/>
                        </a:spcBef>
                        <a:spcAft>
                          <a:spcPts val="0"/>
                        </a:spcAft>
                        <a:buNone/>
                      </a:pPr>
                      <a:r>
                        <a:rPr lang="en-US" sz="1400" b="1" i="0" u="none" strike="noStrike" cap="none" dirty="0">
                          <a:solidFill>
                            <a:schemeClr val="dk1"/>
                          </a:solidFill>
                          <a:effectLst/>
                          <a:latin typeface="Calibri"/>
                          <a:ea typeface="Calibri"/>
                          <a:cs typeface="Calibri"/>
                          <a:sym typeface="Arial"/>
                        </a:rPr>
                        <a:t>40 to 70 kHz</a:t>
                      </a:r>
                      <a:endParaRPr sz="1800" dirty="0"/>
                    </a:p>
                  </a:txBody>
                  <a:tcPr marL="91450" marR="91450" marT="45725" marB="45725"/>
                </a:tc>
                <a:tc>
                  <a:txBody>
                    <a:bodyPr/>
                    <a:lstStyle/>
                    <a:p>
                      <a:pPr marL="0" marR="0" lvl="0" indent="0" algn="l" rtl="0">
                        <a:spcBef>
                          <a:spcPts val="0"/>
                        </a:spcBef>
                        <a:spcAft>
                          <a:spcPts val="0"/>
                        </a:spcAft>
                        <a:buNone/>
                      </a:pPr>
                      <a:r>
                        <a:rPr lang="en-US" sz="1800" dirty="0"/>
                        <a:t>$129</a:t>
                      </a:r>
                      <a:endParaRPr sz="1800" dirty="0"/>
                    </a:p>
                  </a:txBody>
                  <a:tcPr marL="91450" marR="91450" marT="45725" marB="45725"/>
                </a:tc>
                <a:tc>
                  <a:txBody>
                    <a:bodyPr/>
                    <a:lstStyle/>
                    <a:p>
                      <a:pPr marL="0" marR="0" lvl="0" indent="0" algn="l" rtl="0">
                        <a:spcBef>
                          <a:spcPts val="0"/>
                        </a:spcBef>
                        <a:spcAft>
                          <a:spcPts val="0"/>
                        </a:spcAft>
                        <a:buNone/>
                      </a:pPr>
                      <a:r>
                        <a:rPr lang="en-US" sz="1800" dirty="0"/>
                        <a:t>$129</a:t>
                      </a:r>
                      <a:endParaRPr sz="1800" dirty="0"/>
                    </a:p>
                  </a:txBody>
                  <a:tcPr marL="91450" marR="91450" marT="45725" marB="45725"/>
                </a:tc>
                <a:extLst>
                  <a:ext uri="{0D108BD9-81ED-4DB2-BD59-A6C34878D82A}">
                    <a16:rowId xmlns:a16="http://schemas.microsoft.com/office/drawing/2014/main" val="10002"/>
                  </a:ext>
                </a:extLst>
              </a:tr>
              <a:tr h="612488">
                <a:tc>
                  <a:txBody>
                    <a:bodyPr/>
                    <a:lstStyle/>
                    <a:p>
                      <a:pPr marL="0" marR="0" lvl="0" indent="0" algn="l" rtl="0">
                        <a:spcBef>
                          <a:spcPts val="0"/>
                        </a:spcBef>
                        <a:spcAft>
                          <a:spcPts val="0"/>
                        </a:spcAft>
                        <a:buNone/>
                      </a:pPr>
                      <a:r>
                        <a:rPr lang="en-US" sz="1800" dirty="0"/>
                        <a:t>3</a:t>
                      </a:r>
                      <a:endParaRPr sz="1800" dirty="0"/>
                    </a:p>
                  </a:txBody>
                  <a:tcPr marL="91450" marR="91450" marT="45725" marB="45725"/>
                </a:tc>
                <a:tc>
                  <a:txBody>
                    <a:bodyPr/>
                    <a:lstStyle/>
                    <a:p>
                      <a:pPr marL="0" marR="0" lvl="0" indent="0" algn="l" rtl="0">
                        <a:spcBef>
                          <a:spcPts val="0"/>
                        </a:spcBef>
                        <a:spcAft>
                          <a:spcPts val="0"/>
                        </a:spcAft>
                        <a:buNone/>
                      </a:pPr>
                      <a:r>
                        <a:rPr lang="en-US" sz="1800" dirty="0"/>
                        <a:t>2*AA BATTERIES</a:t>
                      </a:r>
                      <a:endParaRPr sz="1800" dirty="0"/>
                    </a:p>
                  </a:txBody>
                  <a:tcPr marL="91450" marR="91450" marT="45725" marB="45725"/>
                </a:tc>
                <a:tc>
                  <a:txBody>
                    <a:bodyPr/>
                    <a:lstStyle/>
                    <a:p>
                      <a:pPr marL="0" marR="0" lvl="0" indent="0" algn="l" rtl="0">
                        <a:spcBef>
                          <a:spcPts val="0"/>
                        </a:spcBef>
                        <a:spcAft>
                          <a:spcPts val="0"/>
                        </a:spcAft>
                        <a:buNone/>
                      </a:pPr>
                      <a:r>
                        <a:rPr lang="en-US" sz="1400" b="1" i="0" u="none" strike="noStrike" cap="none" dirty="0">
                          <a:solidFill>
                            <a:schemeClr val="dk1"/>
                          </a:solidFill>
                          <a:effectLst/>
                          <a:latin typeface="Calibri"/>
                          <a:ea typeface="Calibri"/>
                          <a:cs typeface="Calibri"/>
                          <a:sym typeface="Arial"/>
                        </a:rPr>
                        <a:t>12.6 to 12.8 volts</a:t>
                      </a:r>
                      <a:r>
                        <a:rPr lang="en-US" sz="1400" b="0" i="0" u="none" strike="noStrike" cap="none" dirty="0">
                          <a:solidFill>
                            <a:schemeClr val="dk1"/>
                          </a:solidFill>
                          <a:effectLst/>
                          <a:latin typeface="Calibri"/>
                          <a:ea typeface="Calibri"/>
                          <a:cs typeface="Calibri"/>
                          <a:sym typeface="Arial"/>
                        </a:rPr>
                        <a:t>.</a:t>
                      </a:r>
                      <a:endParaRPr sz="1800" dirty="0"/>
                    </a:p>
                  </a:txBody>
                  <a:tcPr marL="91450" marR="91450" marT="45725" marB="45725"/>
                </a:tc>
                <a:tc>
                  <a:txBody>
                    <a:bodyPr/>
                    <a:lstStyle/>
                    <a:p>
                      <a:pPr marL="0" marR="0" lvl="0" indent="0" algn="l" rtl="0">
                        <a:spcBef>
                          <a:spcPts val="0"/>
                        </a:spcBef>
                        <a:spcAft>
                          <a:spcPts val="0"/>
                        </a:spcAft>
                        <a:buNone/>
                      </a:pPr>
                      <a:r>
                        <a:rPr lang="en-US" sz="1800" dirty="0"/>
                        <a:t>$84</a:t>
                      </a:r>
                      <a:endParaRPr sz="1800" dirty="0"/>
                    </a:p>
                  </a:txBody>
                  <a:tcPr marL="91450" marR="91450" marT="45725" marB="45725"/>
                </a:tc>
                <a:tc>
                  <a:txBody>
                    <a:bodyPr/>
                    <a:lstStyle/>
                    <a:p>
                      <a:pPr marL="0" marR="0" lvl="0" indent="0" algn="l" rtl="0">
                        <a:spcBef>
                          <a:spcPts val="0"/>
                        </a:spcBef>
                        <a:spcAft>
                          <a:spcPts val="0"/>
                        </a:spcAft>
                        <a:buNone/>
                      </a:pPr>
                      <a:r>
                        <a:rPr lang="en-US" sz="1800" dirty="0"/>
                        <a:t>$84</a:t>
                      </a:r>
                      <a:endParaRPr sz="1800" dirty="0"/>
                    </a:p>
                  </a:txBody>
                  <a:tcPr marL="91450" marR="91450" marT="45725" marB="45725"/>
                </a:tc>
                <a:extLst>
                  <a:ext uri="{0D108BD9-81ED-4DB2-BD59-A6C34878D82A}">
                    <a16:rowId xmlns:a16="http://schemas.microsoft.com/office/drawing/2014/main" val="10003"/>
                  </a:ext>
                </a:extLst>
              </a:tr>
              <a:tr h="634735">
                <a:tc>
                  <a:txBody>
                    <a:bodyPr/>
                    <a:lstStyle/>
                    <a:p>
                      <a:pPr marL="0" marR="0" lvl="0" indent="0" algn="l" rtl="0">
                        <a:spcBef>
                          <a:spcPts val="0"/>
                        </a:spcBef>
                        <a:spcAft>
                          <a:spcPts val="0"/>
                        </a:spcAft>
                        <a:buNone/>
                      </a:pPr>
                      <a:r>
                        <a:rPr lang="en-US" sz="1800" dirty="0"/>
                        <a:t>4</a:t>
                      </a:r>
                      <a:endParaRPr sz="1800" dirty="0"/>
                    </a:p>
                  </a:txBody>
                  <a:tcPr marL="91450" marR="91450" marT="45725" marB="45725"/>
                </a:tc>
                <a:tc>
                  <a:txBody>
                    <a:bodyPr/>
                    <a:lstStyle/>
                    <a:p>
                      <a:pPr marL="0" marR="0" lvl="0" indent="0" algn="l" rtl="0">
                        <a:spcBef>
                          <a:spcPts val="0"/>
                        </a:spcBef>
                        <a:spcAft>
                          <a:spcPts val="0"/>
                        </a:spcAft>
                        <a:buNone/>
                      </a:pPr>
                      <a:r>
                        <a:rPr lang="en-US" sz="1800" dirty="0"/>
                        <a:t>LORA MODULE</a:t>
                      </a:r>
                      <a:endParaRPr sz="1800" dirty="0"/>
                    </a:p>
                  </a:txBody>
                  <a:tcPr marL="91450" marR="91450" marT="45725" marB="45725"/>
                </a:tc>
                <a:tc>
                  <a:txBody>
                    <a:bodyPr/>
                    <a:lstStyle/>
                    <a:p>
                      <a:pPr marL="0" marR="0" lvl="0" indent="0" algn="l" rtl="0">
                        <a:spcBef>
                          <a:spcPts val="0"/>
                        </a:spcBef>
                        <a:spcAft>
                          <a:spcPts val="0"/>
                        </a:spcAft>
                        <a:buNone/>
                      </a:pPr>
                      <a:r>
                        <a:rPr lang="en-US" sz="1800" dirty="0"/>
                        <a:t>433 M hertz</a:t>
                      </a:r>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dirty="0"/>
                        <a:t>$1399</a:t>
                      </a:r>
                      <a:endParaRPr sz="1800" dirty="0"/>
                    </a:p>
                  </a:txBody>
                  <a:tcPr marL="91450" marR="91450" marT="45725" marB="45725"/>
                </a:tc>
                <a:tc>
                  <a:txBody>
                    <a:bodyPr/>
                    <a:lstStyle/>
                    <a:p>
                      <a:pPr marL="0" marR="0" lvl="0" indent="0" algn="l" rtl="0">
                        <a:spcBef>
                          <a:spcPts val="0"/>
                        </a:spcBef>
                        <a:spcAft>
                          <a:spcPts val="0"/>
                        </a:spcAft>
                        <a:buNone/>
                      </a:pPr>
                      <a:r>
                        <a:rPr lang="en-US" sz="1800" dirty="0"/>
                        <a:t>$1399</a:t>
                      </a:r>
                      <a:endParaRPr sz="1800" dirty="0"/>
                    </a:p>
                  </a:txBody>
                  <a:tcPr marL="91450" marR="91450" marT="45725" marB="45725"/>
                </a:tc>
                <a:extLst>
                  <a:ext uri="{0D108BD9-81ED-4DB2-BD59-A6C34878D82A}">
                    <a16:rowId xmlns:a16="http://schemas.microsoft.com/office/drawing/2014/main" val="10004"/>
                  </a:ext>
                </a:extLst>
              </a:tr>
              <a:tr h="612488">
                <a:tc>
                  <a:txBody>
                    <a:bodyPr/>
                    <a:lstStyle/>
                    <a:p>
                      <a:pPr marL="0" marR="0" lvl="0" indent="0" algn="l" rtl="0">
                        <a:spcBef>
                          <a:spcPts val="0"/>
                        </a:spcBef>
                        <a:spcAft>
                          <a:spcPts val="0"/>
                        </a:spcAft>
                        <a:buNone/>
                      </a:pPr>
                      <a:r>
                        <a:rPr lang="en-US" sz="1800" dirty="0"/>
                        <a:t>5</a:t>
                      </a:r>
                      <a:endParaRPr sz="1800" dirty="0"/>
                    </a:p>
                  </a:txBody>
                  <a:tcPr marL="91450" marR="91450" marT="45725" marB="45725"/>
                </a:tc>
                <a:tc>
                  <a:txBody>
                    <a:bodyPr/>
                    <a:lstStyle/>
                    <a:p>
                      <a:pPr marL="0" marR="0" lvl="0" indent="0" algn="l" rtl="0">
                        <a:spcBef>
                          <a:spcPts val="0"/>
                        </a:spcBef>
                        <a:spcAft>
                          <a:spcPts val="0"/>
                        </a:spcAft>
                        <a:buNone/>
                      </a:pPr>
                      <a:r>
                        <a:rPr lang="en-US" sz="1800" dirty="0"/>
                        <a:t>DTH 11 SENSOR</a:t>
                      </a:r>
                      <a:endParaRPr sz="1800" dirty="0"/>
                    </a:p>
                  </a:txBody>
                  <a:tcPr marL="91450" marR="91450" marT="45725" marB="45725"/>
                </a:tc>
                <a:tc>
                  <a:txBody>
                    <a:bodyPr/>
                    <a:lstStyle/>
                    <a:p>
                      <a:pPr marL="0" marR="0" lvl="0" indent="0" algn="l" rtl="0">
                        <a:spcBef>
                          <a:spcPts val="0"/>
                        </a:spcBef>
                        <a:spcAft>
                          <a:spcPts val="0"/>
                        </a:spcAft>
                        <a:buNone/>
                      </a:pPr>
                      <a:r>
                        <a:rPr lang="en-US" sz="1800" dirty="0"/>
                        <a:t>0 to 50 degree</a:t>
                      </a:r>
                      <a:endParaRPr sz="1800" dirty="0"/>
                    </a:p>
                  </a:txBody>
                  <a:tcPr marL="91450" marR="91450" marT="45725" marB="45725"/>
                </a:tc>
                <a:tc>
                  <a:txBody>
                    <a:bodyPr/>
                    <a:lstStyle/>
                    <a:p>
                      <a:pPr marL="0" marR="0" lvl="0" indent="0" algn="l" rtl="0">
                        <a:spcBef>
                          <a:spcPts val="0"/>
                        </a:spcBef>
                        <a:spcAft>
                          <a:spcPts val="0"/>
                        </a:spcAft>
                        <a:buNone/>
                      </a:pPr>
                      <a:r>
                        <a:rPr lang="en-US" sz="1800" dirty="0"/>
                        <a:t>$184</a:t>
                      </a:r>
                      <a:endParaRPr sz="1800" dirty="0"/>
                    </a:p>
                  </a:txBody>
                  <a:tcPr marL="91450" marR="91450" marT="45725" marB="45725"/>
                </a:tc>
                <a:tc>
                  <a:txBody>
                    <a:bodyPr/>
                    <a:lstStyle/>
                    <a:p>
                      <a:pPr marL="0" marR="0" lvl="0" indent="0" algn="l" rtl="0">
                        <a:spcBef>
                          <a:spcPts val="0"/>
                        </a:spcBef>
                        <a:spcAft>
                          <a:spcPts val="0"/>
                        </a:spcAft>
                        <a:buNone/>
                      </a:pPr>
                      <a:r>
                        <a:rPr lang="en-US" sz="1800" dirty="0"/>
                        <a:t>$184</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WORKING VIDEO LINK :</a:t>
            </a:r>
            <a:endParaRPr dirty="0"/>
          </a:p>
        </p:txBody>
      </p:sp>
      <p:sp>
        <p:nvSpPr>
          <p:cNvPr id="180" name="Google Shape;180;p14"/>
          <p:cNvSpPr txBox="1">
            <a:spLocks noGrp="1"/>
          </p:cNvSpPr>
          <p:nvPr>
            <p:ph type="body" idx="1"/>
          </p:nvPr>
        </p:nvSpPr>
        <p:spPr>
          <a:xfrm>
            <a:off x="838200" y="1825625"/>
            <a:ext cx="10515600" cy="2854530"/>
          </a:xfrm>
          <a:prstGeom prst="rect">
            <a:avLst/>
          </a:prstGeom>
          <a:noFill/>
          <a:ln>
            <a:noFill/>
          </a:ln>
        </p:spPr>
        <p:txBody>
          <a:bodyPr spcFirstLastPara="1" wrap="square" lIns="91425" tIns="45700" rIns="91425" bIns="45700" anchor="t" anchorCtr="0">
            <a:normAutofit/>
          </a:bodyPr>
          <a:lstStyle/>
          <a:p>
            <a:pPr marL="571500" indent="-571500">
              <a:spcBef>
                <a:spcPts val="0"/>
              </a:spcBef>
              <a:buClr>
                <a:srgbClr val="FF0000"/>
              </a:buClr>
              <a:buSzPts val="2800"/>
            </a:pPr>
            <a:r>
              <a:rPr lang="en-US" sz="4400" dirty="0"/>
              <a:t>https://drive.google.com/file/d/1m0aUd7uVPP38yh-sKQRzU7R2xCOqp2GS/view?usp=sharing</a:t>
            </a:r>
            <a:endParaRPr sz="4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838200" y="365126"/>
            <a:ext cx="10515600" cy="7360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solidFill>
                  <a:schemeClr val="tx1"/>
                </a:solidFill>
              </a:rPr>
              <a:t>REFERENCES</a:t>
            </a:r>
            <a:endParaRPr dirty="0">
              <a:solidFill>
                <a:schemeClr val="tx1"/>
              </a:solidFill>
            </a:endParaRPr>
          </a:p>
        </p:txBody>
      </p:sp>
      <p:sp>
        <p:nvSpPr>
          <p:cNvPr id="186" name="Google Shape;186;p15"/>
          <p:cNvSpPr txBox="1">
            <a:spLocks noGrp="1"/>
          </p:cNvSpPr>
          <p:nvPr>
            <p:ph type="body" idx="1"/>
          </p:nvPr>
        </p:nvSpPr>
        <p:spPr>
          <a:xfrm>
            <a:off x="838200" y="1366685"/>
            <a:ext cx="10515600" cy="4041058"/>
          </a:xfrm>
          <a:prstGeom prst="rect">
            <a:avLst/>
          </a:prstGeom>
          <a:noFill/>
          <a:ln>
            <a:noFill/>
          </a:ln>
        </p:spPr>
        <p:txBody>
          <a:bodyPr spcFirstLastPara="1" wrap="square" lIns="91425" tIns="45700" rIns="91425" bIns="45700" anchor="t" anchorCtr="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a:ea typeface="+mn-ea"/>
                <a:cs typeface="+mn-cs"/>
              </a:rPr>
              <a:t>www.buildofy.in/smart_home_designs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a:ea typeface="+mn-ea"/>
                <a:cs typeface="+mn-cs"/>
              </a:rPr>
              <a:t>https://create.arduino.cc/projecthub/Technovation/smart-garbage-monitoring-systemusing-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a:ea typeface="+mn-ea"/>
                <a:cs typeface="+mn-cs"/>
              </a:rPr>
              <a:t>arduino-101-3b813c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a:ea typeface="+mn-ea"/>
                <a:cs typeface="+mn-cs"/>
              </a:rPr>
              <a:t>https://github.com/sourabhdeshmukh/Smart-Dustbin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a:ea typeface="+mn-ea"/>
                <a:cs typeface="+mn-cs"/>
              </a:rPr>
              <a:t>http://invent.module143.com/temperature-and-humidity-using-nodemcu-blynk/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a:ea typeface="+mn-ea"/>
                <a:cs typeface="+mn-cs"/>
              </a:rPr>
              <a:t>http://help.blynk.cc/getting-started-library-auth-token-code-examples/blynk-basics/whatis-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a:ea typeface="+mn-ea"/>
                <a:cs typeface="+mn-cs"/>
              </a:rPr>
              <a:t>virtual-pins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a:ea typeface="+mn-ea"/>
                <a:cs typeface="+mn-cs"/>
              </a:rPr>
              <a:t>http://help.blynk.cc/getting-started-library-auth-token-code-examples/blynk-basics/howto-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a:ea typeface="+mn-ea"/>
                <a:cs typeface="+mn-cs"/>
              </a:rPr>
              <a:t>display-any-sensor-data-in-BLYNK-app</a:t>
            </a:r>
          </a:p>
          <a:p>
            <a:pPr marL="0" lvl="0" indent="0" algn="just" rtl="0">
              <a:lnSpc>
                <a:spcPct val="90000"/>
              </a:lnSpc>
              <a:spcBef>
                <a:spcPts val="1000"/>
              </a:spcBef>
              <a:spcAft>
                <a:spcPts val="0"/>
              </a:spcAft>
              <a:buClr>
                <a:srgbClr val="FF0000"/>
              </a:buClr>
              <a:buSzPts val="2800"/>
              <a:buNone/>
            </a:pPr>
            <a:endParaRPr lang="en-US"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                             </a:t>
            </a:r>
            <a:r>
              <a:rPr lang="en-US" b="1" dirty="0"/>
              <a:t>ABSTRACT</a:t>
            </a:r>
            <a:endParaRPr b="1" dirty="0"/>
          </a:p>
        </p:txBody>
      </p:sp>
      <p:sp>
        <p:nvSpPr>
          <p:cNvPr id="99" name="Google Shape;9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US" dirty="0"/>
              <a:t>   Nonetheless, biodiversity is vanishing at a quicker rate than it has ever been throughout human history. One of the most pressing issues traditional methods of manually monitoring and management of trash. The spilling of rubbish is a sanitary hazard that could lead to diseases such as cholera, diarrhea, amoebic dysentery and dengue. Animals can starve if they consume too much plastic that they unable to digest. An automated waste management system. This is our IOT based garbage monitoring system, a novel approach to keeping cities clean and healthy. what we need are all part of the answer. </a:t>
            </a:r>
            <a:endParaRPr dirty="0"/>
          </a:p>
          <a:p>
            <a:pPr marL="228600" lvl="0" indent="-228600" algn="l" rtl="0">
              <a:lnSpc>
                <a:spcPct val="90000"/>
              </a:lnSpc>
              <a:spcBef>
                <a:spcPts val="0"/>
              </a:spcBef>
              <a:spcAft>
                <a:spcPts val="0"/>
              </a:spcAft>
              <a:buClr>
                <a:schemeClr val="dk1"/>
              </a:buClr>
              <a:buSzPts val="2800"/>
              <a:buNone/>
            </a:pPr>
            <a:r>
              <a:rPr lang="en-US" dirty="0"/>
              <a:t>             </a:t>
            </a:r>
            <a:endParaRPr dirty="0"/>
          </a:p>
          <a:p>
            <a:pPr marL="228600" lvl="0" indent="-228600" algn="l" rtl="0">
              <a:lnSpc>
                <a:spcPct val="90000"/>
              </a:lnSpc>
              <a:spcBef>
                <a:spcPts val="0"/>
              </a:spcBef>
              <a:spcAft>
                <a:spcPts val="0"/>
              </a:spcAft>
              <a:buClr>
                <a:schemeClr val="dk1"/>
              </a:buClr>
              <a:buSzPts val="2800"/>
              <a:buNone/>
            </a:pPr>
            <a:r>
              <a:rPr lang="en-US" dirty="0"/>
              <a:t>   </a:t>
            </a:r>
            <a:r>
              <a:rPr lang="en-US" sz="2000" dirty="0">
                <a:latin typeface="Arial"/>
                <a:ea typeface="Arial"/>
                <a:cs typeface="Arial"/>
                <a:sym typeface="Arial"/>
              </a:rPr>
              <a:t>Key words: - Plastic, IOT, trash.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954425" y="58125"/>
            <a:ext cx="10515600" cy="106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         </a:t>
            </a:r>
            <a:r>
              <a:rPr lang="en-US" b="1" dirty="0"/>
              <a:t>PROBLEM STATEMENT ADDRESSED</a:t>
            </a:r>
            <a:endParaRPr b="1" dirty="0"/>
          </a:p>
        </p:txBody>
      </p:sp>
      <p:sp>
        <p:nvSpPr>
          <p:cNvPr id="105" name="Google Shape;105;p3"/>
          <p:cNvSpPr txBox="1">
            <a:spLocks noGrp="1"/>
          </p:cNvSpPr>
          <p:nvPr>
            <p:ph type="body" idx="1"/>
          </p:nvPr>
        </p:nvSpPr>
        <p:spPr>
          <a:xfrm>
            <a:off x="838200" y="871775"/>
            <a:ext cx="10515600" cy="3530700"/>
          </a:xfrm>
          <a:prstGeom prst="rect">
            <a:avLst/>
          </a:prstGeom>
          <a:noFill/>
          <a:ln>
            <a:noFill/>
          </a:ln>
        </p:spPr>
        <p:txBody>
          <a:bodyPr spcFirstLastPara="1" wrap="square" lIns="91425" tIns="45700" rIns="91425" bIns="45700" anchor="t" anchorCtr="0">
            <a:normAutofit fontScale="77500" lnSpcReduction="20000"/>
          </a:bodyPr>
          <a:lstStyle/>
          <a:p>
            <a:pPr marL="457200" lvl="0" indent="-361384" algn="just" rtl="0">
              <a:lnSpc>
                <a:spcPct val="115000"/>
              </a:lnSpc>
              <a:spcBef>
                <a:spcPts val="400"/>
              </a:spcBef>
              <a:spcAft>
                <a:spcPts val="0"/>
              </a:spcAft>
              <a:buSzPct val="100000"/>
              <a:buFont typeface="Arial"/>
              <a:buChar char="•"/>
            </a:pPr>
            <a:r>
              <a:rPr lang="en-US" sz="2698" dirty="0">
                <a:latin typeface="Arial"/>
                <a:ea typeface="Arial"/>
                <a:cs typeface="Arial"/>
                <a:sym typeface="Arial"/>
              </a:rPr>
              <a:t>In the modern world, there are various accommodations that have been created in the rapidly expanding area.</a:t>
            </a:r>
            <a:endParaRPr sz="2698" dirty="0">
              <a:latin typeface="Arial"/>
              <a:ea typeface="Arial"/>
              <a:cs typeface="Arial"/>
              <a:sym typeface="Arial"/>
            </a:endParaRPr>
          </a:p>
          <a:p>
            <a:pPr marL="457200" lvl="0" indent="-361384" algn="just" rtl="0">
              <a:lnSpc>
                <a:spcPct val="115000"/>
              </a:lnSpc>
              <a:spcBef>
                <a:spcPts val="0"/>
              </a:spcBef>
              <a:spcAft>
                <a:spcPts val="0"/>
              </a:spcAft>
              <a:buSzPct val="100000"/>
              <a:buFont typeface="Arial"/>
              <a:buChar char="•"/>
            </a:pPr>
            <a:r>
              <a:rPr lang="en-US" sz="2698" dirty="0">
                <a:latin typeface="Arial"/>
                <a:ea typeface="Arial"/>
                <a:cs typeface="Arial"/>
                <a:sym typeface="Arial"/>
              </a:rPr>
              <a:t>The townships have had to deal with a number of difficulties.</a:t>
            </a:r>
            <a:endParaRPr sz="2698" dirty="0">
              <a:latin typeface="Arial"/>
              <a:ea typeface="Arial"/>
              <a:cs typeface="Arial"/>
              <a:sym typeface="Arial"/>
            </a:endParaRPr>
          </a:p>
          <a:p>
            <a:pPr marL="457200" lvl="0" indent="-361384" algn="just" rtl="0">
              <a:lnSpc>
                <a:spcPct val="115000"/>
              </a:lnSpc>
              <a:spcBef>
                <a:spcPts val="0"/>
              </a:spcBef>
              <a:spcAft>
                <a:spcPts val="0"/>
              </a:spcAft>
              <a:buSzPct val="100000"/>
              <a:buFont typeface="Arial"/>
              <a:buChar char="•"/>
            </a:pPr>
            <a:r>
              <a:rPr lang="en-US" sz="2698" dirty="0">
                <a:latin typeface="Arial"/>
                <a:ea typeface="Arial"/>
                <a:cs typeface="Arial"/>
                <a:sym typeface="Arial"/>
              </a:rPr>
              <a:t>One of them is solid waste </a:t>
            </a:r>
            <a:r>
              <a:rPr lang="en-US" sz="2698" dirty="0" err="1">
                <a:latin typeface="Arial"/>
                <a:ea typeface="Arial"/>
                <a:cs typeface="Arial"/>
                <a:sym typeface="Arial"/>
              </a:rPr>
              <a:t>disposal.In</a:t>
            </a:r>
            <a:r>
              <a:rPr lang="en-US" sz="2698" dirty="0">
                <a:latin typeface="Arial"/>
                <a:ea typeface="Arial"/>
                <a:cs typeface="Arial"/>
                <a:sym typeface="Arial"/>
              </a:rPr>
              <a:t> contrast to the villages, they employ a shared dustbin, which quickly fills up.</a:t>
            </a:r>
            <a:endParaRPr sz="2698" dirty="0">
              <a:latin typeface="Arial"/>
              <a:ea typeface="Arial"/>
              <a:cs typeface="Arial"/>
              <a:sym typeface="Arial"/>
            </a:endParaRPr>
          </a:p>
          <a:p>
            <a:pPr marL="457200" lvl="0" indent="-361384" algn="just" rtl="0">
              <a:lnSpc>
                <a:spcPct val="115000"/>
              </a:lnSpc>
              <a:spcBef>
                <a:spcPts val="0"/>
              </a:spcBef>
              <a:spcAft>
                <a:spcPts val="0"/>
              </a:spcAft>
              <a:buSzPct val="100000"/>
              <a:buFont typeface="Arial"/>
              <a:buChar char="•"/>
            </a:pPr>
            <a:r>
              <a:rPr lang="en-US" sz="2698" dirty="0">
                <a:latin typeface="Arial"/>
                <a:ea typeface="Arial"/>
                <a:cs typeface="Arial"/>
                <a:sym typeface="Arial"/>
              </a:rPr>
              <a:t>Furthermore, it is a waste of fuel to travel around places to determine whether the rubbish is completely filled or not.</a:t>
            </a:r>
            <a:endParaRPr sz="2698" dirty="0">
              <a:latin typeface="Arial"/>
              <a:ea typeface="Arial"/>
              <a:cs typeface="Arial"/>
              <a:sym typeface="Arial"/>
            </a:endParaRPr>
          </a:p>
          <a:p>
            <a:pPr marL="457200" lvl="0" indent="-361384" algn="just" rtl="0">
              <a:lnSpc>
                <a:spcPct val="115000"/>
              </a:lnSpc>
              <a:spcBef>
                <a:spcPts val="0"/>
              </a:spcBef>
              <a:spcAft>
                <a:spcPts val="0"/>
              </a:spcAft>
              <a:buSzPct val="100000"/>
              <a:buFont typeface="Arial"/>
              <a:buChar char="•"/>
            </a:pPr>
            <a:r>
              <a:rPr lang="en-US" sz="2698" dirty="0">
                <a:latin typeface="Arial"/>
                <a:ea typeface="Arial"/>
                <a:cs typeface="Arial"/>
                <a:sym typeface="Arial"/>
              </a:rPr>
              <a:t>Even yet, several towns are unaware of the harmful wastes created by large-scale enterprises, such as wasted acids, etchants, and other waste sludge</a:t>
            </a:r>
            <a:r>
              <a:rPr lang="en-US" sz="2164" dirty="0">
                <a:latin typeface="Arial"/>
                <a:ea typeface="Arial"/>
                <a:cs typeface="Arial"/>
                <a:sym typeface="Arial"/>
              </a:rPr>
              <a:t>.</a:t>
            </a:r>
            <a:endParaRPr sz="2164" dirty="0">
              <a:latin typeface="Arial"/>
              <a:ea typeface="Arial"/>
              <a:cs typeface="Arial"/>
              <a:sym typeface="Arial"/>
            </a:endParaRPr>
          </a:p>
          <a:p>
            <a:pPr marL="0" lvl="0" indent="0" algn="just" rtl="0">
              <a:lnSpc>
                <a:spcPct val="90000"/>
              </a:lnSpc>
              <a:spcBef>
                <a:spcPts val="0"/>
              </a:spcBef>
              <a:spcAft>
                <a:spcPts val="0"/>
              </a:spcAft>
              <a:buClr>
                <a:schemeClr val="dk1"/>
              </a:buClr>
              <a:buSzPct val="100000"/>
              <a:buNone/>
            </a:pPr>
            <a:r>
              <a:rPr lang="en-US" b="1" i="1" dirty="0">
                <a:solidFill>
                  <a:srgbClr val="FF0000"/>
                </a:solidFill>
              </a:rPr>
              <a:t> </a:t>
            </a:r>
            <a:endParaRPr dirty="0"/>
          </a:p>
        </p:txBody>
      </p:sp>
      <p:sp>
        <p:nvSpPr>
          <p:cNvPr id="106" name="Google Shape;10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pic>
        <p:nvPicPr>
          <p:cNvPr id="107" name="Google Shape;107;p3"/>
          <p:cNvPicPr preferRelativeResize="0"/>
          <p:nvPr/>
        </p:nvPicPr>
        <p:blipFill>
          <a:blip r:embed="rId3">
            <a:alphaModFix/>
          </a:blip>
          <a:stretch>
            <a:fillRect/>
          </a:stretch>
        </p:blipFill>
        <p:spPr>
          <a:xfrm>
            <a:off x="2287925" y="4129548"/>
            <a:ext cx="7848600" cy="28145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521110" y="337134"/>
            <a:ext cx="10860682" cy="11884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900" b="1" dirty="0"/>
              <a:t>EXISTING SOLUTION TO THE PROBLEM ADDRESSED</a:t>
            </a:r>
            <a:endParaRPr sz="3900" b="1" dirty="0"/>
          </a:p>
        </p:txBody>
      </p:sp>
      <p:sp>
        <p:nvSpPr>
          <p:cNvPr id="113" name="Google Shape;113;p4"/>
          <p:cNvSpPr txBox="1">
            <a:spLocks noGrp="1"/>
          </p:cNvSpPr>
          <p:nvPr>
            <p:ph type="body" idx="1"/>
          </p:nvPr>
        </p:nvSpPr>
        <p:spPr>
          <a:xfrm>
            <a:off x="0" y="1525625"/>
            <a:ext cx="12192000" cy="5332500"/>
          </a:xfrm>
          <a:prstGeom prst="rect">
            <a:avLst/>
          </a:prstGeom>
          <a:noFill/>
          <a:ln>
            <a:noFill/>
          </a:ln>
        </p:spPr>
        <p:txBody>
          <a:bodyPr spcFirstLastPara="1" wrap="square" lIns="91425" tIns="45700" rIns="91425" bIns="45700" anchor="t" anchorCtr="0">
            <a:normAutofit/>
          </a:bodyPr>
          <a:lstStyle/>
          <a:p>
            <a:pPr marL="342900" lvl="0" indent="0" algn="l" rtl="0">
              <a:lnSpc>
                <a:spcPct val="115000"/>
              </a:lnSpc>
              <a:spcBef>
                <a:spcPts val="500"/>
              </a:spcBef>
              <a:spcAft>
                <a:spcPts val="0"/>
              </a:spcAft>
              <a:buClr>
                <a:schemeClr val="dk1"/>
              </a:buClr>
              <a:buSzPts val="1100"/>
              <a:buFont typeface="Arial"/>
              <a:buNone/>
            </a:pPr>
            <a:r>
              <a:rPr lang="en-US" sz="1900" dirty="0">
                <a:latin typeface="Arial"/>
                <a:ea typeface="Arial"/>
                <a:cs typeface="Arial"/>
                <a:sym typeface="Arial"/>
              </a:rPr>
              <a:t>                                  </a:t>
            </a:r>
            <a:endParaRPr sz="1900" dirty="0">
              <a:latin typeface="Arial"/>
              <a:ea typeface="Arial"/>
              <a:cs typeface="Arial"/>
              <a:sym typeface="Arial"/>
            </a:endParaRPr>
          </a:p>
          <a:p>
            <a:pPr indent="-457200">
              <a:spcBef>
                <a:spcPts val="0"/>
              </a:spcBef>
              <a:buSzPts val="2800"/>
            </a:pPr>
            <a:r>
              <a:rPr lang="en-US" dirty="0"/>
              <a:t>In addition to the smart trash bins that are presented in research context, there are also a few solutions on the market that are either commercially available or in testing phase.</a:t>
            </a:r>
          </a:p>
          <a:p>
            <a:pPr indent="-457200">
              <a:spcBef>
                <a:spcPts val="0"/>
              </a:spcBef>
              <a:buSzPts val="2800"/>
            </a:pPr>
            <a:r>
              <a:rPr lang="en-US" dirty="0"/>
              <a:t>It can also compress the trash that is collected inside the bin, using solar powered motors. While it is the most widely available smart trash bin that is on the market, high capital investment costs hinders it’s wider adoption. </a:t>
            </a:r>
          </a:p>
          <a:p>
            <a:pPr indent="-457200">
              <a:spcBef>
                <a:spcPts val="0"/>
              </a:spcBef>
              <a:buSzPts val="2800"/>
            </a:pPr>
            <a:r>
              <a:rPr lang="en-US" dirty="0"/>
              <a:t>The system presented in this paper differs from the above-mentioned smart waste management and collection solutions, mainly in terms of the design approach. </a:t>
            </a:r>
          </a:p>
          <a:p>
            <a:pPr indent="-457200">
              <a:spcBef>
                <a:spcPts val="0"/>
              </a:spcBef>
              <a:buSzPts val="2800"/>
            </a:pPr>
            <a:r>
              <a:rPr lang="en-US" dirty="0"/>
              <a:t>While there are a few commercially available solutions on the market, they are regarded as expensive and high-end solutions and their measured impact is yet to be reported.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66192" y="337133"/>
            <a:ext cx="10515600" cy="8820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600" dirty="0"/>
              <a:t>PROPOSED SOLUTION TO THE PROBLEM ADDRESSED</a:t>
            </a:r>
            <a:endParaRPr sz="3600" dirty="0"/>
          </a:p>
        </p:txBody>
      </p:sp>
      <p:sp>
        <p:nvSpPr>
          <p:cNvPr id="120" name="Google Shape;120;p5"/>
          <p:cNvSpPr txBox="1">
            <a:spLocks noGrp="1"/>
          </p:cNvSpPr>
          <p:nvPr>
            <p:ph type="body" idx="1"/>
          </p:nvPr>
        </p:nvSpPr>
        <p:spPr>
          <a:xfrm>
            <a:off x="838200" y="1150376"/>
            <a:ext cx="10515600" cy="3451122"/>
          </a:xfrm>
          <a:prstGeom prst="rect">
            <a:avLst/>
          </a:prstGeom>
          <a:noFill/>
          <a:ln>
            <a:noFill/>
          </a:ln>
        </p:spPr>
        <p:txBody>
          <a:bodyPr spcFirstLastPara="1" wrap="square" lIns="91425" tIns="45700" rIns="91425" bIns="45700" anchor="t" anchorCtr="0">
            <a:normAutofit fontScale="92500" lnSpcReduction="10000"/>
          </a:bodyPr>
          <a:lstStyle/>
          <a:p>
            <a:pPr marL="457200" lvl="0" indent="-361950" rtl="0">
              <a:lnSpc>
                <a:spcPct val="115000"/>
              </a:lnSpc>
              <a:spcBef>
                <a:spcPts val="500"/>
              </a:spcBef>
              <a:spcAft>
                <a:spcPts val="0"/>
              </a:spcAft>
              <a:buSzPts val="2100"/>
              <a:buFont typeface="Arial"/>
              <a:buChar char="•"/>
            </a:pPr>
            <a:r>
              <a:rPr lang="en-US" sz="2300" dirty="0">
                <a:latin typeface="Arial"/>
                <a:ea typeface="Arial"/>
                <a:cs typeface="Arial"/>
                <a:sym typeface="Arial"/>
              </a:rPr>
              <a:t>This is what we've come up with all of the power at our fingertips.</a:t>
            </a:r>
          </a:p>
          <a:p>
            <a:pPr marL="457200" lvl="0" indent="-361950" rtl="0">
              <a:lnSpc>
                <a:spcPct val="115000"/>
              </a:lnSpc>
              <a:spcBef>
                <a:spcPts val="0"/>
              </a:spcBef>
              <a:spcAft>
                <a:spcPts val="0"/>
              </a:spcAft>
              <a:buSzPts val="2100"/>
              <a:buFont typeface="Arial"/>
              <a:buChar char="•"/>
            </a:pPr>
            <a:r>
              <a:rPr lang="en-US" sz="2300" dirty="0">
                <a:latin typeface="Arial"/>
                <a:ea typeface="Arial"/>
                <a:cs typeface="Arial"/>
                <a:sym typeface="Arial"/>
              </a:rPr>
              <a:t>One of the major environmental challenges has been solid waste management, which has an impact on our society's health and environment.</a:t>
            </a:r>
          </a:p>
          <a:p>
            <a:pPr marL="457200" lvl="0" indent="-361950" rtl="0">
              <a:lnSpc>
                <a:spcPct val="115000"/>
              </a:lnSpc>
              <a:spcBef>
                <a:spcPts val="0"/>
              </a:spcBef>
              <a:spcAft>
                <a:spcPts val="0"/>
              </a:spcAft>
              <a:buSzPts val="2100"/>
              <a:buFont typeface="Arial"/>
              <a:buChar char="•"/>
            </a:pPr>
            <a:r>
              <a:rPr lang="en-US" sz="2300" dirty="0">
                <a:latin typeface="Arial"/>
                <a:ea typeface="Arial"/>
                <a:cs typeface="Arial"/>
                <a:sym typeface="Arial"/>
              </a:rPr>
              <a:t>This is an illustration of what may happen in the mind. Our solution to this problem includes a real-time measurement of the waste level in a trashcan.</a:t>
            </a:r>
          </a:p>
          <a:p>
            <a:pPr marL="457200" lvl="0" indent="-361950" rtl="0">
              <a:lnSpc>
                <a:spcPct val="115000"/>
              </a:lnSpc>
              <a:spcBef>
                <a:spcPts val="0"/>
              </a:spcBef>
              <a:spcAft>
                <a:spcPts val="0"/>
              </a:spcAft>
              <a:buSzPts val="2100"/>
              <a:buFont typeface="Arial"/>
              <a:buChar char="•"/>
            </a:pPr>
            <a:r>
              <a:rPr lang="en-US" sz="2300" dirty="0">
                <a:latin typeface="Arial"/>
                <a:ea typeface="Arial"/>
                <a:cs typeface="Arial"/>
                <a:sym typeface="Arial"/>
              </a:rPr>
              <a:t>To determine whether or not the garbage can is full, an Ultrasonic Sensor is used.</a:t>
            </a:r>
          </a:p>
          <a:p>
            <a:pPr marL="457200" lvl="0" indent="-361950" rtl="0">
              <a:lnSpc>
                <a:spcPct val="115000"/>
              </a:lnSpc>
              <a:spcBef>
                <a:spcPts val="0"/>
              </a:spcBef>
              <a:spcAft>
                <a:spcPts val="0"/>
              </a:spcAft>
              <a:buSzPts val="2100"/>
              <a:buFont typeface="Arial"/>
              <a:buChar char="•"/>
            </a:pPr>
            <a:r>
              <a:rPr lang="en-US" sz="2300" dirty="0">
                <a:latin typeface="Arial"/>
                <a:ea typeface="Arial"/>
                <a:cs typeface="Arial"/>
                <a:sym typeface="Arial"/>
              </a:rPr>
              <a:t>If the distance is less than this threshold value, it means that the trash can is full of garbage, and we will print the message "ALERT“, otherwise, we will print the message "NO NEED".</a:t>
            </a:r>
          </a:p>
          <a:p>
            <a:pPr marL="228600" lvl="0" indent="-228600" algn="l" rtl="0">
              <a:lnSpc>
                <a:spcPct val="90000"/>
              </a:lnSpc>
              <a:spcBef>
                <a:spcPts val="0"/>
              </a:spcBef>
              <a:spcAft>
                <a:spcPts val="0"/>
              </a:spcAft>
              <a:buClr>
                <a:schemeClr val="dk1"/>
              </a:buClr>
              <a:buSzPts val="2800"/>
              <a:buNone/>
            </a:pPr>
            <a:endParaRPr dirty="0"/>
          </a:p>
        </p:txBody>
      </p:sp>
      <p:pic>
        <p:nvPicPr>
          <p:cNvPr id="5" name="Content Placeholder 3" descr="0_5dSM_wSPAozlQf2P.png">
            <a:extLst>
              <a:ext uri="{FF2B5EF4-FFF2-40B4-BE49-F238E27FC236}">
                <a16:creationId xmlns:a16="http://schemas.microsoft.com/office/drawing/2014/main" id="{7B495162-493B-4CA7-BBB8-5524B743568B}"/>
              </a:ext>
            </a:extLst>
          </p:cNvPr>
          <p:cNvPicPr>
            <a:picLocks/>
          </p:cNvPicPr>
          <p:nvPr/>
        </p:nvPicPr>
        <p:blipFill>
          <a:blip r:embed="rId3"/>
          <a:stretch>
            <a:fillRect/>
          </a:stretch>
        </p:blipFill>
        <p:spPr>
          <a:xfrm>
            <a:off x="1167959" y="4358867"/>
            <a:ext cx="4928041" cy="2000263"/>
          </a:xfrm>
          <a:prstGeom prst="rect">
            <a:avLst/>
          </a:prstGeom>
        </p:spPr>
      </p:pic>
      <p:pic>
        <p:nvPicPr>
          <p:cNvPr id="6" name="Picture 2">
            <a:extLst>
              <a:ext uri="{FF2B5EF4-FFF2-40B4-BE49-F238E27FC236}">
                <a16:creationId xmlns:a16="http://schemas.microsoft.com/office/drawing/2014/main" id="{F52FE354-3D5C-424D-B2E2-593B09906D56}"/>
              </a:ext>
            </a:extLst>
          </p:cNvPr>
          <p:cNvPicPr>
            <a:picLocks noChangeAspect="1" noChangeArrowheads="1"/>
          </p:cNvPicPr>
          <p:nvPr/>
        </p:nvPicPr>
        <p:blipFill>
          <a:blip r:embed="rId4"/>
          <a:srcRect/>
          <a:stretch>
            <a:fillRect/>
          </a:stretch>
        </p:blipFill>
        <p:spPr bwMode="auto">
          <a:xfrm>
            <a:off x="6833422" y="4601498"/>
            <a:ext cx="3932901" cy="13255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38200" y="335628"/>
            <a:ext cx="10515600" cy="932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                </a:t>
            </a:r>
            <a:r>
              <a:rPr lang="en-US" b="1" dirty="0"/>
              <a:t>PROJECT WORK PLAN  </a:t>
            </a:r>
            <a:endParaRPr b="1" dirty="0"/>
          </a:p>
        </p:txBody>
      </p:sp>
      <p:sp>
        <p:nvSpPr>
          <p:cNvPr id="127" name="Google Shape;127;p6"/>
          <p:cNvSpPr txBox="1">
            <a:spLocks noGrp="1"/>
          </p:cNvSpPr>
          <p:nvPr>
            <p:ph type="body" idx="1"/>
          </p:nvPr>
        </p:nvSpPr>
        <p:spPr>
          <a:xfrm>
            <a:off x="838200" y="1229032"/>
            <a:ext cx="10515600" cy="49479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US" b="1" i="1" dirty="0">
                <a:solidFill>
                  <a:srgbClr val="FF0000"/>
                </a:solidFill>
              </a:rPr>
              <a:t> </a:t>
            </a:r>
            <a:endParaRPr dirty="0"/>
          </a:p>
        </p:txBody>
      </p:sp>
      <p:sp>
        <p:nvSpPr>
          <p:cNvPr id="7" name="TextBox 6">
            <a:extLst>
              <a:ext uri="{FF2B5EF4-FFF2-40B4-BE49-F238E27FC236}">
                <a16:creationId xmlns:a16="http://schemas.microsoft.com/office/drawing/2014/main" id="{8DD7876B-54F7-4735-8D04-52BCAC57734F}"/>
              </a:ext>
            </a:extLst>
          </p:cNvPr>
          <p:cNvSpPr txBox="1"/>
          <p:nvPr/>
        </p:nvSpPr>
        <p:spPr>
          <a:xfrm>
            <a:off x="501445" y="1477077"/>
            <a:ext cx="11444749" cy="5755422"/>
          </a:xfrm>
          <a:prstGeom prst="rect">
            <a:avLst/>
          </a:prstGeom>
          <a:noFill/>
        </p:spPr>
        <p:txBody>
          <a:bodyPr wrap="square">
            <a:spAutoFit/>
          </a:bodyPr>
          <a:lstStyle/>
          <a:p>
            <a:r>
              <a:rPr lang="en-US" sz="1400" b="1" dirty="0">
                <a:latin typeface="+mj-lt"/>
              </a:rPr>
              <a:t>ARDUINO MKR1000 :</a:t>
            </a:r>
          </a:p>
          <a:p>
            <a:pPr>
              <a:buFont typeface="+mj-lt"/>
              <a:buAutoNum type="arabicPeriod"/>
            </a:pPr>
            <a:r>
              <a:rPr lang="en-US" sz="1400" dirty="0">
                <a:latin typeface="+mj-lt"/>
              </a:rPr>
              <a:t>The ARDUINO MKR1000 is a powerful board that combines the Zero with the features . </a:t>
            </a:r>
          </a:p>
          <a:p>
            <a:pPr>
              <a:buFont typeface="+mj-lt"/>
              <a:buAutoNum type="arabicPeriod"/>
            </a:pPr>
            <a:r>
              <a:rPr lang="en-US" sz="1400" dirty="0">
                <a:latin typeface="+mj-lt"/>
              </a:rPr>
              <a:t>It is the appropriate choice for makers who want to develop Internet of  things  projects but have no networking experience.</a:t>
            </a:r>
          </a:p>
          <a:p>
            <a:r>
              <a:rPr lang="en-US" sz="1400" b="1" dirty="0">
                <a:latin typeface="+mj-lt"/>
              </a:rPr>
              <a:t>ULTRASONIC SENSOR:</a:t>
            </a:r>
          </a:p>
          <a:p>
            <a:pPr>
              <a:buNone/>
            </a:pPr>
            <a:r>
              <a:rPr lang="en-US" sz="1400" dirty="0">
                <a:latin typeface="+mj-lt"/>
              </a:rPr>
              <a:t>                                                Operating voltage: +5V</a:t>
            </a:r>
          </a:p>
          <a:p>
            <a:pPr>
              <a:buNone/>
            </a:pPr>
            <a:r>
              <a:rPr lang="en-US" sz="1400" dirty="0">
                <a:latin typeface="+mj-lt"/>
              </a:rPr>
              <a:t>                                                Theoretical Measuring Distance: 2cm to 450cm</a:t>
            </a:r>
          </a:p>
          <a:p>
            <a:pPr>
              <a:buNone/>
            </a:pPr>
            <a:r>
              <a:rPr lang="en-US" sz="1400" dirty="0">
                <a:latin typeface="+mj-lt"/>
              </a:rPr>
              <a:t>                                                Accuracy: 3 milli meter</a:t>
            </a:r>
          </a:p>
          <a:p>
            <a:pPr>
              <a:buNone/>
            </a:pPr>
            <a:r>
              <a:rPr lang="en-US" sz="1400" dirty="0">
                <a:latin typeface="+mj-lt"/>
              </a:rPr>
              <a:t>                                                Measuring angle covered: &lt;15°</a:t>
            </a:r>
          </a:p>
          <a:p>
            <a:pPr>
              <a:buNone/>
            </a:pPr>
            <a:r>
              <a:rPr lang="en-US" sz="1400" dirty="0">
                <a:latin typeface="+mj-lt"/>
              </a:rPr>
              <a:t>                                                Operating Current: &lt;15milli amps</a:t>
            </a:r>
          </a:p>
          <a:p>
            <a:pPr>
              <a:buNone/>
            </a:pPr>
            <a:r>
              <a:rPr lang="en-US" sz="1400" dirty="0">
                <a:latin typeface="+mj-lt"/>
              </a:rPr>
              <a:t>                                                Operating Frequency: 40Hertz</a:t>
            </a:r>
          </a:p>
          <a:p>
            <a:r>
              <a:rPr lang="en-US" sz="1400" dirty="0">
                <a:latin typeface="+mj-lt"/>
              </a:rPr>
              <a:t> </a:t>
            </a:r>
            <a:r>
              <a:rPr lang="en-US" sz="1400" b="1" dirty="0">
                <a:latin typeface="+mj-lt"/>
              </a:rPr>
              <a:t>Lo Ra MODULE:</a:t>
            </a:r>
          </a:p>
          <a:p>
            <a:pPr>
              <a:buNone/>
            </a:pPr>
            <a:r>
              <a:rPr lang="en-US" sz="1600" b="1" dirty="0">
                <a:latin typeface="+mj-lt"/>
              </a:rPr>
              <a:t>        </a:t>
            </a:r>
            <a:r>
              <a:rPr lang="en-US" sz="1600" dirty="0">
                <a:latin typeface="+mj-lt"/>
              </a:rPr>
              <a:t>                           Lo Ra transmission works on chirping which breaks chips at different moments  in time and frequency to encode  a symbol.  The fact that  Lo Ra broadcast migrates from one area to another area at a specific time may suggest one bit string versus another.  As it is based on chirp spread spectrum.  It uses chirp pulses to encode information on radio waves, similar to how dolphins and bats communicate! </a:t>
            </a:r>
          </a:p>
          <a:p>
            <a:pPr>
              <a:buNone/>
            </a:pPr>
            <a:r>
              <a:rPr lang="en-US" sz="1600" b="1" dirty="0">
                <a:latin typeface="+mj-lt"/>
              </a:rPr>
              <a:t>HARDWARE IMPLEMENTATIONS :</a:t>
            </a:r>
          </a:p>
          <a:p>
            <a:endParaRPr lang="en-US" sz="900" dirty="0">
              <a:latin typeface="+mj-lt"/>
            </a:endParaRPr>
          </a:p>
          <a:p>
            <a:pPr marL="285750" indent="-285750">
              <a:buFont typeface="Arial" panose="020B0604020202020204" pitchFamily="34" charset="0"/>
              <a:buChar char="•"/>
            </a:pPr>
            <a:r>
              <a:rPr lang="en-US" dirty="0">
                <a:latin typeface="+mj-lt"/>
              </a:rPr>
              <a:t>The ultrasonic sensor and ARDUINO are connected in a fairly straightforward manner. </a:t>
            </a:r>
          </a:p>
          <a:p>
            <a:pPr marL="285750" indent="-285750">
              <a:buFont typeface="Arial" panose="020B0604020202020204" pitchFamily="34" charset="0"/>
              <a:buChar char="•"/>
            </a:pPr>
            <a:r>
              <a:rPr lang="en-US" dirty="0">
                <a:latin typeface="+mj-lt"/>
              </a:rPr>
              <a:t>Connect the ARDUINO’S 5V and ground to the VCC and ground of the ultrasonic sensor. </a:t>
            </a:r>
          </a:p>
          <a:p>
            <a:pPr marL="285750" indent="-285750">
              <a:buFont typeface="Arial" panose="020B0604020202020204" pitchFamily="34" charset="0"/>
              <a:buChar char="•"/>
            </a:pPr>
            <a:r>
              <a:rPr lang="en-US" dirty="0">
                <a:latin typeface="+mj-lt"/>
              </a:rPr>
              <a:t>Then connect the ultrasonic sensor's TRIG and ECHO pins to pins 11 and 12 of the ARDUINO, </a:t>
            </a:r>
          </a:p>
          <a:p>
            <a:r>
              <a:rPr lang="en-US" dirty="0">
                <a:latin typeface="+mj-lt"/>
              </a:rPr>
              <a:t>      respectively (you may use any other pin). </a:t>
            </a:r>
          </a:p>
          <a:p>
            <a:pPr marL="285750" indent="-285750">
              <a:buFont typeface="Arial" panose="020B0604020202020204" pitchFamily="34" charset="0"/>
              <a:buChar char="•"/>
            </a:pPr>
            <a:r>
              <a:rPr lang="en-US" dirty="0">
                <a:latin typeface="+mj-lt"/>
              </a:rPr>
              <a:t>Connect the ARDUINO ‘S RX pin to the Lo Ra module's TX pin, and the ARDUINO’S TX pin to the RX pin of the Lo Ra module. </a:t>
            </a:r>
          </a:p>
          <a:p>
            <a:pPr marL="285750" indent="-285750">
              <a:buFont typeface="Arial" panose="020B0604020202020204" pitchFamily="34" charset="0"/>
              <a:buChar char="•"/>
            </a:pPr>
            <a:r>
              <a:rPr lang="en-US" dirty="0">
                <a:latin typeface="+mj-lt"/>
              </a:rPr>
              <a:t>Connect the ARDUINO’S GND pin to the module's ground. </a:t>
            </a:r>
          </a:p>
          <a:p>
            <a:pPr marL="285750" indent="-285750">
              <a:buFont typeface="Arial" panose="020B0604020202020204" pitchFamily="34" charset="0"/>
              <a:buChar char="•"/>
            </a:pPr>
            <a:r>
              <a:rPr lang="en-US" dirty="0">
                <a:latin typeface="+mj-lt"/>
              </a:rPr>
              <a:t>In addition, the Lo Ra module requires a 12v external power source.</a:t>
            </a:r>
          </a:p>
          <a:p>
            <a:pPr>
              <a:buNone/>
            </a:pPr>
            <a:r>
              <a:rPr lang="en-US" sz="1100" dirty="0">
                <a:latin typeface="+mj-lt"/>
              </a:rPr>
              <a:t>          </a:t>
            </a:r>
            <a:r>
              <a:rPr lang="en-US" sz="1050" b="1" dirty="0">
                <a:latin typeface="+mj-lt"/>
              </a:rPr>
              <a:t>                      </a:t>
            </a:r>
          </a:p>
          <a:p>
            <a:pPr>
              <a:buNone/>
            </a:pPr>
            <a:endParaRPr lang="en-US" sz="1600" dirty="0">
              <a:latin typeface="Bahnschrift Condensed"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FD7A-5367-4BBE-9D73-B880F323C80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EBE2A9B-910F-434A-80FC-525B23DB1102}"/>
              </a:ext>
            </a:extLst>
          </p:cNvPr>
          <p:cNvSpPr>
            <a:spLocks noGrp="1"/>
          </p:cNvSpPr>
          <p:nvPr>
            <p:ph type="body" idx="1"/>
          </p:nvPr>
        </p:nvSpPr>
        <p:spPr>
          <a:xfrm>
            <a:off x="838200" y="1661191"/>
            <a:ext cx="10515600" cy="2566679"/>
          </a:xfrm>
        </p:spPr>
        <p:txBody>
          <a:bodyPr>
            <a:normAutofit/>
          </a:bodyPr>
          <a:lstStyle/>
          <a:p>
            <a:pPr>
              <a:buNone/>
            </a:pPr>
            <a:r>
              <a:rPr lang="en-US" sz="1800" b="1" dirty="0">
                <a:latin typeface="Times New Roman"/>
              </a:rPr>
              <a:t>SOFTAWRE IMPLEMENTATION :</a:t>
            </a:r>
          </a:p>
          <a:p>
            <a:r>
              <a:rPr lang="en-US" sz="1800" dirty="0">
                <a:latin typeface="Times New Roman"/>
              </a:rPr>
              <a:t>The software required for it is the ARDUINO IDE.</a:t>
            </a:r>
            <a:endParaRPr lang="en-US" sz="1800" dirty="0"/>
          </a:p>
          <a:p>
            <a:pPr>
              <a:buNone/>
            </a:pPr>
            <a:r>
              <a:rPr lang="en-US" sz="1800" b="1" dirty="0"/>
              <a:t>BLYNK :</a:t>
            </a:r>
          </a:p>
          <a:p>
            <a:r>
              <a:rPr lang="en-US" sz="1800" dirty="0"/>
              <a:t>It's compatible with Windows, Mac OS X, and Linux. environment is developed in </a:t>
            </a:r>
          </a:p>
          <a:p>
            <a:pPr>
              <a:buNone/>
            </a:pPr>
            <a:r>
              <a:rPr lang="en-US" sz="1800" dirty="0"/>
              <a:t>       Java and is based on open source applications as Processing. </a:t>
            </a:r>
          </a:p>
          <a:p>
            <a:r>
              <a:rPr lang="en-US" sz="1800" dirty="0"/>
              <a:t>Any ARDUINO board may be used with this software</a:t>
            </a:r>
            <a:r>
              <a:rPr lang="en-US" sz="2800" dirty="0"/>
              <a:t>. </a:t>
            </a:r>
          </a:p>
          <a:p>
            <a:endParaRPr lang="en-US" dirty="0"/>
          </a:p>
        </p:txBody>
      </p:sp>
      <p:pic>
        <p:nvPicPr>
          <p:cNvPr id="4" name="Picture 2">
            <a:extLst>
              <a:ext uri="{FF2B5EF4-FFF2-40B4-BE49-F238E27FC236}">
                <a16:creationId xmlns:a16="http://schemas.microsoft.com/office/drawing/2014/main" id="{7A9FE30D-E0B2-4D38-B166-D4EB30E8938C}"/>
              </a:ext>
            </a:extLst>
          </p:cNvPr>
          <p:cNvPicPr>
            <a:picLocks noChangeAspect="1" noChangeArrowheads="1"/>
          </p:cNvPicPr>
          <p:nvPr/>
        </p:nvPicPr>
        <p:blipFill>
          <a:blip r:embed="rId2"/>
          <a:srcRect/>
          <a:stretch>
            <a:fillRect/>
          </a:stretch>
        </p:blipFill>
        <p:spPr bwMode="auto">
          <a:xfrm>
            <a:off x="-1" y="4227870"/>
            <a:ext cx="12191999" cy="2630129"/>
          </a:xfrm>
          <a:prstGeom prst="rect">
            <a:avLst/>
          </a:prstGeom>
          <a:noFill/>
          <a:ln w="9525">
            <a:noFill/>
            <a:miter lim="800000"/>
            <a:headEnd/>
            <a:tailEnd/>
          </a:ln>
          <a:effectLst/>
        </p:spPr>
      </p:pic>
      <p:pic>
        <p:nvPicPr>
          <p:cNvPr id="5" name="Picture 4" descr="F5BU0SZJ48PVIDX (1).jpg">
            <a:extLst>
              <a:ext uri="{FF2B5EF4-FFF2-40B4-BE49-F238E27FC236}">
                <a16:creationId xmlns:a16="http://schemas.microsoft.com/office/drawing/2014/main" id="{296DC0A8-0EC2-455D-9796-F9855A85E5D1}"/>
              </a:ext>
            </a:extLst>
          </p:cNvPr>
          <p:cNvPicPr>
            <a:picLocks noChangeAspect="1"/>
          </p:cNvPicPr>
          <p:nvPr/>
        </p:nvPicPr>
        <p:blipFill>
          <a:blip r:embed="rId3"/>
          <a:stretch>
            <a:fillRect/>
          </a:stretch>
        </p:blipFill>
        <p:spPr>
          <a:xfrm>
            <a:off x="0" y="0"/>
            <a:ext cx="12192000" cy="1661191"/>
          </a:xfrm>
          <a:prstGeom prst="rect">
            <a:avLst/>
          </a:prstGeom>
        </p:spPr>
      </p:pic>
    </p:spTree>
    <p:extLst>
      <p:ext uri="{BB962C8B-B14F-4D97-AF65-F5344CB8AC3E}">
        <p14:creationId xmlns:p14="http://schemas.microsoft.com/office/powerpoint/2010/main" val="321799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                          BLOCK DIAGRAM</a:t>
            </a:r>
            <a:endParaRPr dirty="0"/>
          </a:p>
        </p:txBody>
      </p:sp>
      <p:sp>
        <p:nvSpPr>
          <p:cNvPr id="134" name="Google Shape;13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endParaRPr dirty="0"/>
          </a:p>
        </p:txBody>
      </p:sp>
      <p:pic>
        <p:nvPicPr>
          <p:cNvPr id="3" name="Picture 2">
            <a:extLst>
              <a:ext uri="{FF2B5EF4-FFF2-40B4-BE49-F238E27FC236}">
                <a16:creationId xmlns:a16="http://schemas.microsoft.com/office/drawing/2014/main" id="{CACE2C9F-8BAB-4FA0-A783-2C3E1DAFACB0}"/>
              </a:ext>
            </a:extLst>
          </p:cNvPr>
          <p:cNvPicPr>
            <a:picLocks noChangeAspect="1"/>
          </p:cNvPicPr>
          <p:nvPr/>
        </p:nvPicPr>
        <p:blipFill>
          <a:blip r:embed="rId3"/>
          <a:stretch>
            <a:fillRect/>
          </a:stretch>
        </p:blipFill>
        <p:spPr>
          <a:xfrm>
            <a:off x="838200" y="1825625"/>
            <a:ext cx="10515600" cy="4351337"/>
          </a:xfrm>
          <a:prstGeom prst="rect">
            <a:avLst/>
          </a:prstGeom>
        </p:spPr>
      </p:pic>
      <p:sp>
        <p:nvSpPr>
          <p:cNvPr id="4" name="Rectangle 3">
            <a:extLst>
              <a:ext uri="{FF2B5EF4-FFF2-40B4-BE49-F238E27FC236}">
                <a16:creationId xmlns:a16="http://schemas.microsoft.com/office/drawing/2014/main" id="{6241C1BE-F6E2-4AAD-B80F-4F414C7A7931}"/>
              </a:ext>
            </a:extLst>
          </p:cNvPr>
          <p:cNvSpPr/>
          <p:nvPr/>
        </p:nvSpPr>
        <p:spPr>
          <a:xfrm>
            <a:off x="2104103" y="3293806"/>
            <a:ext cx="2133599" cy="127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LORA MODULE</a:t>
            </a:r>
          </a:p>
          <a:p>
            <a:pPr algn="ctr"/>
            <a:r>
              <a:rPr lang="en-US" dirty="0"/>
              <a:t>                                   Tx</a:t>
            </a:r>
          </a:p>
          <a:p>
            <a:pPr algn="ctr"/>
            <a:r>
              <a:rPr lang="en-US" dirty="0"/>
              <a:t>                                   Rx</a:t>
            </a:r>
          </a:p>
          <a:p>
            <a:pPr algn="ctr"/>
            <a:r>
              <a:rPr lang="en-US" dirty="0"/>
              <a:t>                               GND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838200" y="33562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                             FLOW CHART</a:t>
            </a:r>
            <a:endParaRPr b="1" dirty="0"/>
          </a:p>
        </p:txBody>
      </p:sp>
      <p:sp>
        <p:nvSpPr>
          <p:cNvPr id="141" name="Google Shape;14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US" dirty="0"/>
              <a:t> </a:t>
            </a:r>
            <a:r>
              <a:rPr lang="en-US" b="1" i="1" dirty="0">
                <a:solidFill>
                  <a:srgbClr val="FF0000"/>
                </a:solidFill>
              </a:rPr>
              <a:t> </a:t>
            </a:r>
            <a:endParaRPr dirty="0"/>
          </a:p>
        </p:txBody>
      </p:sp>
      <p:sp>
        <p:nvSpPr>
          <p:cNvPr id="2" name="Oval 1">
            <a:extLst>
              <a:ext uri="{FF2B5EF4-FFF2-40B4-BE49-F238E27FC236}">
                <a16:creationId xmlns:a16="http://schemas.microsoft.com/office/drawing/2014/main" id="{08D65434-237C-481D-8B04-572477F9C330}"/>
              </a:ext>
            </a:extLst>
          </p:cNvPr>
          <p:cNvSpPr/>
          <p:nvPr/>
        </p:nvSpPr>
        <p:spPr>
          <a:xfrm>
            <a:off x="838200" y="2035277"/>
            <a:ext cx="1393723" cy="717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DUSTBIN</a:t>
            </a:r>
          </a:p>
        </p:txBody>
      </p:sp>
      <p:sp>
        <p:nvSpPr>
          <p:cNvPr id="3" name="Oval 2">
            <a:extLst>
              <a:ext uri="{FF2B5EF4-FFF2-40B4-BE49-F238E27FC236}">
                <a16:creationId xmlns:a16="http://schemas.microsoft.com/office/drawing/2014/main" id="{CBAFBE4A-1D84-486C-9543-FEC06C361EC7}"/>
              </a:ext>
            </a:extLst>
          </p:cNvPr>
          <p:cNvSpPr/>
          <p:nvPr/>
        </p:nvSpPr>
        <p:spPr>
          <a:xfrm>
            <a:off x="2864874" y="2014409"/>
            <a:ext cx="1943099" cy="717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ULTRASONIC SENSOR</a:t>
            </a:r>
          </a:p>
        </p:txBody>
      </p:sp>
      <p:sp>
        <p:nvSpPr>
          <p:cNvPr id="4" name="Oval 3">
            <a:extLst>
              <a:ext uri="{FF2B5EF4-FFF2-40B4-BE49-F238E27FC236}">
                <a16:creationId xmlns:a16="http://schemas.microsoft.com/office/drawing/2014/main" id="{2D68DB82-26E6-4D49-85DB-0361C38837D7}"/>
              </a:ext>
            </a:extLst>
          </p:cNvPr>
          <p:cNvSpPr/>
          <p:nvPr/>
        </p:nvSpPr>
        <p:spPr>
          <a:xfrm>
            <a:off x="540775" y="4104970"/>
            <a:ext cx="2231922" cy="8062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TEMPERATURE AND HUMIDITY</a:t>
            </a:r>
          </a:p>
        </p:txBody>
      </p:sp>
      <p:sp>
        <p:nvSpPr>
          <p:cNvPr id="5" name="Oval 4">
            <a:extLst>
              <a:ext uri="{FF2B5EF4-FFF2-40B4-BE49-F238E27FC236}">
                <a16:creationId xmlns:a16="http://schemas.microsoft.com/office/drawing/2014/main" id="{A5FB5D53-5545-4D30-9433-8FD6F44EFC11}"/>
              </a:ext>
            </a:extLst>
          </p:cNvPr>
          <p:cNvSpPr/>
          <p:nvPr/>
        </p:nvSpPr>
        <p:spPr>
          <a:xfrm>
            <a:off x="3338667" y="4096287"/>
            <a:ext cx="2231922" cy="8062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DHT 11 SENSOR</a:t>
            </a:r>
          </a:p>
        </p:txBody>
      </p:sp>
      <p:sp>
        <p:nvSpPr>
          <p:cNvPr id="9" name="Rectangle 8">
            <a:extLst>
              <a:ext uri="{FF2B5EF4-FFF2-40B4-BE49-F238E27FC236}">
                <a16:creationId xmlns:a16="http://schemas.microsoft.com/office/drawing/2014/main" id="{6CC15B4E-F9AB-4A82-9A5D-92C9B8816925}"/>
              </a:ext>
            </a:extLst>
          </p:cNvPr>
          <p:cNvSpPr/>
          <p:nvPr/>
        </p:nvSpPr>
        <p:spPr>
          <a:xfrm>
            <a:off x="5401598" y="2104102"/>
            <a:ext cx="2231922" cy="717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ARDUINO MKR 1000</a:t>
            </a:r>
          </a:p>
        </p:txBody>
      </p:sp>
      <p:sp>
        <p:nvSpPr>
          <p:cNvPr id="10" name="Oval 9">
            <a:extLst>
              <a:ext uri="{FF2B5EF4-FFF2-40B4-BE49-F238E27FC236}">
                <a16:creationId xmlns:a16="http://schemas.microsoft.com/office/drawing/2014/main" id="{152E3907-820E-484A-BAE3-5FE74362838D}"/>
              </a:ext>
            </a:extLst>
          </p:cNvPr>
          <p:cNvSpPr/>
          <p:nvPr/>
        </p:nvSpPr>
        <p:spPr>
          <a:xfrm>
            <a:off x="9222658" y="2035277"/>
            <a:ext cx="1769806" cy="8554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 Ra module</a:t>
            </a:r>
          </a:p>
        </p:txBody>
      </p:sp>
      <p:sp>
        <p:nvSpPr>
          <p:cNvPr id="11" name="Rectangle 10">
            <a:extLst>
              <a:ext uri="{FF2B5EF4-FFF2-40B4-BE49-F238E27FC236}">
                <a16:creationId xmlns:a16="http://schemas.microsoft.com/office/drawing/2014/main" id="{FC3EE6FB-DFD9-4E00-B539-01CCC44F3637}"/>
              </a:ext>
            </a:extLst>
          </p:cNvPr>
          <p:cNvSpPr/>
          <p:nvPr/>
        </p:nvSpPr>
        <p:spPr>
          <a:xfrm>
            <a:off x="9332042" y="4508093"/>
            <a:ext cx="1551039" cy="806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Text message to mobile</a:t>
            </a:r>
          </a:p>
        </p:txBody>
      </p:sp>
      <p:cxnSp>
        <p:nvCxnSpPr>
          <p:cNvPr id="13" name="Straight Arrow Connector 12">
            <a:extLst>
              <a:ext uri="{FF2B5EF4-FFF2-40B4-BE49-F238E27FC236}">
                <a16:creationId xmlns:a16="http://schemas.microsoft.com/office/drawing/2014/main" id="{572E2A0F-1744-46B2-AD2E-C840EB9B2903}"/>
              </a:ext>
            </a:extLst>
          </p:cNvPr>
          <p:cNvCxnSpPr>
            <a:cxnSpLocks/>
            <a:stCxn id="2" idx="6"/>
            <a:endCxn id="3" idx="2"/>
          </p:cNvCxnSpPr>
          <p:nvPr/>
        </p:nvCxnSpPr>
        <p:spPr>
          <a:xfrm flipV="1">
            <a:off x="2231923" y="2373287"/>
            <a:ext cx="632951" cy="208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1067FA4-5558-413B-ACFB-1A93B147546D}"/>
              </a:ext>
            </a:extLst>
          </p:cNvPr>
          <p:cNvCxnSpPr>
            <a:stCxn id="3" idx="6"/>
          </p:cNvCxnSpPr>
          <p:nvPr/>
        </p:nvCxnSpPr>
        <p:spPr>
          <a:xfrm flipV="1">
            <a:off x="4807973" y="2373286"/>
            <a:ext cx="59362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26BCE9E-50FF-43FA-A23A-5BE3E09AE355}"/>
              </a:ext>
            </a:extLst>
          </p:cNvPr>
          <p:cNvCxnSpPr>
            <a:stCxn id="2" idx="4"/>
          </p:cNvCxnSpPr>
          <p:nvPr/>
        </p:nvCxnSpPr>
        <p:spPr>
          <a:xfrm flipH="1">
            <a:off x="1535061" y="2753032"/>
            <a:ext cx="1" cy="1343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C13E28B-4026-4180-A829-1EA0064FB125}"/>
              </a:ext>
            </a:extLst>
          </p:cNvPr>
          <p:cNvCxnSpPr>
            <a:cxnSpLocks/>
            <a:stCxn id="4" idx="6"/>
            <a:endCxn id="5" idx="2"/>
          </p:cNvCxnSpPr>
          <p:nvPr/>
        </p:nvCxnSpPr>
        <p:spPr>
          <a:xfrm flipV="1">
            <a:off x="2772697" y="4499410"/>
            <a:ext cx="565970" cy="8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4CD327F-F5E7-4DFE-BF41-D0B13654198A}"/>
              </a:ext>
            </a:extLst>
          </p:cNvPr>
          <p:cNvCxnSpPr>
            <a:stCxn id="5" idx="6"/>
          </p:cNvCxnSpPr>
          <p:nvPr/>
        </p:nvCxnSpPr>
        <p:spPr>
          <a:xfrm>
            <a:off x="5570589" y="4499410"/>
            <a:ext cx="1095682" cy="8683"/>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233A403-00EB-4973-81C7-C1A8389D0DFA}"/>
              </a:ext>
            </a:extLst>
          </p:cNvPr>
          <p:cNvCxnSpPr/>
          <p:nvPr/>
        </p:nvCxnSpPr>
        <p:spPr>
          <a:xfrm flipV="1">
            <a:off x="6621413" y="2821857"/>
            <a:ext cx="0" cy="1681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233A374-BF45-44E3-8143-723BC0508A71}"/>
              </a:ext>
            </a:extLst>
          </p:cNvPr>
          <p:cNvCxnSpPr>
            <a:stCxn id="9" idx="3"/>
            <a:endCxn id="10" idx="2"/>
          </p:cNvCxnSpPr>
          <p:nvPr/>
        </p:nvCxnSpPr>
        <p:spPr>
          <a:xfrm>
            <a:off x="7633520" y="2462980"/>
            <a:ext cx="15891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E9E2D13-5077-4F68-9E21-80DA91E16C06}"/>
              </a:ext>
            </a:extLst>
          </p:cNvPr>
          <p:cNvCxnSpPr>
            <a:stCxn id="10" idx="4"/>
            <a:endCxn id="11" idx="0"/>
          </p:cNvCxnSpPr>
          <p:nvPr/>
        </p:nvCxnSpPr>
        <p:spPr>
          <a:xfrm>
            <a:off x="10107561" y="2890684"/>
            <a:ext cx="1" cy="161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1482</Words>
  <Application>Microsoft Office PowerPoint</Application>
  <PresentationFormat>Widescreen</PresentationFormat>
  <Paragraphs>164</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Bahnschrift Condensed</vt:lpstr>
      <vt:lpstr>Calibri</vt:lpstr>
      <vt:lpstr>Comic Sans MS</vt:lpstr>
      <vt:lpstr>Times New Roman</vt:lpstr>
      <vt:lpstr>Office Theme</vt:lpstr>
      <vt:lpstr>SMART GARBAGE MONITORING SYSTEM</vt:lpstr>
      <vt:lpstr>                             ABSTRACT</vt:lpstr>
      <vt:lpstr>         PROBLEM STATEMENT ADDRESSED</vt:lpstr>
      <vt:lpstr>EXISTING SOLUTION TO THE PROBLEM ADDRESSED</vt:lpstr>
      <vt:lpstr>PROPOSED SOLUTION TO THE PROBLEM ADDRESSED</vt:lpstr>
      <vt:lpstr>                PROJECT WORK PLAN  </vt:lpstr>
      <vt:lpstr>PowerPoint Presentation</vt:lpstr>
      <vt:lpstr>                          BLOCK DIAGRAM</vt:lpstr>
      <vt:lpstr>                             FLOW CHART</vt:lpstr>
      <vt:lpstr>EFFECTIVE UTILIZATION OF MODERN CLOUD &amp; TOOL</vt:lpstr>
      <vt:lpstr>PowerPoint Presentation</vt:lpstr>
      <vt:lpstr>                       TECHNOLOGY AND STACK USE</vt:lpstr>
      <vt:lpstr>PROTOTYPE &amp; SAMPLE OUTPUT </vt:lpstr>
      <vt:lpstr>ANALYSIS OF RESULTS AND DISCUSSIONS</vt:lpstr>
      <vt:lpstr>                  COST BENEFIT ANALYSIS</vt:lpstr>
      <vt:lpstr>WORKING VIDEO LINK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GARBAGE MONITORING SYSTEM</dc:title>
  <dc:creator>vignesh waran</dc:creator>
  <cp:lastModifiedBy>RAM KUMAR</cp:lastModifiedBy>
  <cp:revision>7</cp:revision>
  <cp:lastPrinted>2022-03-30T16:55:43Z</cp:lastPrinted>
  <dcterms:created xsi:type="dcterms:W3CDTF">2021-02-20T05:24:33Z</dcterms:created>
  <dcterms:modified xsi:type="dcterms:W3CDTF">2022-03-30T17:07:53Z</dcterms:modified>
</cp:coreProperties>
</file>