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1" roundtripDataSignature="AMtx7mh/ZyswwnVvoWFWi4wcjxkKiwQZ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FB0886A-B979-4790-92EE-509B979B82D7}">
  <a:tblStyle styleId="{AFB0886A-B979-4790-92EE-509B979B82D7}"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1" name="Google Shape;21;p16"/>
          <p:cNvPicPr preferRelativeResize="0"/>
          <p:nvPr/>
        </p:nvPicPr>
        <p:blipFill rotWithShape="1">
          <a:blip r:embed="rId2">
            <a:alphaModFix/>
          </a:blip>
          <a:srcRect b="0" l="0" r="0" t="0"/>
          <a:stretch/>
        </p:blipFill>
        <p:spPr>
          <a:xfrm>
            <a:off x="10451530" y="132594"/>
            <a:ext cx="1411266" cy="1363792"/>
          </a:xfrm>
          <a:prstGeom prst="rect">
            <a:avLst/>
          </a:prstGeom>
          <a:noFill/>
          <a:ln>
            <a:noFill/>
          </a:ln>
        </p:spPr>
      </p:pic>
      <p:pic>
        <p:nvPicPr>
          <p:cNvPr id="22" name="Google Shape;22;p16"/>
          <p:cNvPicPr preferRelativeResize="0"/>
          <p:nvPr/>
        </p:nvPicPr>
        <p:blipFill rotWithShape="1">
          <a:blip r:embed="rId3">
            <a:alphaModFix/>
          </a:blip>
          <a:srcRect b="0" l="0" r="0" t="0"/>
          <a:stretch/>
        </p:blipFill>
        <p:spPr>
          <a:xfrm>
            <a:off x="203579" y="438642"/>
            <a:ext cx="1269242" cy="104734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4"/>
          <p:cNvSpPr/>
          <p:nvPr>
            <p:ph idx="2" type="pic"/>
          </p:nvPr>
        </p:nvSpPr>
        <p:spPr>
          <a:xfrm>
            <a:off x="5183188" y="987425"/>
            <a:ext cx="6172200" cy="4873625"/>
          </a:xfrm>
          <a:prstGeom prst="rect">
            <a:avLst/>
          </a:prstGeom>
          <a:noFill/>
          <a:ln>
            <a:noFill/>
          </a:ln>
        </p:spPr>
      </p:sp>
      <p:sp>
        <p:nvSpPr>
          <p:cNvPr id="70" name="Google Shape;70;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ph type="ctrTitle"/>
          </p:nvPr>
        </p:nvSpPr>
        <p:spPr>
          <a:xfrm>
            <a:off x="1450258" y="1710813"/>
            <a:ext cx="9144000" cy="117971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AUTO IRRIGATOR</a:t>
            </a:r>
            <a:endParaRPr/>
          </a:p>
        </p:txBody>
      </p:sp>
      <p:sp>
        <p:nvSpPr>
          <p:cNvPr id="91" name="Google Shape;91;p1"/>
          <p:cNvSpPr txBox="1"/>
          <p:nvPr>
            <p:ph idx="1" type="subTitle"/>
          </p:nvPr>
        </p:nvSpPr>
        <p:spPr>
          <a:xfrm>
            <a:off x="889819" y="4105275"/>
            <a:ext cx="3832306" cy="1655762"/>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400"/>
              <a:buNone/>
            </a:pPr>
            <a:r>
              <a:rPr lang="en-US"/>
              <a:t>Bala Preethika J</a:t>
            </a:r>
            <a:r>
              <a:rPr lang="en-US"/>
              <a:t> - 202CB1</a:t>
            </a:r>
            <a:r>
              <a:rPr lang="en-US"/>
              <a:t>04</a:t>
            </a:r>
            <a:endParaRPr/>
          </a:p>
          <a:p>
            <a:pPr indent="0" lvl="0" marL="0" rtl="0" algn="l">
              <a:lnSpc>
                <a:spcPct val="90000"/>
              </a:lnSpc>
              <a:spcBef>
                <a:spcPts val="1000"/>
              </a:spcBef>
              <a:spcAft>
                <a:spcPts val="0"/>
              </a:spcAft>
              <a:buClr>
                <a:schemeClr val="dk1"/>
              </a:buClr>
              <a:buSzPts val="2400"/>
              <a:buNone/>
            </a:pPr>
            <a:r>
              <a:rPr lang="en-US"/>
              <a:t>Naveena P - 202CB127</a:t>
            </a:r>
            <a:endParaRPr/>
          </a:p>
          <a:p>
            <a:pPr indent="0" lvl="0" marL="0" rtl="0" algn="l">
              <a:lnSpc>
                <a:spcPct val="90000"/>
              </a:lnSpc>
              <a:spcBef>
                <a:spcPts val="1000"/>
              </a:spcBef>
              <a:spcAft>
                <a:spcPts val="0"/>
              </a:spcAft>
              <a:buClr>
                <a:schemeClr val="dk1"/>
              </a:buClr>
              <a:buSzPts val="2400"/>
              <a:buNone/>
            </a:pPr>
            <a:r>
              <a:rPr lang="en-US"/>
              <a:t>Swathi S - 202CB148</a:t>
            </a:r>
            <a:endParaRPr/>
          </a:p>
          <a:p>
            <a:pPr indent="0" lvl="0" marL="0" rtl="0" algn="l">
              <a:lnSpc>
                <a:spcPct val="90000"/>
              </a:lnSpc>
              <a:spcBef>
                <a:spcPts val="1000"/>
              </a:spcBef>
              <a:spcAft>
                <a:spcPts val="0"/>
              </a:spcAft>
              <a:buClr>
                <a:schemeClr val="dk1"/>
              </a:buClr>
              <a:buSzPts val="2400"/>
              <a:buNone/>
            </a:pPr>
            <a:r>
              <a:rPr lang="en-US"/>
              <a:t>Sarankumar K - 202CB138</a:t>
            </a:r>
            <a:endParaRPr/>
          </a:p>
          <a:p>
            <a:pPr indent="0" lvl="0" marL="0" rtl="0" algn="l">
              <a:lnSpc>
                <a:spcPct val="90000"/>
              </a:lnSpc>
              <a:spcBef>
                <a:spcPts val="1000"/>
              </a:spcBef>
              <a:spcAft>
                <a:spcPts val="0"/>
              </a:spcAft>
              <a:buClr>
                <a:schemeClr val="dk1"/>
              </a:buClr>
              <a:buSzPts val="2400"/>
              <a:buNone/>
            </a:pPr>
            <a:r>
              <a:t/>
            </a:r>
            <a:endParaRPr/>
          </a:p>
        </p:txBody>
      </p:sp>
      <p:sp>
        <p:nvSpPr>
          <p:cNvPr id="92" name="Google Shape;92;p1"/>
          <p:cNvSpPr txBox="1"/>
          <p:nvPr/>
        </p:nvSpPr>
        <p:spPr>
          <a:xfrm>
            <a:off x="7890387" y="3859882"/>
            <a:ext cx="3878700" cy="221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Under guidance of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Mrs. Padmashree A,</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Assistant Professor,</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BIT,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Sathy.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1"/>
          <p:cNvSpPr/>
          <p:nvPr/>
        </p:nvSpPr>
        <p:spPr>
          <a:xfrm>
            <a:off x="10432473" y="249382"/>
            <a:ext cx="1537854" cy="123305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Technology stack                 &amp;      Use case</a:t>
            </a:r>
            <a:endParaRPr sz="3600"/>
          </a:p>
        </p:txBody>
      </p:sp>
      <p:sp>
        <p:nvSpPr>
          <p:cNvPr id="154" name="Google Shape;154;p10"/>
          <p:cNvSpPr txBox="1"/>
          <p:nvPr/>
        </p:nvSpPr>
        <p:spPr>
          <a:xfrm>
            <a:off x="1023571" y="1965275"/>
            <a:ext cx="4077000" cy="3001500"/>
          </a:xfrm>
          <a:prstGeom prst="rect">
            <a:avLst/>
          </a:prstGeom>
          <a:noFill/>
          <a:ln>
            <a:noFill/>
          </a:ln>
        </p:spPr>
        <p:txBody>
          <a:bodyPr anchorCtr="0" anchor="t" bIns="45700" lIns="91425" spcFirstLastPara="1" rIns="91425" wrap="square" tIns="45700">
            <a:spAutoFit/>
          </a:bodyPr>
          <a:lstStyle/>
          <a:p>
            <a:pPr indent="-469900" lvl="0" marL="457200" marR="0" rtl="0" algn="l">
              <a:lnSpc>
                <a:spcPct val="150000"/>
              </a:lnSpc>
              <a:spcBef>
                <a:spcPts val="0"/>
              </a:spcBef>
              <a:spcAft>
                <a:spcPts val="0"/>
              </a:spcAft>
              <a:buClr>
                <a:schemeClr val="dk2"/>
              </a:buClr>
              <a:buSzPts val="3800"/>
              <a:buFont typeface="Times New Roman"/>
              <a:buChar char="❖"/>
            </a:pPr>
            <a:r>
              <a:rPr lang="en-US" sz="2600">
                <a:solidFill>
                  <a:schemeClr val="dk1"/>
                </a:solidFill>
                <a:latin typeface="Times New Roman"/>
                <a:ea typeface="Times New Roman"/>
                <a:cs typeface="Times New Roman"/>
                <a:sym typeface="Times New Roman"/>
              </a:rPr>
              <a:t>Arduino</a:t>
            </a:r>
            <a:endParaRPr sz="2200"/>
          </a:p>
          <a:p>
            <a:pPr indent="-469900" lvl="0" marL="457200" marR="0" rtl="0" algn="l">
              <a:lnSpc>
                <a:spcPct val="150000"/>
              </a:lnSpc>
              <a:spcBef>
                <a:spcPts val="0"/>
              </a:spcBef>
              <a:spcAft>
                <a:spcPts val="0"/>
              </a:spcAft>
              <a:buClr>
                <a:schemeClr val="dk2"/>
              </a:buClr>
              <a:buSzPts val="3800"/>
              <a:buFont typeface="Times New Roman"/>
              <a:buChar char="❖"/>
            </a:pPr>
            <a:r>
              <a:rPr lang="en-US" sz="2600">
                <a:solidFill>
                  <a:schemeClr val="dk1"/>
                </a:solidFill>
                <a:latin typeface="Times New Roman"/>
                <a:ea typeface="Times New Roman"/>
                <a:cs typeface="Times New Roman"/>
                <a:sym typeface="Times New Roman"/>
              </a:rPr>
              <a:t>Sprinkler irrigator</a:t>
            </a:r>
            <a:endParaRPr sz="2200"/>
          </a:p>
          <a:p>
            <a:pPr indent="-469900" lvl="0" marL="457200" marR="0" rtl="0" algn="l">
              <a:lnSpc>
                <a:spcPct val="150000"/>
              </a:lnSpc>
              <a:spcBef>
                <a:spcPts val="0"/>
              </a:spcBef>
              <a:spcAft>
                <a:spcPts val="0"/>
              </a:spcAft>
              <a:buClr>
                <a:schemeClr val="dk2"/>
              </a:buClr>
              <a:buSzPts val="3800"/>
              <a:buFont typeface="Times New Roman"/>
              <a:buChar char="❖"/>
            </a:pPr>
            <a:r>
              <a:rPr lang="en-US" sz="2600">
                <a:solidFill>
                  <a:schemeClr val="dk1"/>
                </a:solidFill>
                <a:latin typeface="Times New Roman"/>
                <a:ea typeface="Times New Roman"/>
                <a:cs typeface="Times New Roman"/>
                <a:sym typeface="Times New Roman"/>
              </a:rPr>
              <a:t>Moisture level sensor</a:t>
            </a:r>
            <a:endParaRPr sz="2200"/>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10"/>
          <p:cNvSpPr txBox="1"/>
          <p:nvPr/>
        </p:nvSpPr>
        <p:spPr>
          <a:xfrm>
            <a:off x="6724275" y="1965275"/>
            <a:ext cx="4629600" cy="295530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50000"/>
              </a:lnSpc>
              <a:spcBef>
                <a:spcPts val="0"/>
              </a:spcBef>
              <a:spcAft>
                <a:spcPts val="0"/>
              </a:spcAft>
              <a:buClr>
                <a:schemeClr val="dk2"/>
              </a:buClr>
              <a:buSzPts val="3600"/>
              <a:buFont typeface="Times New Roman"/>
              <a:buChar char="❖"/>
            </a:pPr>
            <a:r>
              <a:rPr lang="en-US" sz="2400">
                <a:solidFill>
                  <a:schemeClr val="dk1"/>
                </a:solidFill>
                <a:latin typeface="Times New Roman"/>
                <a:ea typeface="Times New Roman"/>
                <a:cs typeface="Times New Roman"/>
                <a:sym typeface="Times New Roman"/>
              </a:rPr>
              <a:t>Reduced Labor</a:t>
            </a:r>
            <a:endParaRPr sz="2000"/>
          </a:p>
          <a:p>
            <a:pPr indent="-457200" lvl="0" marL="457200" marR="0" rtl="0" algn="l">
              <a:lnSpc>
                <a:spcPct val="150000"/>
              </a:lnSpc>
              <a:spcBef>
                <a:spcPts val="0"/>
              </a:spcBef>
              <a:spcAft>
                <a:spcPts val="0"/>
              </a:spcAft>
              <a:buClr>
                <a:schemeClr val="dk2"/>
              </a:buClr>
              <a:buSzPts val="3600"/>
              <a:buFont typeface="Times New Roman"/>
              <a:buChar char="❖"/>
            </a:pPr>
            <a:r>
              <a:rPr lang="en-US" sz="2400">
                <a:solidFill>
                  <a:schemeClr val="dk1"/>
                </a:solidFill>
                <a:latin typeface="Times New Roman"/>
                <a:ea typeface="Times New Roman"/>
                <a:cs typeface="Times New Roman"/>
                <a:sym typeface="Times New Roman"/>
              </a:rPr>
              <a:t>Timely Irrigation remotely</a:t>
            </a:r>
            <a:endParaRPr sz="2400">
              <a:solidFill>
                <a:schemeClr val="dk1"/>
              </a:solidFill>
              <a:latin typeface="Times New Roman"/>
              <a:ea typeface="Times New Roman"/>
              <a:cs typeface="Times New Roman"/>
              <a:sym typeface="Times New Roman"/>
            </a:endParaRPr>
          </a:p>
          <a:p>
            <a:pPr indent="-457200" lvl="0" marL="457200" marR="0" rtl="0" algn="l">
              <a:lnSpc>
                <a:spcPct val="150000"/>
              </a:lnSpc>
              <a:spcBef>
                <a:spcPts val="0"/>
              </a:spcBef>
              <a:spcAft>
                <a:spcPts val="0"/>
              </a:spcAft>
              <a:buClr>
                <a:schemeClr val="dk2"/>
              </a:buClr>
              <a:buSzPts val="3600"/>
              <a:buFont typeface="Times New Roman"/>
              <a:buChar char="❖"/>
            </a:pPr>
            <a:r>
              <a:rPr lang="en-US" sz="2400">
                <a:solidFill>
                  <a:schemeClr val="dk1"/>
                </a:solidFill>
                <a:latin typeface="Times New Roman"/>
                <a:ea typeface="Times New Roman"/>
                <a:cs typeface="Times New Roman"/>
                <a:sym typeface="Times New Roman"/>
              </a:rPr>
              <a:t>Optimizing Energy</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Prototype &amp; Sample Output</a:t>
            </a:r>
            <a:endParaRPr/>
          </a:p>
        </p:txBody>
      </p:sp>
      <p:pic>
        <p:nvPicPr>
          <p:cNvPr id="161" name="Google Shape;161;p11"/>
          <p:cNvPicPr preferRelativeResize="0"/>
          <p:nvPr/>
        </p:nvPicPr>
        <p:blipFill>
          <a:blip r:embed="rId3">
            <a:alphaModFix/>
          </a:blip>
          <a:stretch>
            <a:fillRect/>
          </a:stretch>
        </p:blipFill>
        <p:spPr>
          <a:xfrm>
            <a:off x="2924375" y="1524289"/>
            <a:ext cx="6012050" cy="4954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Analysis of Results &amp; Discussions </a:t>
            </a:r>
            <a:endParaRPr/>
          </a:p>
        </p:txBody>
      </p:sp>
      <p:sp>
        <p:nvSpPr>
          <p:cNvPr id="167" name="Google Shape;167;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90000"/>
              </a:lnSpc>
              <a:spcBef>
                <a:spcPts val="0"/>
              </a:spcBef>
              <a:spcAft>
                <a:spcPts val="0"/>
              </a:spcAft>
              <a:buClr>
                <a:schemeClr val="dk1"/>
              </a:buClr>
              <a:buSzPts val="2800"/>
              <a:buNone/>
            </a:pPr>
            <a:r>
              <a:rPr lang="en-US"/>
              <a:t>This system can be operated anywhere and anytime remotely. The disadvantages of automatic irrigation are costs for purchasing, installing and maintaining the equipment. Due to machines fault higher flow rates of water may occur. Applying the internet of things to the irrigation system has a significant impact on ensuring the efficient use of water resources as well as ensuring the efficiency and stability of the agricultural production. With more advancement in the field of IoT expected in the coming years, these systems can be more efficient, much faster and less costlier. In the Future, this system can be made as an intelligent system, where in the system predicts user actions, rainfall pattern, time to harvest, animal intruder in the field so that agricultural system can be made independent of human operation. </a:t>
            </a:r>
            <a:endParaRPr/>
          </a:p>
          <a:p>
            <a:pPr indent="-2286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Cost Benefit Analysis  (List of Components / Service Used)</a:t>
            </a:r>
            <a:endParaRPr/>
          </a:p>
        </p:txBody>
      </p:sp>
      <p:sp>
        <p:nvSpPr>
          <p:cNvPr id="173" name="Google Shape;173;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800"/>
              <a:buNone/>
            </a:pPr>
            <a:r>
              <a:rPr i="1" lang="en-US">
                <a:solidFill>
                  <a:srgbClr val="FF0000"/>
                </a:solidFill>
              </a:rPr>
              <a:t>(Budget) </a:t>
            </a:r>
            <a:endParaRPr/>
          </a:p>
        </p:txBody>
      </p:sp>
      <p:graphicFrame>
        <p:nvGraphicFramePr>
          <p:cNvPr id="174" name="Google Shape;174;p13"/>
          <p:cNvGraphicFramePr/>
          <p:nvPr/>
        </p:nvGraphicFramePr>
        <p:xfrm>
          <a:off x="1136259" y="2585786"/>
          <a:ext cx="3000000" cy="3000000"/>
        </p:xfrm>
        <a:graphic>
          <a:graphicData uri="http://schemas.openxmlformats.org/drawingml/2006/table">
            <a:tbl>
              <a:tblPr bandRow="1" firstRow="1">
                <a:noFill/>
                <a:tableStyleId>{AFB0886A-B979-4790-92EE-509B979B82D7}</a:tableStyleId>
              </a:tblPr>
              <a:tblGrid>
                <a:gridCol w="711200"/>
                <a:gridCol w="3517650"/>
                <a:gridCol w="2808525"/>
                <a:gridCol w="1362275"/>
                <a:gridCol w="1362275"/>
              </a:tblGrid>
              <a:tr h="437325">
                <a:tc>
                  <a:txBody>
                    <a:bodyPr/>
                    <a:lstStyle/>
                    <a:p>
                      <a:pPr indent="0" lvl="0" marL="0" marR="0" rtl="0" algn="l">
                        <a:spcBef>
                          <a:spcPts val="0"/>
                        </a:spcBef>
                        <a:spcAft>
                          <a:spcPts val="0"/>
                        </a:spcAft>
                        <a:buNone/>
                      </a:pPr>
                      <a:r>
                        <a:rPr lang="en-US" sz="1800" u="none" cap="none" strike="noStrike"/>
                        <a:t>S.No</a:t>
                      </a:r>
                      <a:endParaRPr sz="1800"/>
                    </a:p>
                  </a:txBody>
                  <a:tcPr marT="45725" marB="45725" marR="91450" marL="91450"/>
                </a:tc>
                <a:tc>
                  <a:txBody>
                    <a:bodyPr/>
                    <a:lstStyle/>
                    <a:p>
                      <a:pPr indent="0" lvl="0" marL="0" marR="0" rtl="0" algn="l">
                        <a:spcBef>
                          <a:spcPts val="0"/>
                        </a:spcBef>
                        <a:spcAft>
                          <a:spcPts val="0"/>
                        </a:spcAft>
                        <a:buNone/>
                      </a:pPr>
                      <a:r>
                        <a:rPr lang="en-US" sz="1800"/>
                        <a:t>Component Name</a:t>
                      </a:r>
                      <a:endParaRPr sz="1800"/>
                    </a:p>
                  </a:txBody>
                  <a:tcPr marT="45725" marB="45725" marR="91450" marL="91450"/>
                </a:tc>
                <a:tc>
                  <a:txBody>
                    <a:bodyPr/>
                    <a:lstStyle/>
                    <a:p>
                      <a:pPr indent="0" lvl="0" marL="0" marR="0" rtl="0" algn="l">
                        <a:spcBef>
                          <a:spcPts val="0"/>
                        </a:spcBef>
                        <a:spcAft>
                          <a:spcPts val="0"/>
                        </a:spcAft>
                        <a:buNone/>
                      </a:pPr>
                      <a:r>
                        <a:rPr lang="en-US" sz="1800"/>
                        <a:t>Specification (IC</a:t>
                      </a:r>
                      <a:r>
                        <a:rPr lang="en-US" sz="1800"/>
                        <a:t> number or Range or Value)</a:t>
                      </a:r>
                      <a:endParaRPr sz="1800"/>
                    </a:p>
                  </a:txBody>
                  <a:tcPr marT="45725" marB="45725" marR="91450" marL="91450"/>
                </a:tc>
                <a:tc>
                  <a:txBody>
                    <a:bodyPr/>
                    <a:lstStyle/>
                    <a:p>
                      <a:pPr indent="0" lvl="0" marL="0" marR="0" rtl="0" algn="l">
                        <a:spcBef>
                          <a:spcPts val="0"/>
                        </a:spcBef>
                        <a:spcAft>
                          <a:spcPts val="0"/>
                        </a:spcAft>
                        <a:buNone/>
                      </a:pPr>
                      <a:r>
                        <a:rPr lang="en-US" sz="1800"/>
                        <a:t>Unit Cost</a:t>
                      </a:r>
                      <a:endParaRPr sz="1800"/>
                    </a:p>
                  </a:txBody>
                  <a:tcPr marT="45725" marB="45725" marR="91450" marL="91450"/>
                </a:tc>
                <a:tc>
                  <a:txBody>
                    <a:bodyPr/>
                    <a:lstStyle/>
                    <a:p>
                      <a:pPr indent="0" lvl="0" marL="0" marR="0" rtl="0" algn="l">
                        <a:spcBef>
                          <a:spcPts val="0"/>
                        </a:spcBef>
                        <a:spcAft>
                          <a:spcPts val="0"/>
                        </a:spcAft>
                        <a:buNone/>
                      </a:pPr>
                      <a:r>
                        <a:rPr lang="en-US" sz="1800"/>
                        <a:t>Total Cost</a:t>
                      </a:r>
                      <a:endParaRPr sz="1800"/>
                    </a:p>
                  </a:txBody>
                  <a:tcPr marT="45725" marB="45725" marR="91450" marL="91450"/>
                </a:tc>
              </a:tr>
              <a:tr h="529750">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Soil Moisture Sensor</a:t>
                      </a:r>
                      <a:endParaRPr sz="1800"/>
                    </a:p>
                  </a:txBody>
                  <a:tcPr marT="45725" marB="45725" marR="91450" marL="91450"/>
                </a:tc>
                <a:tc>
                  <a:txBody>
                    <a:bodyPr/>
                    <a:lstStyle/>
                    <a:p>
                      <a:pPr indent="0" lvl="0" marL="0" rtl="0" algn="l">
                        <a:lnSpc>
                          <a:spcPct val="161538"/>
                        </a:lnSpc>
                        <a:spcBef>
                          <a:spcPts val="900"/>
                        </a:spcBef>
                        <a:spcAft>
                          <a:spcPts val="900"/>
                        </a:spcAft>
                        <a:buSzPts val="1100"/>
                        <a:buNone/>
                      </a:pPr>
                      <a:r>
                        <a:rPr b="1" lang="en-US" sz="1200">
                          <a:solidFill>
                            <a:srgbClr val="202124"/>
                          </a:solidFill>
                          <a:highlight>
                            <a:srgbClr val="FFFFFF"/>
                          </a:highlight>
                          <a:latin typeface="Arial"/>
                          <a:ea typeface="Arial"/>
                          <a:cs typeface="Arial"/>
                          <a:sym typeface="Arial"/>
                        </a:rPr>
                        <a:t>0 to 1023</a:t>
                      </a:r>
                      <a:endParaRPr sz="1800"/>
                    </a:p>
                  </a:txBody>
                  <a:tcPr marT="45725" marB="45725" marR="91450" marL="91450"/>
                </a:tc>
                <a:tc>
                  <a:txBody>
                    <a:bodyPr/>
                    <a:lstStyle/>
                    <a:p>
                      <a:pPr indent="0" lvl="0" marL="0" marR="0" rtl="0" algn="l">
                        <a:spcBef>
                          <a:spcPts val="0"/>
                        </a:spcBef>
                        <a:spcAft>
                          <a:spcPts val="0"/>
                        </a:spcAft>
                        <a:buNone/>
                      </a:pPr>
                      <a:r>
                        <a:rPr lang="en-US" sz="1800"/>
                        <a:t>63</a:t>
                      </a:r>
                      <a:endParaRPr sz="1800"/>
                    </a:p>
                  </a:txBody>
                  <a:tcPr marT="45725" marB="45725" marR="91450" marL="91450"/>
                </a:tc>
                <a:tc>
                  <a:txBody>
                    <a:bodyPr/>
                    <a:lstStyle/>
                    <a:p>
                      <a:pPr indent="0" lvl="0" marL="0" marR="0" rtl="0" algn="l">
                        <a:spcBef>
                          <a:spcPts val="0"/>
                        </a:spcBef>
                        <a:spcAft>
                          <a:spcPts val="0"/>
                        </a:spcAft>
                        <a:buNone/>
                      </a:pPr>
                      <a:r>
                        <a:rPr lang="en-US" sz="1800"/>
                        <a:t>500</a:t>
                      </a:r>
                      <a:endParaRPr sz="1800"/>
                    </a:p>
                  </a:txBody>
                  <a:tcPr marT="45725" marB="45725" marR="91450" marL="91450"/>
                </a:tc>
              </a:tr>
              <a:tr h="529750">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Humidity Sensor</a:t>
                      </a:r>
                      <a:endParaRPr sz="1800"/>
                    </a:p>
                  </a:txBody>
                  <a:tcPr marT="45725" marB="45725" marR="91450" marL="91450"/>
                </a:tc>
                <a:tc>
                  <a:txBody>
                    <a:bodyPr/>
                    <a:lstStyle/>
                    <a:p>
                      <a:pPr indent="0" lvl="0" marL="0" marR="0" rtl="0" algn="l">
                        <a:spcBef>
                          <a:spcPts val="0"/>
                        </a:spcBef>
                        <a:spcAft>
                          <a:spcPts val="0"/>
                        </a:spcAft>
                        <a:buNone/>
                      </a:pPr>
                      <a:r>
                        <a:rPr lang="en-US" sz="1500">
                          <a:solidFill>
                            <a:srgbClr val="202124"/>
                          </a:solidFill>
                          <a:highlight>
                            <a:srgbClr val="FFFFFF"/>
                          </a:highlight>
                          <a:latin typeface="Arial"/>
                          <a:ea typeface="Arial"/>
                          <a:cs typeface="Arial"/>
                          <a:sym typeface="Arial"/>
                        </a:rPr>
                        <a:t>0 to 50</a:t>
                      </a:r>
                      <a:endParaRPr sz="1800"/>
                    </a:p>
                  </a:txBody>
                  <a:tcPr marT="45725" marB="45725" marR="91450" marL="91450"/>
                </a:tc>
                <a:tc>
                  <a:txBody>
                    <a:bodyPr/>
                    <a:lstStyle/>
                    <a:p>
                      <a:pPr indent="0" lvl="0" marL="0" marR="0" rtl="0" algn="l">
                        <a:spcBef>
                          <a:spcPts val="0"/>
                        </a:spcBef>
                        <a:spcAft>
                          <a:spcPts val="0"/>
                        </a:spcAft>
                        <a:buNone/>
                      </a:pPr>
                      <a:r>
                        <a:rPr lang="en-US" sz="1800"/>
                        <a:t>850-4000</a:t>
                      </a:r>
                      <a:endParaRPr sz="1800"/>
                    </a:p>
                  </a:txBody>
                  <a:tcPr marT="45725" marB="45725" marR="91450" marL="91450"/>
                </a:tc>
                <a:tc>
                  <a:txBody>
                    <a:bodyPr/>
                    <a:lstStyle/>
                    <a:p>
                      <a:pPr indent="0" lvl="0" marL="0" marR="0" rtl="0" algn="l">
                        <a:spcBef>
                          <a:spcPts val="0"/>
                        </a:spcBef>
                        <a:spcAft>
                          <a:spcPts val="0"/>
                        </a:spcAft>
                        <a:buNone/>
                      </a:pPr>
                      <a:r>
                        <a:rPr lang="en-US" sz="1800"/>
                        <a:t>850</a:t>
                      </a:r>
                      <a:endParaRPr sz="1800"/>
                    </a:p>
                  </a:txBody>
                  <a:tcPr marT="45725" marB="45725" marR="91450" marL="91450"/>
                </a:tc>
              </a:tr>
              <a:tr h="529750">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Temperature Sensor</a:t>
                      </a:r>
                      <a:endParaRPr sz="1800"/>
                    </a:p>
                  </a:txBody>
                  <a:tcPr marT="45725" marB="45725" marR="91450" marL="91450"/>
                </a:tc>
                <a:tc>
                  <a:txBody>
                    <a:bodyPr/>
                    <a:lstStyle/>
                    <a:p>
                      <a:pPr indent="0" lvl="0" marL="0" marR="0" rtl="0" algn="l">
                        <a:spcBef>
                          <a:spcPts val="0"/>
                        </a:spcBef>
                        <a:spcAft>
                          <a:spcPts val="0"/>
                        </a:spcAft>
                        <a:buNone/>
                      </a:pPr>
                      <a:r>
                        <a:rPr b="1" lang="en-US" sz="1200">
                          <a:solidFill>
                            <a:srgbClr val="202124"/>
                          </a:solidFill>
                          <a:highlight>
                            <a:srgbClr val="FFFFFF"/>
                          </a:highlight>
                          <a:latin typeface="Arial"/>
                          <a:ea typeface="Arial"/>
                          <a:cs typeface="Arial"/>
                          <a:sym typeface="Arial"/>
                        </a:rPr>
                        <a:t>1000°F and 2700°F</a:t>
                      </a:r>
                      <a:endParaRPr sz="1800"/>
                    </a:p>
                  </a:txBody>
                  <a:tcPr marT="45725" marB="45725" marR="91450" marL="91450"/>
                </a:tc>
                <a:tc>
                  <a:txBody>
                    <a:bodyPr/>
                    <a:lstStyle/>
                    <a:p>
                      <a:pPr indent="0" lvl="0" marL="0" marR="0" rtl="0" algn="l">
                        <a:spcBef>
                          <a:spcPts val="0"/>
                        </a:spcBef>
                        <a:spcAft>
                          <a:spcPts val="0"/>
                        </a:spcAft>
                        <a:buNone/>
                      </a:pPr>
                      <a:r>
                        <a:rPr lang="en-US" sz="1800"/>
                        <a:t>$10-$200</a:t>
                      </a:r>
                      <a:endParaRPr sz="1800"/>
                    </a:p>
                  </a:txBody>
                  <a:tcPr marT="45725" marB="45725" marR="91450" marL="91450"/>
                </a:tc>
                <a:tc>
                  <a:txBody>
                    <a:bodyPr/>
                    <a:lstStyle/>
                    <a:p>
                      <a:pPr indent="0" lvl="0" marL="0" marR="0" rtl="0" algn="l">
                        <a:spcBef>
                          <a:spcPts val="0"/>
                        </a:spcBef>
                        <a:spcAft>
                          <a:spcPts val="0"/>
                        </a:spcAft>
                        <a:buNone/>
                      </a:pPr>
                      <a:r>
                        <a:rPr lang="en-US" sz="1800"/>
                        <a:t>100</a:t>
                      </a:r>
                      <a:endParaRPr sz="1800"/>
                    </a:p>
                  </a:txBody>
                  <a:tcPr marT="45725" marB="45725" marR="91450" marL="91450"/>
                </a:tc>
              </a:tr>
              <a:tr h="529750">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Aurdino Microcontroller</a:t>
                      </a:r>
                      <a:endParaRPr sz="1800"/>
                    </a:p>
                  </a:txBody>
                  <a:tcPr marT="45725" marB="45725" marR="91450" marL="91450"/>
                </a:tc>
                <a:tc>
                  <a:txBody>
                    <a:bodyPr/>
                    <a:lstStyle/>
                    <a:p>
                      <a:pPr indent="0" lvl="0" marL="0" marR="0" rtl="0" algn="l">
                        <a:spcBef>
                          <a:spcPts val="0"/>
                        </a:spcBef>
                        <a:spcAft>
                          <a:spcPts val="0"/>
                        </a:spcAft>
                        <a:buNone/>
                      </a:pPr>
                      <a:r>
                        <a:rPr b="1" lang="en-US" sz="1200">
                          <a:solidFill>
                            <a:srgbClr val="202124"/>
                          </a:solidFill>
                          <a:highlight>
                            <a:srgbClr val="FFFFFF"/>
                          </a:highlight>
                          <a:latin typeface="Arial"/>
                          <a:ea typeface="Arial"/>
                          <a:cs typeface="Arial"/>
                          <a:sym typeface="Arial"/>
                        </a:rPr>
                        <a:t>0 to 1023</a:t>
                      </a:r>
                      <a:endParaRPr sz="1800"/>
                    </a:p>
                  </a:txBody>
                  <a:tcPr marT="45725" marB="45725" marR="91450" marL="91450"/>
                </a:tc>
                <a:tc>
                  <a:txBody>
                    <a:bodyPr/>
                    <a:lstStyle/>
                    <a:p>
                      <a:pPr indent="0" lvl="0" marL="0" marR="0" rtl="0" algn="l">
                        <a:spcBef>
                          <a:spcPts val="0"/>
                        </a:spcBef>
                        <a:spcAft>
                          <a:spcPts val="0"/>
                        </a:spcAft>
                        <a:buNone/>
                      </a:pPr>
                      <a:r>
                        <a:rPr lang="en-US" sz="1800"/>
                        <a:t>1979</a:t>
                      </a:r>
                      <a:endParaRPr sz="1800"/>
                    </a:p>
                  </a:txBody>
                  <a:tcPr marT="45725" marB="45725" marR="91450" marL="91450"/>
                </a:tc>
                <a:tc>
                  <a:txBody>
                    <a:bodyPr/>
                    <a:lstStyle/>
                    <a:p>
                      <a:pPr indent="0" lvl="0" marL="0" marR="0" rtl="0" algn="l">
                        <a:spcBef>
                          <a:spcPts val="0"/>
                        </a:spcBef>
                        <a:spcAft>
                          <a:spcPts val="0"/>
                        </a:spcAft>
                        <a:buNone/>
                      </a:pPr>
                      <a:r>
                        <a:rPr lang="en-US" sz="1800"/>
                        <a:t>1500</a:t>
                      </a:r>
                      <a:endParaRPr sz="1800"/>
                    </a:p>
                  </a:txBody>
                  <a:tcPr marT="45725" marB="45725" marR="91450" marL="91450"/>
                </a:tc>
              </a:tr>
              <a:tr h="5297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References</a:t>
            </a:r>
            <a:endParaRPr sz="2800">
              <a:solidFill>
                <a:srgbClr val="FF0000"/>
              </a:solidFill>
            </a:endParaRPr>
          </a:p>
        </p:txBody>
      </p:sp>
      <p:sp>
        <p:nvSpPr>
          <p:cNvPr id="180" name="Google Shape;180;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chemeClr val="dk1"/>
              </a:buClr>
              <a:buSzPct val="100000"/>
              <a:buChar char="•"/>
            </a:pPr>
            <a:r>
              <a:rPr lang="en-US"/>
              <a:t>  Shiraz Pasha B.R., Dr. B Yogesha, “Microcontroller Based Automated Irrigation System”, The International Journal Of Engineering And Science (IJES), Volume3, Issue 7, pp 06-09, June2014.</a:t>
            </a:r>
            <a:endParaRPr/>
          </a:p>
          <a:p>
            <a:pPr indent="-228600" lvl="0" marL="228600" rtl="0" algn="just">
              <a:lnSpc>
                <a:spcPct val="90000"/>
              </a:lnSpc>
              <a:spcBef>
                <a:spcPts val="1000"/>
              </a:spcBef>
              <a:spcAft>
                <a:spcPts val="0"/>
              </a:spcAft>
              <a:buClr>
                <a:schemeClr val="dk1"/>
              </a:buClr>
              <a:buSzPct val="100000"/>
              <a:buChar char="•"/>
            </a:pPr>
            <a:r>
              <a:rPr lang="en-US"/>
              <a:t>S. R. Kumbhar, Arjun P. Ghatule, “Microcontroller based Controlled Irrigation System for Plantation”, Proceedings of the International MultiConference of Engineers and Computer Scientists 2013VolumeII, March 2013.</a:t>
            </a:r>
            <a:endParaRPr/>
          </a:p>
          <a:p>
            <a:pPr indent="-228600" lvl="0" marL="228600" rtl="0" algn="just">
              <a:lnSpc>
                <a:spcPct val="90000"/>
              </a:lnSpc>
              <a:spcBef>
                <a:spcPts val="1000"/>
              </a:spcBef>
              <a:spcAft>
                <a:spcPts val="0"/>
              </a:spcAft>
              <a:buClr>
                <a:schemeClr val="dk1"/>
              </a:buClr>
              <a:buSzPct val="100000"/>
              <a:buChar char="•"/>
            </a:pPr>
            <a:r>
              <a:rPr lang="en-US"/>
              <a:t>Yunseop (James) Kim, Member, IEEE, Robert G. Evans, andWilliam M. Iversen, “Remote Sensing and Control of an Irrigation System Using a Distributed Wireless Sensor Network”, IEEE TRANSACTIONS ON INSTRUMENTATION AND MEASUREMENT, Volume 57, Number 7, JULY 2008.  </a:t>
            </a:r>
            <a:endParaRPr i="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866192" y="33713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Abstract</a:t>
            </a:r>
            <a:endParaRPr/>
          </a:p>
        </p:txBody>
      </p:sp>
      <p:sp>
        <p:nvSpPr>
          <p:cNvPr id="99" name="Google Shape;99;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1800"/>
              <a:buNone/>
            </a:pPr>
            <a:r>
              <a:rPr lang="en-US" sz="1800"/>
              <a:t>    Nowadays people are becoming more health conscious and trying to avoid chemicals in the food they intake. In macro agriculture, large amount of chemicals are used to increase the productivity. So, people are moving towards organic farming and rooftop agriculture. They started to cultivate fruits and vegetables for their basic needs around their house like terrace, balcony, etc. There are many problems faced during this venture. One of them is irrigating the plants daily. All the plants should be watered timely and sufficiently for their rich growth. People who have gardens are unable to go on long holidays as it would disturb the watering cycle of the plants. In order to relieve the people from the same, we have come up with a system that would water the plants on its own just by a touch. This automatic irrigation system would be equipped with Arduino, sprinkler irrigator (if not possible, a bottle irrigator). Once the user switches on the motor, the field gets irrigated. The moisture of the soil is measured using humidity  sensor. If it reaches above the level the motor gets turned off automatically. If Agriculture goes wrong there's a possibility for everything else to become wrong. To avoid such mistakes, we are in need of smart agriculture or smart gardening. It would be a great benefit if our country takes steps to implement our ideas in each part of the country.</a:t>
            </a:r>
            <a:endParaRPr b="1" i="1" sz="1800">
              <a:solidFill>
                <a:srgbClr val="FF0000"/>
              </a:solidFill>
            </a:endParaRPr>
          </a:p>
        </p:txBody>
      </p:sp>
      <p:sp>
        <p:nvSpPr>
          <p:cNvPr id="100" name="Google Shape;10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15MC804 - Project work - Review 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866192" y="33713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Problem Statement Addressed</a:t>
            </a:r>
            <a:endParaRPr/>
          </a:p>
        </p:txBody>
      </p:sp>
      <p:sp>
        <p:nvSpPr>
          <p:cNvPr id="106" name="Google Shape;106;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None/>
            </a:pPr>
            <a:r>
              <a:rPr lang="en-US"/>
              <a:t>   Agriculture is the backbone of India. People depend on agriculture for their food and basic needs. Farmers are the real strugglers who put in lot of efforts to cultivate and harvest various crops. Irrigation plays a major role for the harvest of crops. Manual irrigation is very difficult , since it requires a lot of man power to irrigate. Farmers should be present directly in the fields which is not possible all the time . So we aim to promote automatic irrigator which will stimulate to on/off the motor when it is required.</a:t>
            </a:r>
            <a:endParaRPr b="1" i="1">
              <a:solidFill>
                <a:srgbClr val="FF0000"/>
              </a:solidFill>
            </a:endParaRPr>
          </a:p>
        </p:txBody>
      </p:sp>
      <p:sp>
        <p:nvSpPr>
          <p:cNvPr id="107" name="Google Shape;107;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15MC804 - Project work - Review 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type="title"/>
          </p:nvPr>
        </p:nvSpPr>
        <p:spPr>
          <a:xfrm>
            <a:off x="866192" y="33713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Existing Solution to the Problem Addressed</a:t>
            </a:r>
            <a:endParaRPr/>
          </a:p>
        </p:txBody>
      </p:sp>
      <p:sp>
        <p:nvSpPr>
          <p:cNvPr id="113" name="Google Shape;11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b="1" lang="en-US" sz="1650">
                <a:solidFill>
                  <a:srgbClr val="005154"/>
                </a:solidFill>
                <a:highlight>
                  <a:srgbClr val="FEFEFE"/>
                </a:highlight>
                <a:latin typeface="Arial"/>
                <a:ea typeface="Arial"/>
                <a:cs typeface="Arial"/>
                <a:sym typeface="Arial"/>
              </a:rPr>
              <a:t>Time Based System</a:t>
            </a:r>
            <a:endParaRPr b="1" sz="1650">
              <a:solidFill>
                <a:srgbClr val="005154"/>
              </a:solidFill>
              <a:highlight>
                <a:srgbClr val="FEFEFE"/>
              </a:highlight>
              <a:latin typeface="Arial"/>
              <a:ea typeface="Arial"/>
              <a:cs typeface="Arial"/>
              <a:sym typeface="Arial"/>
            </a:endParaRPr>
          </a:p>
          <a:p>
            <a:pPr indent="0" lvl="0" marL="0" rtl="0" algn="l">
              <a:lnSpc>
                <a:spcPct val="90000"/>
              </a:lnSpc>
              <a:spcBef>
                <a:spcPts val="200"/>
              </a:spcBef>
              <a:spcAft>
                <a:spcPts val="0"/>
              </a:spcAft>
              <a:buClr>
                <a:schemeClr val="dk1"/>
              </a:buClr>
              <a:buSzPts val="2800"/>
              <a:buNone/>
            </a:pPr>
            <a:r>
              <a:rPr lang="en-US" sz="1800">
                <a:solidFill>
                  <a:srgbClr val="005154"/>
                </a:solidFill>
                <a:highlight>
                  <a:srgbClr val="FEFEFE"/>
                </a:highlight>
              </a:rPr>
              <a:t>Irrigation time clock controllers, or timers, are an integral part of an automated irrigation system. A timer is an essential tool to apply water in the necessary quantity at the right time. </a:t>
            </a:r>
            <a:r>
              <a:rPr b="1" i="1" lang="en-US" sz="1800">
                <a:solidFill>
                  <a:srgbClr val="FF0000"/>
                </a:solidFill>
              </a:rPr>
              <a:t> </a:t>
            </a:r>
            <a:endParaRPr b="1" i="1" sz="1800">
              <a:solidFill>
                <a:srgbClr val="FF0000"/>
              </a:solidFill>
            </a:endParaRPr>
          </a:p>
          <a:p>
            <a:pPr indent="0" lvl="0" marL="0" rtl="0" algn="l">
              <a:lnSpc>
                <a:spcPct val="115000"/>
              </a:lnSpc>
              <a:spcBef>
                <a:spcPts val="1200"/>
              </a:spcBef>
              <a:spcAft>
                <a:spcPts val="0"/>
              </a:spcAft>
              <a:buClr>
                <a:schemeClr val="dk1"/>
              </a:buClr>
              <a:buSzPts val="1100"/>
              <a:buFont typeface="Arial"/>
              <a:buNone/>
            </a:pPr>
            <a:r>
              <a:rPr b="1" lang="en-US" sz="1650">
                <a:solidFill>
                  <a:srgbClr val="005154"/>
                </a:solidFill>
                <a:highlight>
                  <a:srgbClr val="FEFEFE"/>
                </a:highlight>
                <a:latin typeface="Arial"/>
                <a:ea typeface="Arial"/>
                <a:cs typeface="Arial"/>
                <a:sym typeface="Arial"/>
              </a:rPr>
              <a:t>Volume Based System</a:t>
            </a:r>
            <a:endParaRPr b="1" sz="1650">
              <a:solidFill>
                <a:srgbClr val="005154"/>
              </a:solidFill>
              <a:highlight>
                <a:srgbClr val="FEFEFE"/>
              </a:highlight>
              <a:latin typeface="Arial"/>
              <a:ea typeface="Arial"/>
              <a:cs typeface="Arial"/>
              <a:sym typeface="Arial"/>
            </a:endParaRPr>
          </a:p>
          <a:p>
            <a:pPr indent="0" lvl="0" marL="0" rtl="0" algn="l">
              <a:lnSpc>
                <a:spcPct val="160000"/>
              </a:lnSpc>
              <a:spcBef>
                <a:spcPts val="200"/>
              </a:spcBef>
              <a:spcAft>
                <a:spcPts val="0"/>
              </a:spcAft>
              <a:buClr>
                <a:schemeClr val="dk1"/>
              </a:buClr>
              <a:buSzPts val="1100"/>
              <a:buNone/>
            </a:pPr>
            <a:r>
              <a:rPr lang="en-US" sz="1800">
                <a:highlight>
                  <a:srgbClr val="FEFEFE"/>
                </a:highlight>
              </a:rPr>
              <a:t>The pre-set amount of water can be applied in the field segments by using automatic volume controlled metering valves.</a:t>
            </a:r>
            <a:endParaRPr sz="1800">
              <a:highlight>
                <a:srgbClr val="FEFEFE"/>
              </a:highlight>
            </a:endParaRPr>
          </a:p>
          <a:p>
            <a:pPr indent="0" lvl="0" marL="0" rtl="0" algn="l">
              <a:lnSpc>
                <a:spcPct val="115000"/>
              </a:lnSpc>
              <a:spcBef>
                <a:spcPts val="1500"/>
              </a:spcBef>
              <a:spcAft>
                <a:spcPts val="0"/>
              </a:spcAft>
              <a:buClr>
                <a:schemeClr val="dk1"/>
              </a:buClr>
              <a:buSzPts val="1100"/>
              <a:buNone/>
            </a:pPr>
            <a:r>
              <a:rPr b="1" lang="en-US" sz="1650">
                <a:solidFill>
                  <a:srgbClr val="005154"/>
                </a:solidFill>
                <a:highlight>
                  <a:srgbClr val="FEFEFE"/>
                </a:highlight>
                <a:latin typeface="Arial"/>
                <a:ea typeface="Arial"/>
                <a:cs typeface="Arial"/>
                <a:sym typeface="Arial"/>
              </a:rPr>
              <a:t>Open Loop Systems</a:t>
            </a:r>
            <a:endParaRPr b="1" sz="1650">
              <a:solidFill>
                <a:srgbClr val="005154"/>
              </a:solidFill>
              <a:highlight>
                <a:srgbClr val="FEFEFE"/>
              </a:highlight>
              <a:latin typeface="Arial"/>
              <a:ea typeface="Arial"/>
              <a:cs typeface="Arial"/>
              <a:sym typeface="Arial"/>
            </a:endParaRPr>
          </a:p>
          <a:p>
            <a:pPr indent="0" lvl="0" marL="0" rtl="0" algn="l">
              <a:lnSpc>
                <a:spcPct val="160000"/>
              </a:lnSpc>
              <a:spcBef>
                <a:spcPts val="200"/>
              </a:spcBef>
              <a:spcAft>
                <a:spcPts val="0"/>
              </a:spcAft>
              <a:buClr>
                <a:schemeClr val="dk1"/>
              </a:buClr>
              <a:buSzPts val="1100"/>
              <a:buFont typeface="Arial"/>
              <a:buNone/>
            </a:pPr>
            <a:r>
              <a:rPr lang="en-US" sz="1800">
                <a:solidFill>
                  <a:srgbClr val="005154"/>
                </a:solidFill>
                <a:highlight>
                  <a:srgbClr val="FEFEFE"/>
                </a:highlight>
              </a:rPr>
              <a:t>In an open loop system, the operator makes the decision on the amount of water to be applied and the timing of the irrigation event. </a:t>
            </a:r>
            <a:endParaRPr sz="1800">
              <a:highlight>
                <a:srgbClr val="FEFEFE"/>
              </a:highlight>
            </a:endParaRPr>
          </a:p>
          <a:p>
            <a:pPr indent="0" lvl="0" marL="0" rtl="0" algn="l">
              <a:lnSpc>
                <a:spcPct val="90000"/>
              </a:lnSpc>
              <a:spcBef>
                <a:spcPts val="1500"/>
              </a:spcBef>
              <a:spcAft>
                <a:spcPts val="0"/>
              </a:spcAft>
              <a:buClr>
                <a:schemeClr val="dk1"/>
              </a:buClr>
              <a:buSzPts val="2800"/>
              <a:buNone/>
            </a:pPr>
            <a:r>
              <a:t/>
            </a:r>
            <a:endParaRPr b="1" i="1" sz="1800">
              <a:solidFill>
                <a:srgbClr val="FF0000"/>
              </a:solidFill>
            </a:endParaRPr>
          </a:p>
        </p:txBody>
      </p:sp>
      <p:sp>
        <p:nvSpPr>
          <p:cNvPr id="114" name="Google Shape;114;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15MC804 - Project work - Review 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txBox="1"/>
          <p:nvPr>
            <p:ph type="title"/>
          </p:nvPr>
        </p:nvSpPr>
        <p:spPr>
          <a:xfrm>
            <a:off x="866192" y="33713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Proposed Solution to the Problem Addressed</a:t>
            </a:r>
            <a:endParaRPr/>
          </a:p>
        </p:txBody>
      </p:sp>
      <p:sp>
        <p:nvSpPr>
          <p:cNvPr id="120" name="Google Shape;120;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120000"/>
              </a:lnSpc>
              <a:spcBef>
                <a:spcPts val="0"/>
              </a:spcBef>
              <a:spcAft>
                <a:spcPts val="0"/>
              </a:spcAft>
              <a:buClr>
                <a:schemeClr val="dk1"/>
              </a:buClr>
              <a:buSzPts val="1800"/>
              <a:buFont typeface="Arial"/>
              <a:buNone/>
            </a:pPr>
            <a:r>
              <a:rPr lang="en-US" sz="2200"/>
              <a:t>   W</a:t>
            </a:r>
            <a:r>
              <a:rPr lang="en-US" sz="2200"/>
              <a:t>e have come up with a system that would water the plants on its own just by a touch. This automatic irrigation system would be equipped with Arduino, sprinkler irrigator (if not possible, a bottle irrigator). Once the user switches on the motor, the field gets irrigated. The moisture of the soil is measured using humidity  sensor. If it reaches above the level the motor gets turned off automatically.</a:t>
            </a:r>
            <a:endParaRPr sz="3200"/>
          </a:p>
        </p:txBody>
      </p:sp>
      <p:sp>
        <p:nvSpPr>
          <p:cNvPr id="121" name="Google Shape;12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15MC804 - Project work - Review 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Work Plan  </a:t>
            </a:r>
            <a:endParaRPr/>
          </a:p>
        </p:txBody>
      </p:sp>
      <p:sp>
        <p:nvSpPr>
          <p:cNvPr id="127" name="Google Shape;127;p6"/>
          <p:cNvSpPr txBox="1"/>
          <p:nvPr>
            <p:ph idx="1" type="body"/>
          </p:nvPr>
        </p:nvSpPr>
        <p:spPr>
          <a:xfrm>
            <a:off x="838200" y="1825625"/>
            <a:ext cx="10515600" cy="43989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100"/>
              <a:buNone/>
            </a:pPr>
            <a:r>
              <a:rPr lang="en-US"/>
              <a:t>Automatic irrigation system can be constructed in such a way that it provides ease to the farmers to </a:t>
            </a:r>
            <a:r>
              <a:rPr lang="en-US"/>
              <a:t>irrigate</a:t>
            </a:r>
            <a:r>
              <a:rPr lang="en-US"/>
              <a:t>. The model has a wifi router which will be connected to the raspberry pi chip. To irrigate fields the water has to be pumped from well or pump set. These pump set has a motor fixed to monitor the level of  </a:t>
            </a:r>
            <a:r>
              <a:rPr lang="en-US"/>
              <a:t>w</a:t>
            </a:r>
            <a:r>
              <a:rPr lang="en-US"/>
              <a:t>atering. Code has been written in PHP which we can run in the website through front end. If wifi is connected the monitoring is limited to certain areas. If sim card is used it can be accessed anywhere using mobile data. By these ways we can implement the automatic irrigation system.</a:t>
            </a:r>
            <a:endParaRPr/>
          </a:p>
        </p:txBody>
      </p:sp>
      <p:sp>
        <p:nvSpPr>
          <p:cNvPr id="128" name="Google Shape;12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15MC804 - Project work - Review 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Block Diagram and/or Circuit Diagram</a:t>
            </a:r>
            <a:endParaRPr/>
          </a:p>
        </p:txBody>
      </p:sp>
      <p:sp>
        <p:nvSpPr>
          <p:cNvPr id="134" name="Google Shape;13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15MC804 - Project work - Review 2</a:t>
            </a:r>
            <a:endParaRPr/>
          </a:p>
        </p:txBody>
      </p:sp>
      <p:pic>
        <p:nvPicPr>
          <p:cNvPr id="135" name="Google Shape;135;p7"/>
          <p:cNvPicPr preferRelativeResize="0"/>
          <p:nvPr/>
        </p:nvPicPr>
        <p:blipFill rotWithShape="1">
          <a:blip r:embed="rId3">
            <a:alphaModFix/>
          </a:blip>
          <a:srcRect b="0" l="0" r="0" t="0"/>
          <a:stretch/>
        </p:blipFill>
        <p:spPr>
          <a:xfrm>
            <a:off x="4038600" y="1690688"/>
            <a:ext cx="4436660" cy="424464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Flow Chart</a:t>
            </a:r>
            <a:endParaRPr/>
          </a:p>
        </p:txBody>
      </p:sp>
      <p:pic>
        <p:nvPicPr>
          <p:cNvPr id="141" name="Google Shape;141;p8"/>
          <p:cNvPicPr preferRelativeResize="0"/>
          <p:nvPr>
            <p:ph idx="1" type="body"/>
          </p:nvPr>
        </p:nvPicPr>
        <p:blipFill rotWithShape="1">
          <a:blip r:embed="rId3">
            <a:alphaModFix/>
          </a:blip>
          <a:srcRect b="0" l="0" r="0" t="0"/>
          <a:stretch/>
        </p:blipFill>
        <p:spPr>
          <a:xfrm>
            <a:off x="3698550" y="1525375"/>
            <a:ext cx="4114800" cy="4687500"/>
          </a:xfrm>
          <a:prstGeom prst="rect">
            <a:avLst/>
          </a:prstGeom>
          <a:noFill/>
          <a:ln>
            <a:noFill/>
          </a:ln>
        </p:spPr>
      </p:pic>
      <p:sp>
        <p:nvSpPr>
          <p:cNvPr id="142" name="Google Shape;14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15MC804 - Project work - Review 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Effective utilization of the Modern Tool &amp; Cloud</a:t>
            </a:r>
            <a:endParaRPr/>
          </a:p>
        </p:txBody>
      </p:sp>
      <p:sp>
        <p:nvSpPr>
          <p:cNvPr id="148" name="Google Shape;148;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lang="en-US" sz="3000">
                <a:solidFill>
                  <a:srgbClr val="202124"/>
                </a:solidFill>
                <a:highlight>
                  <a:srgbClr val="FFFFFF"/>
                </a:highlight>
              </a:rPr>
              <a:t>The system uses information from the soil moisture sensor to irrigate soil which helps to prevent over irrigation or under irrigation of soil there by avoiding crop damage. The farm owner can monitor the process online through a website.</a:t>
            </a:r>
            <a:endParaRPr sz="34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2021-02-20T05:24:33Z</dcterms:created>
  <dc:creator>vignesh waran</dc:creator>
</cp:coreProperties>
</file>