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1" r:id="rId7"/>
    <p:sldId id="261" r:id="rId8"/>
    <p:sldId id="262" r:id="rId9"/>
    <p:sldId id="263"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Wq05TIJmeT7/tNyyhIeNWXR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B3452-04F2-42A9-8B6A-A782C22753BE}">
  <a:tblStyle styleId="{EA0B3452-04F2-42A9-8B6A-A782C22753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013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82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07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49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128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01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02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9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12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92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25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31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951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221334198_Intelligent_Phonocardiogram_Analysis_and_Representation_Too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ncbi.nlm.nih.gov/pmc/articles/PMC575796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Title of the project</a:t>
            </a:r>
            <a:endParaRPr/>
          </a:p>
        </p:txBody>
      </p:sp>
      <p:sp>
        <p:nvSpPr>
          <p:cNvPr id="91" name="Google Shape;91;p1"/>
          <p:cNvSpPr txBox="1">
            <a:spLocks noGrp="1"/>
          </p:cNvSpPr>
          <p:nvPr>
            <p:ph type="subTitle" idx="1"/>
          </p:nvPr>
        </p:nvSpPr>
        <p:spPr>
          <a:xfrm>
            <a:off x="374904" y="4123943"/>
            <a:ext cx="5632704" cy="16370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dirty="0"/>
              <a:t>Student 1 </a:t>
            </a:r>
            <a:r>
              <a:rPr lang="en-US" dirty="0" smtClean="0"/>
              <a:t>(191BM131</a:t>
            </a:r>
            <a:r>
              <a:rPr lang="en-US" dirty="0" smtClean="0"/>
              <a:t> &amp; PREM M)</a:t>
            </a:r>
            <a:endParaRPr dirty="0"/>
          </a:p>
          <a:p>
            <a:pPr marL="0" lvl="0" indent="0" algn="l" rtl="0">
              <a:lnSpc>
                <a:spcPct val="90000"/>
              </a:lnSpc>
              <a:spcBef>
                <a:spcPts val="1000"/>
              </a:spcBef>
              <a:spcAft>
                <a:spcPts val="0"/>
              </a:spcAft>
              <a:buClr>
                <a:schemeClr val="dk1"/>
              </a:buClr>
              <a:buSzPct val="100000"/>
              <a:buNone/>
            </a:pPr>
            <a:r>
              <a:rPr lang="en-US" dirty="0"/>
              <a:t>Student 2 </a:t>
            </a:r>
            <a:r>
              <a:rPr lang="en-US" dirty="0" smtClean="0"/>
              <a:t>(</a:t>
            </a:r>
            <a:r>
              <a:rPr lang="en-US" dirty="0" smtClean="0"/>
              <a:t>191BM144</a:t>
            </a:r>
            <a:r>
              <a:rPr lang="en-US" dirty="0" smtClean="0"/>
              <a:t> </a:t>
            </a:r>
            <a:r>
              <a:rPr lang="en-US" dirty="0"/>
              <a:t>&amp; </a:t>
            </a:r>
            <a:r>
              <a:rPr lang="en-US" dirty="0" smtClean="0"/>
              <a:t>SIVA SAMBATH K</a:t>
            </a:r>
            <a:r>
              <a:rPr lang="en-US" dirty="0" smtClean="0"/>
              <a:t>)</a:t>
            </a:r>
            <a:endParaRPr dirty="0"/>
          </a:p>
          <a:p>
            <a:pPr marL="0" lvl="0" indent="0" algn="l" rtl="0">
              <a:lnSpc>
                <a:spcPct val="90000"/>
              </a:lnSpc>
              <a:spcBef>
                <a:spcPts val="1000"/>
              </a:spcBef>
              <a:spcAft>
                <a:spcPts val="0"/>
              </a:spcAft>
              <a:buClr>
                <a:schemeClr val="dk1"/>
              </a:buClr>
              <a:buSzPct val="100000"/>
              <a:buNone/>
            </a:pPr>
            <a:r>
              <a:rPr lang="en-US" dirty="0"/>
              <a:t>Student 3 </a:t>
            </a:r>
            <a:r>
              <a:rPr lang="en-US" dirty="0" smtClean="0"/>
              <a:t>(</a:t>
            </a:r>
            <a:r>
              <a:rPr lang="en-US" dirty="0" smtClean="0"/>
              <a:t>191BM142</a:t>
            </a:r>
            <a:r>
              <a:rPr lang="en-US" dirty="0" smtClean="0"/>
              <a:t> </a:t>
            </a:r>
            <a:r>
              <a:rPr lang="en-US" dirty="0"/>
              <a:t>&amp; </a:t>
            </a:r>
            <a:r>
              <a:rPr lang="en-US" dirty="0" smtClean="0"/>
              <a:t>SHAM V</a:t>
            </a:r>
            <a:r>
              <a:rPr lang="en-US" dirty="0" smtClean="0"/>
              <a:t>)</a:t>
            </a:r>
            <a:endParaRPr dirty="0"/>
          </a:p>
          <a:p>
            <a:pPr marL="0" lvl="0" indent="0" algn="l" rtl="0">
              <a:lnSpc>
                <a:spcPct val="90000"/>
              </a:lnSpc>
              <a:spcBef>
                <a:spcPts val="1000"/>
              </a:spcBef>
              <a:spcAft>
                <a:spcPts val="0"/>
              </a:spcAft>
              <a:buClr>
                <a:schemeClr val="dk1"/>
              </a:buClr>
              <a:buSzPct val="100000"/>
              <a:buNone/>
            </a:pPr>
            <a:endParaRPr dirty="0"/>
          </a:p>
        </p:txBody>
      </p:sp>
      <p:sp>
        <p:nvSpPr>
          <p:cNvPr id="92" name="Google Shape;92;p1"/>
          <p:cNvSpPr txBox="1"/>
          <p:nvPr/>
        </p:nvSpPr>
        <p:spPr>
          <a:xfrm>
            <a:off x="7890387" y="3859882"/>
            <a:ext cx="3878826"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Under guidance of </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Mr</a:t>
            </a:r>
            <a:r>
              <a:rPr lang="en-US" sz="2400" dirty="0">
                <a:solidFill>
                  <a:schemeClr val="dk1"/>
                </a:solidFill>
                <a:latin typeface="Calibri"/>
                <a:ea typeface="Calibri"/>
                <a:cs typeface="Calibri"/>
                <a:sym typeface="Calibri"/>
              </a:rPr>
              <a:t>/Dr. </a:t>
            </a:r>
            <a:r>
              <a:rPr lang="en-US" sz="2400" dirty="0" smtClean="0">
                <a:solidFill>
                  <a:schemeClr val="dk1"/>
                </a:solidFill>
                <a:latin typeface="Calibri"/>
                <a:ea typeface="Calibri"/>
                <a:cs typeface="Calibri"/>
                <a:sym typeface="Calibri"/>
              </a:rPr>
              <a:t>PRABU V</a:t>
            </a:r>
            <a:r>
              <a:rPr lang="en-US" sz="2400" dirty="0" smtClean="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smtClean="0">
                <a:solidFill>
                  <a:schemeClr val="dk1"/>
                </a:solidFill>
                <a:latin typeface="Calibri"/>
                <a:ea typeface="Calibri"/>
                <a:cs typeface="Calibri"/>
                <a:sym typeface="Calibri"/>
              </a:rPr>
              <a:t>PROFESSOR</a:t>
            </a:r>
            <a:r>
              <a:rPr lang="en-US" sz="2400" dirty="0" smtClean="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BIT, </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Sathy</a:t>
            </a:r>
            <a:r>
              <a:rPr lang="en-US" sz="2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3" name="Google Shape;93;p1"/>
          <p:cNvSpPr/>
          <p:nvPr/>
        </p:nvSpPr>
        <p:spPr>
          <a:xfrm>
            <a:off x="10436525" y="185625"/>
            <a:ext cx="1454100" cy="13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Prototype &amp; Sample Output</a:t>
            </a:r>
            <a:endParaRPr/>
          </a:p>
        </p:txBody>
      </p:sp>
      <p:pic>
        <p:nvPicPr>
          <p:cNvPr id="1026" name="Picture 2" descr="https://lh5.googleusercontent.com/lG-LALPfJNGGrjleBtbIEuiN_Zmcu6BtMG21z4mMc8ar1Ke1WRM-Tb7hoSC6T0QZQnQngGg8QfUGc385H-3DFsXm9LwCDyfkQbIR8H437P4GqCL3v1-Vnp9IC9F8noZ9mVQOyV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14" y="1913255"/>
            <a:ext cx="4333875"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v28r6x_cuK3hMfel1K_ImQFVl61rwKj8aAw_cx_O2U-3YrKNtheS0W5ZiftOPgfD-lqYTO5plF6-7BHPe7DRgYdqGXV-1AwO52L7BL3Ah2yeGtG792zZu_o8L0L7VShmQ5DQdn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528" y="2281428"/>
            <a:ext cx="5734050"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a:t>Since the majority of the clinical applications are present in the </a:t>
            </a:r>
            <a:r>
              <a:rPr lang="en-US" dirty="0" err="1"/>
              <a:t>literature,they</a:t>
            </a:r>
            <a:r>
              <a:rPr lang="en-US" dirty="0"/>
              <a:t> lack some essential applications like signal processing ,which supports the doctors in decision </a:t>
            </a:r>
            <a:r>
              <a:rPr lang="en-US" dirty="0" err="1"/>
              <a:t>making.As</a:t>
            </a:r>
            <a:r>
              <a:rPr lang="en-US" dirty="0"/>
              <a:t> the technology is rapidly increasing we must provoke ourselves to the </a:t>
            </a:r>
            <a:r>
              <a:rPr lang="en-US" dirty="0" err="1"/>
              <a:t>technology.So</a:t>
            </a:r>
            <a:r>
              <a:rPr lang="en-US" dirty="0"/>
              <a:t> it is indispensable for the physician to introduce the phonocardiogram for instant diagnosis and provide the required treatment for the CVD.</a:t>
            </a:r>
            <a:endParaRPr lang="en-US" dirty="0"/>
          </a:p>
          <a:p>
            <a:pPr marL="114300" indent="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73" name="Google Shape;17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endParaRPr dirty="0"/>
          </a:p>
        </p:txBody>
      </p:sp>
      <p:graphicFrame>
        <p:nvGraphicFramePr>
          <p:cNvPr id="174" name="Google Shape;174;p13"/>
          <p:cNvGraphicFramePr/>
          <p:nvPr>
            <p:extLst>
              <p:ext uri="{D42A27DB-BD31-4B8C-83A1-F6EECF244321}">
                <p14:modId xmlns:p14="http://schemas.microsoft.com/office/powerpoint/2010/main" val="796901806"/>
              </p:ext>
            </p:extLst>
          </p:nvPr>
        </p:nvGraphicFramePr>
        <p:xfrm>
          <a:off x="1136259" y="2585786"/>
          <a:ext cx="9761925" cy="3399180"/>
        </p:xfrm>
        <a:graphic>
          <a:graphicData uri="http://schemas.openxmlformats.org/drawingml/2006/table">
            <a:tbl>
              <a:tblPr firstRow="1" bandRow="1">
                <a:noFill/>
                <a:tableStyleId>{EA0B3452-04F2-42A9-8B6A-A782C22753BE}</a:tableStyleId>
              </a:tblPr>
              <a:tblGrid>
                <a:gridCol w="711200"/>
                <a:gridCol w="3517650"/>
                <a:gridCol w="2808525"/>
                <a:gridCol w="1362275"/>
                <a:gridCol w="1362275"/>
              </a:tblGrid>
              <a:tr h="437325">
                <a:tc>
                  <a:txBody>
                    <a:bodyPr/>
                    <a:lstStyle/>
                    <a:p>
                      <a:pPr marL="0" marR="0" lvl="0" indent="0" algn="l" rtl="0">
                        <a:spcBef>
                          <a:spcPts val="0"/>
                        </a:spcBef>
                        <a:spcAft>
                          <a:spcPts val="0"/>
                        </a:spcAft>
                        <a:buNone/>
                      </a:pPr>
                      <a:r>
                        <a:rPr lang="en-US" sz="1800" u="none" strike="noStrike" cap="none" dirty="0" err="1"/>
                        <a:t>S.No</a:t>
                      </a:r>
                      <a:endParaRPr sz="1800" dirty="0"/>
                    </a:p>
                  </a:txBody>
                  <a:tcPr marL="91450" marR="91450" marT="45725" marB="45725"/>
                </a:tc>
                <a:tc>
                  <a:txBody>
                    <a:bodyPr/>
                    <a:lstStyle/>
                    <a:p>
                      <a:pPr marL="0" marR="0" lvl="0" indent="0" algn="l" rtl="0">
                        <a:spcBef>
                          <a:spcPts val="0"/>
                        </a:spcBef>
                        <a:spcAft>
                          <a:spcPts val="0"/>
                        </a:spcAft>
                        <a:buNone/>
                      </a:pPr>
                      <a:r>
                        <a:rPr lang="en-US" sz="1800"/>
                        <a:t>Component Name</a:t>
                      </a:r>
                      <a:endParaRPr sz="1800"/>
                    </a:p>
                  </a:txBody>
                  <a:tcPr marL="91450" marR="91450" marT="45725" marB="45725"/>
                </a:tc>
                <a:tc>
                  <a:txBody>
                    <a:bodyPr/>
                    <a:lstStyle/>
                    <a:p>
                      <a:pPr marL="0" marR="0" lvl="0" indent="0" algn="l" rtl="0">
                        <a:spcBef>
                          <a:spcPts val="0"/>
                        </a:spcBef>
                        <a:spcAft>
                          <a:spcPts val="0"/>
                        </a:spcAft>
                        <a:buNone/>
                      </a:pPr>
                      <a:r>
                        <a:rPr lang="en-US" sz="1800"/>
                        <a:t>Specification (IC number or Range or Value)</a:t>
                      </a:r>
                      <a:endParaRPr sz="1800"/>
                    </a:p>
                  </a:txBody>
                  <a:tcPr marL="91450" marR="91450" marT="45725" marB="45725"/>
                </a:tc>
                <a:tc>
                  <a:txBody>
                    <a:bodyPr/>
                    <a:lstStyle/>
                    <a:p>
                      <a:pPr marL="0" marR="0" lvl="0" indent="0" algn="l" rtl="0">
                        <a:spcBef>
                          <a:spcPts val="0"/>
                        </a:spcBef>
                        <a:spcAft>
                          <a:spcPts val="0"/>
                        </a:spcAft>
                        <a:buNone/>
                      </a:pPr>
                      <a:r>
                        <a:rPr lang="en-US" sz="1800"/>
                        <a:t>Unit Cost</a:t>
                      </a:r>
                      <a:endParaRPr sz="1800"/>
                    </a:p>
                  </a:txBody>
                  <a:tcPr marL="91450" marR="91450" marT="45725" marB="45725"/>
                </a:tc>
                <a:tc>
                  <a:txBody>
                    <a:bodyPr/>
                    <a:lstStyle/>
                    <a:p>
                      <a:pPr marL="0" marR="0" lvl="0" indent="0" algn="l" rtl="0">
                        <a:spcBef>
                          <a:spcPts val="0"/>
                        </a:spcBef>
                        <a:spcAft>
                          <a:spcPts val="0"/>
                        </a:spcAft>
                        <a:buNone/>
                      </a:pPr>
                      <a:r>
                        <a:rPr lang="en-US" sz="1800"/>
                        <a:t>Total Cost</a:t>
                      </a:r>
                      <a:endParaRPr sz="1800"/>
                    </a:p>
                  </a:txBody>
                  <a:tcPr marL="91450" marR="91450" marT="45725" marB="45725"/>
                </a:tc>
              </a:tr>
              <a:tr h="529750">
                <a:tc>
                  <a:txBody>
                    <a:bodyPr/>
                    <a:lstStyle/>
                    <a:p>
                      <a:pPr marL="0" marR="0" lvl="0" indent="0" algn="l" rtl="0">
                        <a:spcBef>
                          <a:spcPts val="0"/>
                        </a:spcBef>
                        <a:spcAft>
                          <a:spcPts val="0"/>
                        </a:spcAft>
                        <a:buNone/>
                      </a:pPr>
                      <a:r>
                        <a:rPr lang="en-IN" sz="1800" dirty="0" smtClean="0"/>
                        <a:t>1</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R-PI</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4GB RAM</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4000(1)</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4000</a:t>
                      </a:r>
                      <a:endParaRPr sz="1800" dirty="0"/>
                    </a:p>
                  </a:txBody>
                  <a:tcPr marL="91450" marR="91450" marT="45725" marB="45725"/>
                </a:tc>
              </a:tr>
              <a:tr h="529750">
                <a:tc>
                  <a:txBody>
                    <a:bodyPr/>
                    <a:lstStyle/>
                    <a:p>
                      <a:pPr marL="0" marR="0" lvl="0" indent="0" algn="l" rtl="0">
                        <a:spcBef>
                          <a:spcPts val="0"/>
                        </a:spcBef>
                        <a:spcAft>
                          <a:spcPts val="0"/>
                        </a:spcAft>
                        <a:buNone/>
                      </a:pPr>
                      <a:r>
                        <a:rPr lang="en-IN" sz="1800" dirty="0" smtClean="0"/>
                        <a:t>2</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SETHOSCOPE</a:t>
                      </a:r>
                      <a:r>
                        <a:rPr lang="en-IN" sz="1800" baseline="0" dirty="0" smtClean="0"/>
                        <a:t> NORMAL </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3.5MM THICK </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1000(1)</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1000</a:t>
                      </a:r>
                      <a:endParaRPr sz="1800" dirty="0"/>
                    </a:p>
                  </a:txBody>
                  <a:tcPr marL="91450" marR="91450" marT="45725" marB="45725"/>
                </a:tc>
              </a:tr>
              <a:tr h="529750">
                <a:tc>
                  <a:txBody>
                    <a:bodyPr/>
                    <a:lstStyle/>
                    <a:p>
                      <a:pPr marL="0" marR="0" lvl="0" indent="0" algn="l" rtl="0">
                        <a:spcBef>
                          <a:spcPts val="0"/>
                        </a:spcBef>
                        <a:spcAft>
                          <a:spcPts val="0"/>
                        </a:spcAft>
                        <a:buNone/>
                      </a:pPr>
                      <a:r>
                        <a:rPr lang="en-IN" sz="1800" dirty="0" smtClean="0"/>
                        <a:t>3           </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PCB</a:t>
                      </a:r>
                      <a:r>
                        <a:rPr lang="en-IN" sz="1800" baseline="0" dirty="0" smtClean="0"/>
                        <a:t> BOARD DESIGNED </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COMPONENTS ON THE CIRCUIT</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100(20)</a:t>
                      </a:r>
                      <a:endParaRPr sz="1800" dirty="0"/>
                    </a:p>
                  </a:txBody>
                  <a:tcPr marL="91450" marR="91450" marT="45725" marB="45725"/>
                </a:tc>
                <a:tc>
                  <a:txBody>
                    <a:bodyPr/>
                    <a:lstStyle/>
                    <a:p>
                      <a:pPr marL="0" marR="0" lvl="0" indent="0" algn="l" rtl="0">
                        <a:spcBef>
                          <a:spcPts val="0"/>
                        </a:spcBef>
                        <a:spcAft>
                          <a:spcPts val="0"/>
                        </a:spcAft>
                        <a:buNone/>
                      </a:pPr>
                      <a:r>
                        <a:rPr lang="en-IN" sz="1800" dirty="0" smtClean="0"/>
                        <a:t>2000</a:t>
                      </a:r>
                      <a:endParaRPr sz="1800" dirty="0"/>
                    </a:p>
                  </a:txBody>
                  <a:tcPr marL="91450" marR="91450" marT="45725" marB="45725"/>
                </a:tc>
              </a:tr>
              <a:tr h="5297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5297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Working video Link (If available)</a:t>
            </a:r>
            <a:endParaRPr/>
          </a:p>
        </p:txBody>
      </p:sp>
      <p:sp>
        <p:nvSpPr>
          <p:cNvPr id="180" name="Google Shape;18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FF0000"/>
              </a:buClr>
              <a:buSzPts val="2800"/>
              <a:buNone/>
            </a:pPr>
            <a:r>
              <a:rPr lang="en-US" i="1" dirty="0">
                <a:solidFill>
                  <a:srgbClr val="FF0000"/>
                </a:solidFill>
              </a:rPr>
              <a:t>https://youtu.be/5jJJtnu1kqc</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sz="2800" dirty="0">
              <a:solidFill>
                <a:srgbClr val="FF0000"/>
              </a:solidFill>
            </a:endParaRPr>
          </a:p>
        </p:txBody>
      </p:sp>
      <p:sp>
        <p:nvSpPr>
          <p:cNvPr id="186" name="Google Shape;18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fontAlgn="base"/>
            <a:r>
              <a:rPr lang="en-IN" u="sng" dirty="0">
                <a:hlinkClick r:id="rId3"/>
              </a:rPr>
              <a:t>https://www.researchgate.net/publication/221334198_Intelligent_Phonocardiogram_Analysis_and_Representation_Tool</a:t>
            </a:r>
            <a:endParaRPr lang="en-IN" dirty="0"/>
          </a:p>
          <a:p>
            <a:pPr fontAlgn="base"/>
            <a:r>
              <a:rPr lang="en-IN" u="sng" dirty="0">
                <a:hlinkClick r:id="rId4"/>
              </a:rPr>
              <a:t>https://www.ncbi.nlm.nih.gov/pmc/articles/PMC5757962/</a:t>
            </a:r>
            <a:endParaRPr lang="en-IN" dirty="0"/>
          </a:p>
          <a:p>
            <a:pPr fontAlgn="base"/>
            <a:r>
              <a:rPr lang="en-IN" dirty="0"/>
              <a:t>https://www.researchgate.net/publication/322246148_Digital_stethoscope_Technology_update</a:t>
            </a:r>
          </a:p>
          <a:p>
            <a:pPr marL="228600" lvl="0" indent="-228600" algn="just" rtl="0">
              <a:lnSpc>
                <a:spcPct val="90000"/>
              </a:lnSpc>
              <a:spcBef>
                <a:spcPts val="0"/>
              </a:spcBef>
              <a:spcAft>
                <a:spcPts val="0"/>
              </a:spcAft>
              <a:buClr>
                <a:schemeClr val="dk1"/>
              </a:buClr>
              <a:buSzPts val="2800"/>
              <a:buChar char="•"/>
            </a:pPr>
            <a:endParaRPr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r>
              <a:rPr lang="en-US" dirty="0"/>
              <a:t>Our World is worried about these Pandemic Situations. We should fight against this truculent virus because the probability of mortality rate in our world is rapidly increasing so we people have paved a path of </a:t>
            </a:r>
            <a:r>
              <a:rPr lang="en-US" dirty="0" err="1"/>
              <a:t>telehealth</a:t>
            </a:r>
            <a:r>
              <a:rPr lang="en-US" dirty="0"/>
              <a:t> care communication for CVD(Cardiovascular Disease) patients. Our New Innovation concerns rural area patients with the help of </a:t>
            </a:r>
            <a:r>
              <a:rPr lang="en-US" dirty="0" err="1"/>
              <a:t>doctors.Our</a:t>
            </a:r>
            <a:r>
              <a:rPr lang="en-US" dirty="0"/>
              <a:t> current situation at home is better than a hospital visit. So what only we people introduce </a:t>
            </a:r>
            <a:r>
              <a:rPr lang="en-US" dirty="0" err="1"/>
              <a:t>telehealth</a:t>
            </a:r>
            <a:r>
              <a:rPr lang="en-US" dirty="0"/>
              <a:t> communication also. By the use of digital phonocardiogram devices, Doctors can easily get your  recorded heart sounds from cloud computing and </a:t>
            </a:r>
            <a:r>
              <a:rPr lang="en-US" dirty="0" err="1"/>
              <a:t>visualise</a:t>
            </a:r>
            <a:r>
              <a:rPr lang="en-US" dirty="0"/>
              <a:t> the phonocardiogram data using the mobile application to diagnose the problem. </a:t>
            </a:r>
            <a:endParaRPr lang="en-US" dirty="0"/>
          </a:p>
          <a:p>
            <a:r>
              <a:rPr lang="en-US" dirty="0"/>
              <a:t>Cardiovascular Disease is a type of heart illness majorly it affects our heart and blood vessels in our body. So the heart sounds like endangered murmurs and unnecessary noise. Through reckoning, we introduce a sophisticated new innovation Phonocardiogram for instant diagnosis. Phonocardiogram is an advanced technology. Acoustic or traditional  stethoscope is only for auscultation or listening to the heart sounds. In the Rudimentary of traditional or acoustics stethoscopes there is a doctor or nurse only able to use it. Because they can only ensure to check heart beats and pulse rate.</a:t>
            </a:r>
            <a:endParaRPr lang="en-US" dirty="0"/>
          </a:p>
          <a:p>
            <a:pPr marL="114300" indent="0">
              <a:buNone/>
            </a:pPr>
            <a:endParaRPr dirty="0"/>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12682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a:spLocks noGrp="1"/>
          </p:cNvSpPr>
          <p:nvPr>
            <p:ph type="body" idx="1"/>
          </p:nvPr>
        </p:nvSpPr>
        <p:spPr>
          <a:xfrm>
            <a:off x="1085088" y="1295273"/>
            <a:ext cx="10515600" cy="4351338"/>
          </a:xfrm>
          <a:prstGeom prst="rect">
            <a:avLst/>
          </a:prstGeom>
          <a:noFill/>
          <a:ln>
            <a:noFill/>
          </a:ln>
        </p:spPr>
        <p:txBody>
          <a:bodyPr spcFirstLastPara="1" wrap="square" lIns="91425" tIns="45700" rIns="91425" bIns="45700" anchor="t" anchorCtr="0">
            <a:normAutofit fontScale="77500" lnSpcReduction="20000"/>
          </a:bodyPr>
          <a:lstStyle/>
          <a:p>
            <a:pPr lvl="0" indent="-457200">
              <a:spcBef>
                <a:spcPts val="0"/>
              </a:spcBef>
              <a:buSzPts val="2800"/>
              <a:buFont typeface="Arial" panose="020B0604020202020204" pitchFamily="34" charset="0"/>
              <a:buChar char="•"/>
            </a:pPr>
            <a:r>
              <a:rPr lang="en-IN" dirty="0" smtClean="0"/>
              <a:t>Among </a:t>
            </a:r>
            <a:r>
              <a:rPr lang="en-IN" dirty="0"/>
              <a:t>these factors, 13% of the mortality rate is accounted due to hypertension, 9% is accounted by tobacco, 6% is by diabetes, 6 % is by obesity and 5% is by lack of exercise. Auscultation of CV system allows us to aid even the </a:t>
            </a:r>
            <a:r>
              <a:rPr lang="en-IN" dirty="0" err="1"/>
              <a:t>valvular</a:t>
            </a:r>
            <a:r>
              <a:rPr lang="en-IN" dirty="0"/>
              <a:t> heart disease (VHD), hypertensive disease and congestive heart failure</a:t>
            </a:r>
            <a:r>
              <a:rPr lang="en-IN" dirty="0" smtClean="0"/>
              <a:t>.</a:t>
            </a:r>
          </a:p>
          <a:p>
            <a:pPr lvl="0" indent="-457200">
              <a:spcBef>
                <a:spcPts val="0"/>
              </a:spcBef>
              <a:buSzPts val="2800"/>
              <a:buFont typeface="Arial" panose="020B0604020202020204" pitchFamily="34" charset="0"/>
              <a:buChar char="•"/>
            </a:pPr>
            <a:r>
              <a:rPr lang="en-IN" dirty="0" smtClean="0"/>
              <a:t> </a:t>
            </a:r>
            <a:r>
              <a:rPr lang="en-IN" dirty="0"/>
              <a:t>Major heart diseases could be diagnosed initially through the auscultation in the pulmonary pathology, so it is prevailed to diagnose the pulmonary pathology to procure the accurate diagnosis. The perceptiveness of auscultation is through the vibration engendered in the heart at the frequency rate of (20-20,000Hz) during the cardiac cycle</a:t>
            </a:r>
            <a:r>
              <a:rPr lang="en-IN" dirty="0" smtClean="0"/>
              <a:t>.</a:t>
            </a:r>
          </a:p>
          <a:p>
            <a:pPr lvl="0" indent="-457200">
              <a:spcBef>
                <a:spcPts val="0"/>
              </a:spcBef>
              <a:buSzPts val="2800"/>
              <a:buFont typeface="Arial" panose="020B0604020202020204" pitchFamily="34" charset="0"/>
              <a:buChar char="•"/>
            </a:pPr>
            <a:r>
              <a:rPr lang="en-IN" dirty="0" smtClean="0"/>
              <a:t> </a:t>
            </a:r>
            <a:r>
              <a:rPr lang="en-IN" dirty="0"/>
              <a:t>There are sundry devices for diagnosing the cardiac disease such as ECG (Electro Cardio Gram), C MRI (Cardiac Magnetic Resonance Imaging), CT (Computed Tomography</a:t>
            </a:r>
            <a:r>
              <a:rPr lang="en-IN" dirty="0" smtClean="0"/>
              <a:t>).</a:t>
            </a:r>
          </a:p>
          <a:p>
            <a:pPr indent="-457200">
              <a:spcBef>
                <a:spcPts val="0"/>
              </a:spcBef>
              <a:buSzPts val="2800"/>
              <a:buFont typeface="Arial" panose="020B0604020202020204" pitchFamily="34" charset="0"/>
              <a:buChar char="•"/>
            </a:pPr>
            <a:r>
              <a:rPr lang="en-IN" dirty="0"/>
              <a:t>The basis for CVD are lack of exercise, smoking, consumption of alcohol, anxiety, hypertension, obesity, high cholesterol level in the food items </a:t>
            </a:r>
            <a:r>
              <a:rPr lang="en-IN" dirty="0" err="1"/>
              <a:t>etc</a:t>
            </a:r>
            <a:r>
              <a:rPr lang="en-IN" dirty="0"/>
              <a:t> </a:t>
            </a:r>
            <a:r>
              <a:rPr lang="en-IN" dirty="0" smtClean="0"/>
              <a:t>.</a:t>
            </a:r>
          </a:p>
          <a:p>
            <a:pPr lvl="0" indent="-457200">
              <a:spcBef>
                <a:spcPts val="0"/>
              </a:spcBef>
              <a:buSzPts val="2800"/>
              <a:buFont typeface="Arial" panose="020B0604020202020204" pitchFamily="34" charset="0"/>
              <a:buChar char="•"/>
            </a:pPr>
            <a:r>
              <a:rPr lang="en-IN" dirty="0"/>
              <a:t>Cardiovascular disease is a type of disease that is related to heart and blood vessels. The symptoms for the utmost heart disease is vicissitude in the heart sounds and engendered murmurs in the </a:t>
            </a:r>
            <a:r>
              <a:rPr lang="en-IN" dirty="0" err="1"/>
              <a:t>heart.Through</a:t>
            </a:r>
            <a:r>
              <a:rPr lang="en-IN" dirty="0"/>
              <a:t> reckoning, it has been delineated that 85 % of the CVD are preventable .</a:t>
            </a:r>
          </a:p>
          <a:p>
            <a:pPr indent="-457200">
              <a:spcBef>
                <a:spcPts val="0"/>
              </a:spcBef>
              <a:buSzPts val="2800"/>
              <a:buFont typeface="Arial" panose="020B0604020202020204" pitchFamily="34" charset="0"/>
              <a:buChar char="•"/>
            </a:pPr>
            <a:endParaRPr lang="en-IN" dirty="0"/>
          </a:p>
          <a:p>
            <a:pPr lvl="0" indent="-457200">
              <a:spcBef>
                <a:spcPts val="0"/>
              </a:spcBef>
              <a:buSzPts val="2800"/>
              <a:buFont typeface="Arial" panose="020B0604020202020204" pitchFamily="34" charset="0"/>
              <a:buChar char="•"/>
            </a:pPr>
            <a:endParaRPr dirty="0"/>
          </a:p>
        </p:txBody>
      </p:sp>
      <p:sp>
        <p:nvSpPr>
          <p:cNvPr id="107"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a:spLocks noGrp="1"/>
          </p:cNvSpPr>
          <p:nvPr>
            <p:ph type="body" idx="1"/>
          </p:nvPr>
        </p:nvSpPr>
        <p:spPr>
          <a:xfrm>
            <a:off x="838200" y="1825625"/>
            <a:ext cx="7126224" cy="4351338"/>
          </a:xfrm>
          <a:prstGeom prst="rect">
            <a:avLst/>
          </a:prstGeom>
          <a:noFill/>
          <a:ln>
            <a:noFill/>
          </a:ln>
        </p:spPr>
        <p:txBody>
          <a:bodyPr spcFirstLastPara="1" wrap="square" lIns="91425" tIns="45700" rIns="91425" bIns="45700" anchor="t" anchorCtr="0">
            <a:normAutofit/>
          </a:bodyPr>
          <a:lstStyle/>
          <a:p>
            <a:r>
              <a:rPr lang="en-IN" dirty="0"/>
              <a:t>In the absence of the doctor, the patient could directly record the sound of the heart and save it in the form of .wav file through raspberry pi. The recorded data is sent through </a:t>
            </a:r>
            <a:r>
              <a:rPr lang="en-IN" dirty="0" err="1"/>
              <a:t>IoT</a:t>
            </a:r>
            <a:r>
              <a:rPr lang="en-IN" dirty="0"/>
              <a:t> to the doctor and gets stored in the cloud computing. Now the doctor on the other side could hear the heart sound and visualise the phonocardiogram using the mobile application (SMART HEALTHCARE) to diagnose the problem.</a:t>
            </a:r>
          </a:p>
        </p:txBody>
      </p:sp>
      <p:sp>
        <p:nvSpPr>
          <p:cNvPr id="114" name="Google Shape;11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061960" y="2013268"/>
            <a:ext cx="3733800" cy="40126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indent="-228600">
              <a:spcBef>
                <a:spcPts val="0"/>
              </a:spcBef>
              <a:buSzPts val="2800"/>
              <a:buNone/>
            </a:pPr>
            <a:r>
              <a:rPr lang="en-IN" dirty="0" smtClean="0"/>
              <a:t>     The </a:t>
            </a:r>
            <a:r>
              <a:rPr lang="en-IN" dirty="0"/>
              <a:t>digital stethoscope helps in the conversion of an acoustic sound into electrical signals, which can be later amplified or tuned to get an optimal listening. Later these signals could be transmitted to the personal computer or laptop. </a:t>
            </a:r>
            <a:endParaRPr lang="en-IN" dirty="0" smtClean="0"/>
          </a:p>
          <a:p>
            <a:pPr marL="228600" indent="-228600">
              <a:spcBef>
                <a:spcPts val="0"/>
              </a:spcBef>
              <a:buSzPts val="2800"/>
              <a:buNone/>
            </a:pPr>
            <a:r>
              <a:rPr lang="en-IN" dirty="0"/>
              <a:t> </a:t>
            </a:r>
            <a:endParaRPr lang="en-IN" dirty="0" smtClean="0"/>
          </a:p>
          <a:p>
            <a:pPr marL="228600" indent="-228600">
              <a:spcBef>
                <a:spcPts val="0"/>
              </a:spcBef>
              <a:buSzPts val="2800"/>
              <a:buNone/>
            </a:pPr>
            <a:r>
              <a:rPr lang="en-IN" dirty="0"/>
              <a:t> </a:t>
            </a:r>
            <a:r>
              <a:rPr lang="en-IN" dirty="0" smtClean="0"/>
              <a:t>     Traditional </a:t>
            </a:r>
            <a:r>
              <a:rPr lang="en-IN" dirty="0"/>
              <a:t>system needs a doctor or nurse to ensure with the heart beats and Pulse rate. Since the Pulse rate, sound levels and the opening and closure of the auricle and ventricle valves can only get diagnose by doctors. But the digital stethoscope has paved a path for the patients to be independent on the doctors or nurses to diagnose their problems</a:t>
            </a:r>
            <a:r>
              <a:rPr lang="en-IN" dirty="0" smtClean="0"/>
              <a:t>.</a:t>
            </a:r>
          </a:p>
          <a:p>
            <a:pPr marL="228600" indent="-228600">
              <a:spcBef>
                <a:spcPts val="0"/>
              </a:spcBef>
              <a:buSzPts val="2800"/>
              <a:buNone/>
            </a:pPr>
            <a:r>
              <a:rPr lang="en-IN" dirty="0"/>
              <a:t> </a:t>
            </a:r>
            <a:r>
              <a:rPr lang="en-IN" dirty="0" smtClean="0"/>
              <a:t>   </a:t>
            </a:r>
          </a:p>
          <a:p>
            <a:pPr marL="228600" indent="-228600">
              <a:spcBef>
                <a:spcPts val="0"/>
              </a:spcBef>
              <a:buSzPts val="2800"/>
              <a:buNone/>
            </a:pPr>
            <a:r>
              <a:rPr lang="en-IN" dirty="0"/>
              <a:t> </a:t>
            </a:r>
            <a:r>
              <a:rPr lang="en-IN" dirty="0" smtClean="0"/>
              <a:t>     </a:t>
            </a:r>
            <a:r>
              <a:rPr lang="en-IN" dirty="0"/>
              <a:t>The digital stethoscope consists of three phase, data procurement, amplification and signal processing. The data procurement is done through the diaphragm and the condenser microphone. During the amplification process, the pre-amplifier removes the external noise (environmental noises) and transfer only the sound engendered from the heart. At signal processing, the recorded sound is transmitted to the personal computer or the mobile phone as .wav File, such that the subject can view or listen the audio whenever needed.</a:t>
            </a:r>
          </a:p>
          <a:p>
            <a:pPr marL="228600" lvl="0" indent="-228600" algn="l" rtl="0">
              <a:lnSpc>
                <a:spcPct val="90000"/>
              </a:lnSpc>
              <a:spcBef>
                <a:spcPts val="0"/>
              </a:spcBef>
              <a:spcAft>
                <a:spcPts val="0"/>
              </a:spcAft>
              <a:buClr>
                <a:schemeClr val="dk1"/>
              </a:buClr>
              <a:buSzPts val="2800"/>
              <a:buNone/>
            </a:pPr>
            <a:endParaRPr dirty="0"/>
          </a:p>
        </p:txBody>
      </p:sp>
      <p:sp>
        <p:nvSpPr>
          <p:cNvPr id="121" name="Google Shape;1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8744" y="585216"/>
            <a:ext cx="10515600" cy="4467035"/>
          </a:xfrm>
        </p:spPr>
        <p:txBody>
          <a:bodyPr>
            <a:normAutofit lnSpcReduction="10000"/>
          </a:bodyPr>
          <a:lstStyle/>
          <a:p>
            <a:r>
              <a:rPr lang="en-IN" dirty="0"/>
              <a:t>The raspberry pi is used as a mini desktop computer. Raspberry pi is connected with a HDMI cable, a micro SD card, USB cable, keyboard, mouse and an TFT display. Nowadays the raspberry pi has inbuilt </a:t>
            </a:r>
            <a:r>
              <a:rPr lang="en-IN" dirty="0" err="1"/>
              <a:t>wifi</a:t>
            </a:r>
            <a:r>
              <a:rPr lang="en-IN" dirty="0"/>
              <a:t> and </a:t>
            </a:r>
            <a:r>
              <a:rPr lang="en-IN" dirty="0" err="1"/>
              <a:t>bluetooth</a:t>
            </a:r>
            <a:r>
              <a:rPr lang="en-IN" dirty="0"/>
              <a:t> facilities. </a:t>
            </a:r>
            <a:endParaRPr lang="en-IN" dirty="0" smtClean="0"/>
          </a:p>
          <a:p>
            <a:r>
              <a:rPr lang="en-IN" dirty="0"/>
              <a:t>. The doctors at the other end now, can visualize the heart beats </a:t>
            </a:r>
            <a:r>
              <a:rPr lang="en-IN" dirty="0" smtClean="0"/>
              <a:t>, </a:t>
            </a:r>
            <a:r>
              <a:rPr lang="en-IN" dirty="0"/>
              <a:t>hear the auscultation and determines the pulse rate remotely through mobile/web application by means of Internet of Things (</a:t>
            </a:r>
            <a:r>
              <a:rPr lang="en-IN" dirty="0" err="1"/>
              <a:t>IoT</a:t>
            </a:r>
            <a:r>
              <a:rPr lang="en-IN" dirty="0"/>
              <a:t>), So that the doctors can visit the patients once in a week and concern towards patients regularly. Henceforth the above proposed method can provide us solutions for Lack of remote access to medical care of Rural Population, Shortage of trained personnel, Expensive and complex equipment.</a:t>
            </a:r>
          </a:p>
          <a:p>
            <a:endParaRPr lang="en-IN" dirty="0" smtClean="0"/>
          </a:p>
        </p:txBody>
      </p:sp>
    </p:spTree>
    <p:extLst>
      <p:ext uri="{BB962C8B-B14F-4D97-AF65-F5344CB8AC3E}">
        <p14:creationId xmlns:p14="http://schemas.microsoft.com/office/powerpoint/2010/main" val="403809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indent="-228600">
              <a:spcBef>
                <a:spcPts val="0"/>
              </a:spcBef>
              <a:buSzPts val="2800"/>
              <a:buNone/>
            </a:pPr>
            <a:r>
              <a:rPr lang="en-IN" dirty="0" smtClean="0"/>
              <a:t>         Moreover </a:t>
            </a:r>
            <a:r>
              <a:rPr lang="en-IN" dirty="0"/>
              <a:t>a graphical representation is engendered according to the recorded frequency .The microphone acts as a transducer, which converts the sound signals into electrical ones. The diaphragm in the stethoscope detects the heart sound and transmits it to the microphone. The diaphragm in the microphone receives the acoustic sound and creates a phonocardiogram according to the frequency range. </a:t>
            </a:r>
          </a:p>
          <a:p>
            <a:pPr marL="228600" lvl="0" indent="-228600">
              <a:spcBef>
                <a:spcPts val="0"/>
              </a:spcBef>
              <a:buSzPts val="2800"/>
              <a:buNone/>
            </a:pPr>
            <a:r>
              <a:rPr lang="en-US" dirty="0" smtClean="0"/>
              <a:t> </a:t>
            </a:r>
          </a:p>
          <a:p>
            <a:pPr marL="228600" lvl="0" indent="-228600">
              <a:spcBef>
                <a:spcPts val="0"/>
              </a:spcBef>
              <a:buSzPts val="2800"/>
              <a:buNone/>
            </a:pPr>
            <a:r>
              <a:rPr lang="en-IN" dirty="0" smtClean="0"/>
              <a:t>        Since </a:t>
            </a:r>
            <a:r>
              <a:rPr lang="en-IN" dirty="0"/>
              <a:t>the sound travels between two diaphragms, there is air path between it and the output sound signal obtained from it gets aggregated with the external </a:t>
            </a:r>
            <a:r>
              <a:rPr lang="en-IN" dirty="0" smtClean="0"/>
              <a:t>noise. </a:t>
            </a:r>
            <a:r>
              <a:rPr lang="en-IN" dirty="0"/>
              <a:t>Another transducer used in the device is the capacitor. The electrical signal is also engendered according to the change in the capacitance. There are assorted frequency modes in the digital stethoscope enabling the listener to hear the sounds from heart, lungs and other parts of the body. </a:t>
            </a:r>
            <a:endParaRPr lang="en-IN" dirty="0" smtClean="0"/>
          </a:p>
          <a:p>
            <a:pPr marL="228600" lvl="0" indent="-228600">
              <a:spcBef>
                <a:spcPts val="0"/>
              </a:spcBef>
              <a:buSzPts val="2800"/>
              <a:buNone/>
            </a:pPr>
            <a:r>
              <a:rPr lang="en-IN" dirty="0"/>
              <a:t> </a:t>
            </a:r>
            <a:r>
              <a:rPr lang="en-IN" dirty="0" smtClean="0"/>
              <a:t>    </a:t>
            </a:r>
          </a:p>
          <a:p>
            <a:pPr marL="228600" lvl="0" indent="-228600">
              <a:spcBef>
                <a:spcPts val="0"/>
              </a:spcBef>
              <a:buSzPts val="2800"/>
              <a:buNone/>
            </a:pPr>
            <a:r>
              <a:rPr lang="en-IN" dirty="0"/>
              <a:t> </a:t>
            </a:r>
            <a:r>
              <a:rPr lang="en-IN" dirty="0" smtClean="0"/>
              <a:t>     The </a:t>
            </a:r>
            <a:r>
              <a:rPr lang="en-IN" dirty="0"/>
              <a:t>distinct features of the digital stethoscope are amplification, noise reduction, record the data, broadcast through the speakers, visualise the phonocardiogram and transmit the data. The capacitive transducer enables us to amplify the sound up to 10 times than the original sound. In order to hear the sound of lungs, the frequency must be set from 350Hz to 1900Hz. The amplifier extracts the ambient sound by enhancing the heart sound </a:t>
            </a:r>
            <a:endParaRPr dirty="0"/>
          </a:p>
        </p:txBody>
      </p:sp>
      <p:sp>
        <p:nvSpPr>
          <p:cNvPr id="128" name="Google Shape;1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35" name="Google Shape;13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807464" y="1901634"/>
            <a:ext cx="8202168" cy="3557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Flow Chart</a:t>
            </a:r>
            <a:endParaRPr/>
          </a:p>
        </p:txBody>
      </p:sp>
      <p:sp>
        <p:nvSpPr>
          <p:cNvPr id="142" name="Google Shape;14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969071" y="1772538"/>
            <a:ext cx="7001193" cy="35675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1223</Words>
  <Application>Microsoft Office PowerPoint</Application>
  <PresentationFormat>Widescreen</PresentationFormat>
  <Paragraphs>73</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Title of the project</vt:lpstr>
      <vt:lpstr>Abstract</vt:lpstr>
      <vt:lpstr>Problem Statement Addressed</vt:lpstr>
      <vt:lpstr>Existing Solution to the Problem Addressed</vt:lpstr>
      <vt:lpstr>Proposed Solution to the Problem Addressed</vt:lpstr>
      <vt:lpstr>PowerPoint Presentation</vt:lpstr>
      <vt:lpstr>Project Work Plan  </vt:lpstr>
      <vt:lpstr>Block Diagram and/or Circuit Diagram</vt:lpstr>
      <vt:lpstr>Flow Chart</vt:lpstr>
      <vt:lpstr>Prototype &amp; Sample Output</vt:lpstr>
      <vt:lpstr>Analysis of Results &amp; Discussions </vt:lpstr>
      <vt:lpstr>Cost Benefit Analysis  (List of Components / Service Used)</vt:lpstr>
      <vt:lpstr>Working video Link (If available)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vignesh waran</dc:creator>
  <cp:lastModifiedBy>Microsoft account</cp:lastModifiedBy>
  <cp:revision>3</cp:revision>
  <dcterms:created xsi:type="dcterms:W3CDTF">2021-02-20T05:24:33Z</dcterms:created>
  <dcterms:modified xsi:type="dcterms:W3CDTF">2022-03-31T06:21:14Z</dcterms:modified>
</cp:coreProperties>
</file>