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4" r:id="rId8"/>
    <p:sldId id="265" r:id="rId9"/>
    <p:sldId id="266" r:id="rId10"/>
    <p:sldId id="267" r:id="rId11"/>
    <p:sldId id="27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Wq05TIJmeT7/tNyyhIeNWXRD/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0B3452-04F2-42A9-8B6A-A782C22753BE}">
  <a:tblStyle styleId="{EA0B3452-04F2-42A9-8B6A-A782C22753B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17"/>
          <p:cNvPicPr preferRelativeResize="0"/>
          <p:nvPr/>
        </p:nvPicPr>
        <p:blipFill rotWithShape="1">
          <a:blip r:embed="rId2">
            <a:alphaModFix/>
          </a:blip>
          <a:srcRect/>
          <a:stretch/>
        </p:blipFill>
        <p:spPr>
          <a:xfrm>
            <a:off x="10451530" y="132594"/>
            <a:ext cx="1411266" cy="1363792"/>
          </a:xfrm>
          <a:prstGeom prst="rect">
            <a:avLst/>
          </a:prstGeom>
          <a:noFill/>
          <a:ln>
            <a:noFill/>
          </a:ln>
        </p:spPr>
      </p:pic>
      <p:pic>
        <p:nvPicPr>
          <p:cNvPr id="22" name="Google Shape;22;p17"/>
          <p:cNvPicPr preferRelativeResize="0"/>
          <p:nvPr/>
        </p:nvPicPr>
        <p:blipFill rotWithShape="1">
          <a:blip r:embed="rId3">
            <a:alphaModFix/>
          </a:blip>
          <a:srcRect/>
          <a:stretch/>
        </p:blipFill>
        <p:spPr>
          <a:xfrm>
            <a:off x="203579" y="438642"/>
            <a:ext cx="1269242" cy="10473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5"/>
          <p:cNvSpPr>
            <a:spLocks noGrp="1"/>
          </p:cNvSpPr>
          <p:nvPr>
            <p:ph type="pic" idx="2"/>
          </p:nvPr>
        </p:nvSpPr>
        <p:spPr>
          <a:xfrm>
            <a:off x="5183188" y="987425"/>
            <a:ext cx="6172200" cy="4873625"/>
          </a:xfrm>
          <a:prstGeom prst="rect">
            <a:avLst/>
          </a:prstGeom>
          <a:noFill/>
          <a:ln>
            <a:noFill/>
          </a:ln>
        </p:spPr>
      </p:sp>
      <p:sp>
        <p:nvSpPr>
          <p:cNvPr id="70" name="Google Shape;70;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datasciencecentral.com/7-benefits-of-blockchain-development-for-food-industry/#:~:text=%207%20Benefits%20of%20Blockchain%20Development%20for%20Food,of%204.27%20trillion%20and%20became%20the...%20More%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appinventiv.com/blog/blockchain-in-agriculture-and-food-sector/" TargetMode="External"/><Relationship Id="rId4" Type="http://schemas.openxmlformats.org/officeDocument/2006/relationships/hyperlink" Target="https://www.newfoodmagazine.com/article/110116/blockchai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450258" y="1710813"/>
            <a:ext cx="9144000" cy="117971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sz="3600" b="0" i="0" u="none" strike="noStrike" dirty="0">
                <a:solidFill>
                  <a:srgbClr val="000000"/>
                </a:solidFill>
                <a:effectLst/>
                <a:latin typeface="Times New Roman" panose="02020603050405020304" pitchFamily="18" charset="0"/>
              </a:rPr>
              <a:t>ADVANCEMENT OF FOOD INDUSTRY USING BLOCKCHAIN TECHNOLOGY</a:t>
            </a:r>
            <a:endParaRPr sz="3600" dirty="0"/>
          </a:p>
        </p:txBody>
      </p:sp>
      <p:sp>
        <p:nvSpPr>
          <p:cNvPr id="91" name="Google Shape;91;p1"/>
          <p:cNvSpPr txBox="1">
            <a:spLocks noGrp="1"/>
          </p:cNvSpPr>
          <p:nvPr>
            <p:ph type="subTitle" idx="1"/>
          </p:nvPr>
        </p:nvSpPr>
        <p:spPr>
          <a:xfrm>
            <a:off x="1121790" y="3855563"/>
            <a:ext cx="4974210" cy="190547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dirty="0"/>
              <a:t>Student 1 (201CS296 &amp; SONA S)</a:t>
            </a:r>
            <a:endParaRPr dirty="0"/>
          </a:p>
          <a:p>
            <a:pPr marL="0" lvl="0" indent="0" algn="l" rtl="0">
              <a:lnSpc>
                <a:spcPct val="90000"/>
              </a:lnSpc>
              <a:spcBef>
                <a:spcPts val="1000"/>
              </a:spcBef>
              <a:spcAft>
                <a:spcPts val="0"/>
              </a:spcAft>
              <a:buClr>
                <a:schemeClr val="dk1"/>
              </a:buClr>
              <a:buSzPct val="100000"/>
              <a:buNone/>
            </a:pPr>
            <a:r>
              <a:rPr lang="en-US" dirty="0"/>
              <a:t>Student 2 (202BT201 &amp; VISHALI V)</a:t>
            </a: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endParaRPr dirty="0"/>
          </a:p>
        </p:txBody>
      </p:sp>
      <p:sp>
        <p:nvSpPr>
          <p:cNvPr id="93" name="Google Shape;93;p1"/>
          <p:cNvSpPr/>
          <p:nvPr/>
        </p:nvSpPr>
        <p:spPr>
          <a:xfrm>
            <a:off x="10436525" y="185625"/>
            <a:ext cx="1454100" cy="1330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Analysis of Results &amp; Discussions </a:t>
            </a:r>
            <a:endParaRPr/>
          </a:p>
        </p:txBody>
      </p:sp>
      <p:sp>
        <p:nvSpPr>
          <p:cNvPr id="167" name="Google Shape;16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rtl="0">
              <a:lnSpc>
                <a:spcPct val="160000"/>
              </a:lnSpc>
              <a:spcBef>
                <a:spcPts val="0"/>
              </a:spcBef>
              <a:spcAft>
                <a:spcPts val="0"/>
              </a:spcAft>
            </a:pPr>
            <a:r>
              <a:rPr lang="en-US" sz="2100" b="0" i="0" u="none" strike="noStrike" dirty="0">
                <a:solidFill>
                  <a:srgbClr val="000000"/>
                </a:solidFill>
                <a:effectLst/>
                <a:latin typeface="Arial" panose="020B0604020202020204" pitchFamily="34" charset="0"/>
              </a:rPr>
              <a:t>The customers we are targeting for the project will be ranging from manufacturers to consumers. </a:t>
            </a:r>
            <a:endParaRPr lang="en-US" sz="2100" b="0" dirty="0">
              <a:effectLst/>
            </a:endParaRPr>
          </a:p>
          <a:p>
            <a:pPr rtl="0" fontAlgn="base">
              <a:lnSpc>
                <a:spcPct val="160000"/>
              </a:lnSpc>
              <a:spcBef>
                <a:spcPts val="0"/>
              </a:spcBef>
              <a:spcAft>
                <a:spcPts val="0"/>
              </a:spcAft>
              <a:buFont typeface="Arial" panose="020B0604020202020204" pitchFamily="34" charset="0"/>
              <a:buChar char="•"/>
            </a:pPr>
            <a:r>
              <a:rPr lang="en-US" sz="2100" b="0" i="0" u="none" strike="noStrike" dirty="0">
                <a:solidFill>
                  <a:srgbClr val="000000"/>
                </a:solidFill>
                <a:effectLst/>
                <a:latin typeface="Arial" panose="020B0604020202020204" pitchFamily="34" charset="0"/>
              </a:rPr>
              <a:t>The product can be trustworthy for the consumers as the traceability of the food is known.</a:t>
            </a:r>
          </a:p>
          <a:p>
            <a:pPr rtl="0" fontAlgn="base">
              <a:lnSpc>
                <a:spcPct val="160000"/>
              </a:lnSpc>
              <a:spcBef>
                <a:spcPts val="0"/>
              </a:spcBef>
              <a:spcAft>
                <a:spcPts val="0"/>
              </a:spcAft>
              <a:buFont typeface="Arial" panose="020B0604020202020204" pitchFamily="34" charset="0"/>
              <a:buChar char="•"/>
            </a:pPr>
            <a:r>
              <a:rPr lang="en-US" sz="2100" b="0" i="0" u="none" strike="noStrike" dirty="0">
                <a:solidFill>
                  <a:srgbClr val="000000"/>
                </a:solidFill>
                <a:effectLst/>
                <a:latin typeface="Arial" panose="020B0604020202020204" pitchFamily="34" charset="0"/>
              </a:rPr>
              <a:t>The interchanging of the food products starting from the raw materials to the final product, all exchange will be recorded in the ledger. So, the product can be tracked at any point</a:t>
            </a:r>
          </a:p>
          <a:p>
            <a:pPr rtl="0" fontAlgn="base">
              <a:lnSpc>
                <a:spcPct val="160000"/>
              </a:lnSpc>
              <a:spcBef>
                <a:spcPts val="0"/>
              </a:spcBef>
              <a:spcAft>
                <a:spcPts val="0"/>
              </a:spcAft>
              <a:buFont typeface="Arial" panose="020B0604020202020204" pitchFamily="34" charset="0"/>
              <a:buChar char="•"/>
            </a:pPr>
            <a:r>
              <a:rPr lang="en-US" sz="2100" b="0" i="0" u="none" strike="noStrike" dirty="0">
                <a:solidFill>
                  <a:srgbClr val="000000"/>
                </a:solidFill>
                <a:effectLst/>
                <a:latin typeface="Arial" panose="020B0604020202020204" pitchFamily="34" charset="0"/>
              </a:rPr>
              <a:t>Using the RFID tags, it can be tracked the entire path traveled by the raw material.</a:t>
            </a:r>
          </a:p>
          <a:p>
            <a:pPr rtl="0" fontAlgn="base">
              <a:lnSpc>
                <a:spcPct val="160000"/>
              </a:lnSpc>
              <a:spcBef>
                <a:spcPts val="0"/>
              </a:spcBef>
              <a:spcAft>
                <a:spcPts val="0"/>
              </a:spcAft>
              <a:buFont typeface="Arial" panose="020B0604020202020204" pitchFamily="34" charset="0"/>
              <a:buChar char="•"/>
            </a:pPr>
            <a:r>
              <a:rPr lang="en-US" sz="2100" b="0" i="0" u="none" strike="noStrike" dirty="0">
                <a:solidFill>
                  <a:srgbClr val="000000"/>
                </a:solidFill>
                <a:effectLst/>
                <a:latin typeface="Arial" panose="020B0604020202020204" pitchFamily="34" charset="0"/>
              </a:rPr>
              <a:t>The dynamic QR code is then printed on the packaging. This QR code contains all the information issued by the RFID tags together with information that is gradually enriched by the different participants in the supply chain.</a:t>
            </a:r>
          </a:p>
          <a:p>
            <a:pPr rtl="0" fontAlgn="base">
              <a:lnSpc>
                <a:spcPct val="160000"/>
              </a:lnSpc>
              <a:spcBef>
                <a:spcPts val="0"/>
              </a:spcBef>
              <a:spcAft>
                <a:spcPts val="0"/>
              </a:spcAft>
              <a:buFont typeface="Arial" panose="020B0604020202020204" pitchFamily="34" charset="0"/>
              <a:buChar char="•"/>
            </a:pPr>
            <a:r>
              <a:rPr lang="en-US" sz="2100" b="0" i="0" u="none" strike="noStrike" dirty="0">
                <a:solidFill>
                  <a:srgbClr val="000000"/>
                </a:solidFill>
                <a:effectLst/>
                <a:latin typeface="Arial" panose="020B0604020202020204" pitchFamily="34" charset="0"/>
              </a:rPr>
              <a:t>Consumers can scan the QR code on the packaging to get all the information about the product stored in the blockchain blocks.</a:t>
            </a:r>
          </a:p>
          <a:p>
            <a:pPr rtl="0" fontAlgn="base">
              <a:lnSpc>
                <a:spcPct val="160000"/>
              </a:lnSpc>
              <a:spcBef>
                <a:spcPts val="0"/>
              </a:spcBef>
              <a:spcAft>
                <a:spcPts val="0"/>
              </a:spcAft>
              <a:buFont typeface="Arial" panose="020B0604020202020204" pitchFamily="34" charset="0"/>
              <a:buChar char="•"/>
            </a:pPr>
            <a:r>
              <a:rPr lang="en-US" sz="2100" b="0" i="0" u="none" strike="noStrike" dirty="0">
                <a:solidFill>
                  <a:srgbClr val="000000"/>
                </a:solidFill>
                <a:effectLst/>
                <a:latin typeface="Arial" panose="020B0604020202020204" pitchFamily="34" charset="0"/>
              </a:rPr>
              <a:t>In order to ensure maximum transparency, customers can also check data about the used blockchain technology.</a:t>
            </a:r>
          </a:p>
          <a:p>
            <a:pPr rtl="0" fontAlgn="base">
              <a:lnSpc>
                <a:spcPct val="150000"/>
              </a:lnSpc>
              <a:spcBef>
                <a:spcPts val="0"/>
              </a:spcBef>
              <a:spcAft>
                <a:spcPts val="0"/>
              </a:spcAft>
              <a:buFont typeface="Arial" panose="020B0604020202020204" pitchFamily="34" charset="0"/>
              <a:buChar char="•"/>
            </a:pPr>
            <a:endParaRPr lang="en-US" sz="2000" b="0" i="0" u="none" strike="noStrike" dirty="0">
              <a:solidFill>
                <a:srgbClr val="000000"/>
              </a:solidFill>
              <a:effectLst/>
              <a:latin typeface="Arial" panose="020B0604020202020204" pitchFamily="34" charset="0"/>
            </a:endParaRPr>
          </a:p>
          <a:p>
            <a:pPr marL="228600" lvl="0" indent="-228600" algn="l" rtl="0">
              <a:lnSpc>
                <a:spcPct val="90000"/>
              </a:lnSpc>
              <a:spcBef>
                <a:spcPts val="0"/>
              </a:spcBef>
              <a:spcAft>
                <a:spcPts val="0"/>
              </a:spcAft>
              <a:buClr>
                <a:srgbClr val="FF0000"/>
              </a:buClr>
              <a:buSzPts val="28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References</a:t>
            </a:r>
            <a:endParaRPr sz="2800" dirty="0">
              <a:solidFill>
                <a:srgbClr val="FF0000"/>
              </a:solidFill>
            </a:endParaRPr>
          </a:p>
        </p:txBody>
      </p:sp>
      <p:sp>
        <p:nvSpPr>
          <p:cNvPr id="186" name="Google Shape;186;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lvl="0" indent="-457200" algn="just" rtl="0">
              <a:lnSpc>
                <a:spcPct val="150000"/>
              </a:lnSpc>
              <a:spcBef>
                <a:spcPts val="0"/>
              </a:spcBef>
              <a:spcAft>
                <a:spcPts val="0"/>
              </a:spcAft>
              <a:buClr>
                <a:schemeClr val="dk1"/>
              </a:buClr>
              <a:buSzPts val="2800"/>
              <a:buFont typeface="Wingdings" panose="05000000000000000000" pitchFamily="2" charset="2"/>
              <a:buChar char="q"/>
            </a:pPr>
            <a:r>
              <a:rPr lang="en-US" dirty="0">
                <a:solidFill>
                  <a:schemeClr val="tx1"/>
                </a:solidFill>
                <a:hlinkClick r:id="rId3">
                  <a:extLst>
                    <a:ext uri="{A12FA001-AC4F-418D-AE19-62706E023703}">
                      <ahyp:hlinkClr xmlns:ahyp="http://schemas.microsoft.com/office/drawing/2018/hyperlinkcolor" val="tx"/>
                    </a:ext>
                  </a:extLst>
                </a:hlinkClick>
              </a:rPr>
              <a:t>7 Benefits of Blockchain Development for Food Industry - DataScienceCentral.com</a:t>
            </a:r>
            <a:endParaRPr lang="en-US" dirty="0">
              <a:solidFill>
                <a:schemeClr val="tx1"/>
              </a:solidFill>
            </a:endParaRPr>
          </a:p>
          <a:p>
            <a:pPr lvl="0" indent="-457200" algn="just" rtl="0">
              <a:lnSpc>
                <a:spcPct val="150000"/>
              </a:lnSpc>
              <a:spcBef>
                <a:spcPts val="0"/>
              </a:spcBef>
              <a:spcAft>
                <a:spcPts val="0"/>
              </a:spcAft>
              <a:buClr>
                <a:schemeClr val="dk1"/>
              </a:buClr>
              <a:buSzPts val="2800"/>
              <a:buFont typeface="Wingdings" panose="05000000000000000000" pitchFamily="2" charset="2"/>
              <a:buChar char="q"/>
            </a:pPr>
            <a:r>
              <a:rPr lang="en-US" dirty="0">
                <a:solidFill>
                  <a:schemeClr val="tx1"/>
                </a:solidFill>
                <a:hlinkClick r:id="rId4">
                  <a:extLst>
                    <a:ext uri="{A12FA001-AC4F-418D-AE19-62706E023703}">
                      <ahyp:hlinkClr xmlns:ahyp="http://schemas.microsoft.com/office/drawing/2018/hyperlinkcolor" val="tx"/>
                    </a:ext>
                  </a:extLst>
                </a:hlinkClick>
              </a:rPr>
              <a:t>Applications of blockchain technology in the food industry - New Food Magazine</a:t>
            </a:r>
            <a:endParaRPr dirty="0">
              <a:solidFill>
                <a:schemeClr val="tx1"/>
              </a:solidFill>
            </a:endParaRPr>
          </a:p>
          <a:p>
            <a:pPr lvl="0" indent="-457200" algn="just" rtl="0">
              <a:lnSpc>
                <a:spcPct val="150000"/>
              </a:lnSpc>
              <a:spcBef>
                <a:spcPts val="1000"/>
              </a:spcBef>
              <a:spcAft>
                <a:spcPts val="0"/>
              </a:spcAft>
              <a:buClr>
                <a:schemeClr val="dk1"/>
              </a:buClr>
              <a:buSzPts val="2800"/>
              <a:buFont typeface="Wingdings" panose="05000000000000000000" pitchFamily="2" charset="2"/>
              <a:buChar char="q"/>
            </a:pPr>
            <a:r>
              <a:rPr lang="en-US" dirty="0">
                <a:solidFill>
                  <a:schemeClr val="tx1"/>
                </a:solidFill>
                <a:hlinkClick r:id="rId5">
                  <a:extLst>
                    <a:ext uri="{A12FA001-AC4F-418D-AE19-62706E023703}">
                      <ahyp:hlinkClr xmlns:ahyp="http://schemas.microsoft.com/office/drawing/2018/hyperlinkcolor" val="tx"/>
                    </a:ext>
                  </a:extLst>
                </a:hlinkClick>
              </a:rPr>
              <a:t>Blockchain Impact On Future Agriculture and Food Industry (appinventiv.com</a:t>
            </a:r>
            <a:r>
              <a:rPr lang="en-US" dirty="0">
                <a:solidFill>
                  <a:schemeClr val="tx1"/>
                </a:solidFill>
              </a:rPr>
              <a:t>)</a:t>
            </a:r>
            <a:endParaRPr i="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Abstract</a:t>
            </a:r>
            <a:endParaRPr dirty="0"/>
          </a:p>
        </p:txBody>
      </p:sp>
      <p:sp>
        <p:nvSpPr>
          <p:cNvPr id="99" name="Google Shape;99;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114300" indent="0" rtl="0" fontAlgn="base">
              <a:lnSpc>
                <a:spcPct val="150000"/>
              </a:lnSpc>
              <a:spcBef>
                <a:spcPts val="0"/>
              </a:spcBef>
              <a:spcAft>
                <a:spcPts val="0"/>
              </a:spcAft>
              <a:buNone/>
            </a:pPr>
            <a:r>
              <a:rPr lang="en-US" sz="1800" b="0" i="0" u="none" strike="noStrike" dirty="0">
                <a:solidFill>
                  <a:srgbClr val="000000"/>
                </a:solidFill>
                <a:effectLst/>
                <a:latin typeface="Times New Roman" panose="02020603050405020304" pitchFamily="18" charset="0"/>
              </a:rPr>
              <a:t>Inside a market consisting of sellers, buyers, shippers, banks and other participants, offers can be published by the sellers at a certain price for a specific buyer, while the others to buy at the standard price. </a:t>
            </a:r>
            <a:endParaRPr lang="en-US" sz="1800" b="0" i="0" u="none" strike="noStrike" dirty="0">
              <a:solidFill>
                <a:srgbClr val="000000"/>
              </a:solidFill>
              <a:effectLst/>
              <a:latin typeface="Arial" panose="020B0604020202020204" pitchFamily="34" charset="0"/>
            </a:endParaRPr>
          </a:p>
          <a:p>
            <a:pPr marL="114300" indent="0" rtl="0" fontAlgn="base">
              <a:lnSpc>
                <a:spcPct val="150000"/>
              </a:lnSpc>
              <a:spcBef>
                <a:spcPts val="0"/>
              </a:spcBef>
              <a:spcAft>
                <a:spcPts val="0"/>
              </a:spcAft>
              <a:buNone/>
            </a:pPr>
            <a:r>
              <a:rPr lang="en-US" sz="1800" b="0" i="0" u="none" strike="noStrike" dirty="0">
                <a:solidFill>
                  <a:srgbClr val="000000"/>
                </a:solidFill>
                <a:effectLst/>
                <a:latin typeface="Times New Roman" panose="02020603050405020304" pitchFamily="18" charset="0"/>
              </a:rPr>
              <a:t>The details of the proposed deals are confidential. If the participants are not part of the deal, then the transaction does not appear on their ledger . The identity is found from the membership service and sends the transactions only to specific peers. Each peer triggers a result, the transaction being validated if both peers provide the same result. The peers deliver the validated transactions back to the application which forwards it to the consensus for ordering, after which the transactions are sent to the peers and stored inside the ledgers . More parties are involved inside a transaction, such as the authorities, shippers, banks, but they do not need to know the details about the deal's price.</a:t>
            </a:r>
          </a:p>
          <a:p>
            <a:pPr marL="114300" indent="0" rtl="0" fontAlgn="base">
              <a:lnSpc>
                <a:spcPct val="150000"/>
              </a:lnSpc>
              <a:spcBef>
                <a:spcPts val="0"/>
              </a:spcBef>
              <a:spcAft>
                <a:spcPts val="0"/>
              </a:spcAft>
              <a:buNone/>
            </a:pPr>
            <a:r>
              <a:rPr lang="en-US" sz="1800" b="0" i="0" u="none" strike="noStrike" dirty="0">
                <a:solidFill>
                  <a:srgbClr val="000000"/>
                </a:solidFill>
                <a:effectLst/>
                <a:latin typeface="Times New Roman" panose="02020603050405020304" pitchFamily="18" charset="0"/>
              </a:rPr>
              <a:t>The supply chain needs the Blockchain pattern to manage confidential transactions without forwarding everything through a central authority The deals and the transactions are stored inside the NoSQL database, CouchDB , using the JSON format. In this way queries can be done fast on a big amount of data. The Hyperledger Fabric platform uses CouchDB as a database due to its key-value storage, as well as </a:t>
            </a:r>
            <a:r>
              <a:rPr lang="en-US" sz="1800" b="0" i="0" u="none" strike="noStrike" dirty="0" err="1">
                <a:solidFill>
                  <a:srgbClr val="000000"/>
                </a:solidFill>
                <a:effectLst/>
                <a:latin typeface="Times New Roman" panose="02020603050405020304" pitchFamily="18" charset="0"/>
              </a:rPr>
              <a:t>GoLevelDB</a:t>
            </a:r>
            <a:r>
              <a:rPr lang="en-US" sz="1800" b="0" i="0" u="none" strike="noStrike" dirty="0">
                <a:solidFill>
                  <a:srgbClr val="000000"/>
                </a:solidFill>
                <a:effectLst/>
                <a:latin typeface="Times New Roman" panose="02020603050405020304" pitchFamily="18" charset="0"/>
              </a:rPr>
              <a:t> [16], which is an embedded database.</a:t>
            </a:r>
            <a:endParaRPr dirty="0"/>
          </a:p>
        </p:txBody>
      </p:sp>
      <p:sp>
        <p:nvSpPr>
          <p:cNvPr id="100" name="Google Shape;10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Problem Statement Addressed</a:t>
            </a:r>
            <a:endParaRPr/>
          </a:p>
        </p:txBody>
      </p:sp>
      <p:sp>
        <p:nvSpPr>
          <p:cNvPr id="106" name="Google Shape;10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indent="-457200">
              <a:spcBef>
                <a:spcPts val="0"/>
              </a:spcBef>
              <a:buSzPts val="2800"/>
            </a:pPr>
            <a:r>
              <a:rPr lang="en-US" dirty="0"/>
              <a:t>The traceability of products and their components is a major challenge in the food industry, but also for the raw material producers.</a:t>
            </a:r>
          </a:p>
          <a:p>
            <a:pPr indent="-457200">
              <a:spcBef>
                <a:spcPts val="0"/>
              </a:spcBef>
              <a:buSzPts val="2800"/>
            </a:pPr>
            <a:endParaRPr lang="en-US" dirty="0"/>
          </a:p>
          <a:p>
            <a:pPr indent="-457200">
              <a:spcBef>
                <a:spcPts val="0"/>
              </a:spcBef>
              <a:buSzPts val="2800"/>
            </a:pPr>
            <a:r>
              <a:rPr lang="en-US" dirty="0"/>
              <a:t>Exterior problems such as breakdown of transport system will cause wastage of food.</a:t>
            </a:r>
            <a:endParaRPr dirty="0"/>
          </a:p>
        </p:txBody>
      </p:sp>
      <p:sp>
        <p:nvSpPr>
          <p:cNvPr id="107" name="Google Shape;1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Existing Solution to the Problem Addressed</a:t>
            </a:r>
            <a:endParaRPr/>
          </a:p>
        </p:txBody>
      </p:sp>
      <p:sp>
        <p:nvSpPr>
          <p:cNvPr id="113" name="Google Shape;11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indent="-457200">
              <a:spcBef>
                <a:spcPts val="0"/>
              </a:spcBef>
              <a:buSzPts val="2800"/>
            </a:pPr>
            <a:r>
              <a:rPr lang="en-US" dirty="0"/>
              <a:t> </a:t>
            </a:r>
            <a:r>
              <a:rPr lang="en-US" i="1" dirty="0">
                <a:solidFill>
                  <a:schemeClr val="tx1"/>
                </a:solidFill>
              </a:rPr>
              <a:t>When a product undergoes a processing process, the information relating to that product must be processed so as to maintain the link between the product and the information</a:t>
            </a:r>
          </a:p>
          <a:p>
            <a:pPr indent="-457200">
              <a:spcBef>
                <a:spcPts val="0"/>
              </a:spcBef>
              <a:buSzPts val="2800"/>
            </a:pPr>
            <a:endParaRPr lang="en-US" i="1" dirty="0">
              <a:solidFill>
                <a:schemeClr val="tx1"/>
              </a:solidFill>
            </a:endParaRPr>
          </a:p>
          <a:p>
            <a:pPr indent="-457200">
              <a:spcBef>
                <a:spcPts val="0"/>
              </a:spcBef>
              <a:buSzPts val="2800"/>
            </a:pPr>
            <a:r>
              <a:rPr lang="en-US" i="1" dirty="0">
                <a:solidFill>
                  <a:schemeClr val="tx1"/>
                </a:solidFill>
              </a:rPr>
              <a:t>Nowadays this information is stored in database where there are opportunities of fraudulent and also these </a:t>
            </a:r>
            <a:r>
              <a:rPr lang="en-US" i="1" dirty="0" err="1">
                <a:solidFill>
                  <a:schemeClr val="tx1"/>
                </a:solidFill>
              </a:rPr>
              <a:t>datas</a:t>
            </a:r>
            <a:r>
              <a:rPr lang="en-US" i="1" dirty="0">
                <a:solidFill>
                  <a:schemeClr val="tx1"/>
                </a:solidFill>
              </a:rPr>
              <a:t> are not visible to the end customers</a:t>
            </a:r>
          </a:p>
          <a:p>
            <a:pPr indent="-457200">
              <a:spcBef>
                <a:spcPts val="0"/>
              </a:spcBef>
              <a:buSzPts val="2800"/>
            </a:pPr>
            <a:endParaRPr lang="en-US" i="1" dirty="0">
              <a:solidFill>
                <a:schemeClr val="tx1"/>
              </a:solidFill>
            </a:endParaRPr>
          </a:p>
          <a:p>
            <a:pPr indent="-457200">
              <a:spcBef>
                <a:spcPts val="0"/>
              </a:spcBef>
              <a:buSzPts val="2800"/>
            </a:pPr>
            <a:r>
              <a:rPr lang="en-US" i="1" dirty="0">
                <a:solidFill>
                  <a:schemeClr val="tx1"/>
                </a:solidFill>
              </a:rPr>
              <a:t>In food transportation ,there are many chances of failure along the way which are not identified in correct time due to existing system resulting in loss .</a:t>
            </a:r>
            <a:endParaRPr b="1" i="1" dirty="0">
              <a:solidFill>
                <a:schemeClr val="tx1"/>
              </a:solidFill>
            </a:endParaRPr>
          </a:p>
        </p:txBody>
      </p:sp>
      <p:sp>
        <p:nvSpPr>
          <p:cNvPr id="114" name="Google Shape;11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Proposed Solution to the Problem Addressed</a:t>
            </a:r>
            <a:endParaRPr/>
          </a:p>
        </p:txBody>
      </p:sp>
      <p:sp>
        <p:nvSpPr>
          <p:cNvPr id="120" name="Google Shape;120;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indent="-457200">
              <a:spcBef>
                <a:spcPts val="0"/>
              </a:spcBef>
              <a:buSzPts val="2800"/>
            </a:pPr>
            <a:r>
              <a:rPr lang="en-US" dirty="0"/>
              <a:t> </a:t>
            </a:r>
            <a:r>
              <a:rPr lang="en-US" i="1" dirty="0">
                <a:solidFill>
                  <a:schemeClr val="tx1"/>
                </a:solidFill>
              </a:rPr>
              <a:t>Inside a market consisting of sellers, buyers, shippers, banks and other participants, offers can be published by the sellers at a certain price for a specific buyer, while the others to buy at the standard price.</a:t>
            </a:r>
          </a:p>
          <a:p>
            <a:pPr indent="-457200">
              <a:spcBef>
                <a:spcPts val="0"/>
              </a:spcBef>
              <a:buSzPts val="2800"/>
            </a:pPr>
            <a:endParaRPr lang="en-US" i="1" dirty="0">
              <a:solidFill>
                <a:schemeClr val="tx1"/>
              </a:solidFill>
            </a:endParaRPr>
          </a:p>
          <a:p>
            <a:pPr indent="-457200">
              <a:spcBef>
                <a:spcPts val="0"/>
              </a:spcBef>
              <a:buSzPts val="2800"/>
            </a:pPr>
            <a:r>
              <a:rPr lang="en-US" i="1" dirty="0">
                <a:solidFill>
                  <a:schemeClr val="tx1"/>
                </a:solidFill>
              </a:rPr>
              <a:t>The details of the proposed deals are confidential. If the participants are not part of the deal, then the transaction does not appear on their ledger .</a:t>
            </a:r>
          </a:p>
          <a:p>
            <a:pPr indent="-457200">
              <a:spcBef>
                <a:spcPts val="0"/>
              </a:spcBef>
              <a:buSzPts val="2800"/>
            </a:pPr>
            <a:endParaRPr lang="en-US" i="1" dirty="0">
              <a:solidFill>
                <a:schemeClr val="tx1"/>
              </a:solidFill>
            </a:endParaRPr>
          </a:p>
          <a:p>
            <a:pPr indent="-457200">
              <a:spcBef>
                <a:spcPts val="0"/>
              </a:spcBef>
              <a:buSzPts val="2800"/>
            </a:pPr>
            <a:r>
              <a:rPr lang="en-US" i="1" dirty="0">
                <a:solidFill>
                  <a:schemeClr val="tx1"/>
                </a:solidFill>
              </a:rPr>
              <a:t>The identity is found from the membership service and sends the transactions only to specific peers. Each peer triggers a result, the transaction being validated if both peers provide the same result.</a:t>
            </a:r>
            <a:endParaRPr dirty="0">
              <a:solidFill>
                <a:schemeClr val="tx1"/>
              </a:solidFill>
            </a:endParaRPr>
          </a:p>
        </p:txBody>
      </p:sp>
      <p:sp>
        <p:nvSpPr>
          <p:cNvPr id="121" name="Google Shape;1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Project Work Plan  </a:t>
            </a:r>
            <a:endParaRPr/>
          </a:p>
        </p:txBody>
      </p:sp>
      <p:sp>
        <p:nvSpPr>
          <p:cNvPr id="127" name="Google Shape;12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47500" lnSpcReduction="20000"/>
          </a:bodyPr>
          <a:lstStyle/>
          <a:p>
            <a:pPr lvl="1" indent="-457200">
              <a:lnSpc>
                <a:spcPct val="160000"/>
              </a:lnSpc>
              <a:spcBef>
                <a:spcPts val="0"/>
              </a:spcBef>
              <a:buSzPts val="2800"/>
            </a:pPr>
            <a:r>
              <a:rPr lang="en-US" dirty="0"/>
              <a:t> </a:t>
            </a:r>
            <a:r>
              <a:rPr lang="en-US" sz="3600" dirty="0">
                <a:solidFill>
                  <a:schemeClr val="tx1"/>
                </a:solidFill>
              </a:rPr>
              <a:t>The peers deliver the validated transactions back to the application which forwards it to the consensus for ordering, after which the transactions are sent to the peers and stored inside the ledgers . More parties are involved inside a transaction, such as the authorities, shippers, banks, but they do not need to know the details about the deal's price.</a:t>
            </a:r>
          </a:p>
          <a:p>
            <a:pPr marL="1028700" lvl="1" indent="-571500">
              <a:lnSpc>
                <a:spcPct val="160000"/>
              </a:lnSpc>
              <a:spcBef>
                <a:spcPts val="0"/>
              </a:spcBef>
              <a:buSzPts val="2800"/>
            </a:pPr>
            <a:r>
              <a:rPr lang="en-US" sz="3600" dirty="0">
                <a:solidFill>
                  <a:schemeClr val="tx1"/>
                </a:solidFill>
              </a:rPr>
              <a:t>The supply chain needs the Blockchain pattern to manage confidential transactions without forwarding everything through central authority. </a:t>
            </a:r>
          </a:p>
          <a:p>
            <a:pPr marL="1028700" lvl="1" indent="-571500">
              <a:lnSpc>
                <a:spcPct val="160000"/>
              </a:lnSpc>
              <a:spcBef>
                <a:spcPts val="0"/>
              </a:spcBef>
              <a:buSzPts val="2800"/>
            </a:pPr>
            <a:r>
              <a:rPr lang="en-US" sz="3600" dirty="0">
                <a:solidFill>
                  <a:schemeClr val="tx1"/>
                </a:solidFill>
              </a:rPr>
              <a:t>The deals and the transactions are stored inside the NoSQL database, CouchDB , using the JSON format. </a:t>
            </a:r>
          </a:p>
          <a:p>
            <a:pPr marL="1028700" lvl="1" indent="-571500">
              <a:lnSpc>
                <a:spcPct val="160000"/>
              </a:lnSpc>
              <a:spcBef>
                <a:spcPts val="0"/>
              </a:spcBef>
              <a:buSzPts val="2800"/>
            </a:pPr>
            <a:r>
              <a:rPr lang="en-US" sz="3600" dirty="0">
                <a:solidFill>
                  <a:schemeClr val="tx1"/>
                </a:solidFill>
              </a:rPr>
              <a:t>In this way queries can be done fast on a big amount of data. The Hyperledger Fabric platform uses CouchDB as a database due to its key-value storage, as well as </a:t>
            </a:r>
            <a:r>
              <a:rPr lang="en-US" sz="3600" dirty="0" err="1">
                <a:solidFill>
                  <a:schemeClr val="tx1"/>
                </a:solidFill>
              </a:rPr>
              <a:t>GoLevelDB</a:t>
            </a:r>
            <a:r>
              <a:rPr lang="en-US" sz="3600" dirty="0">
                <a:solidFill>
                  <a:schemeClr val="tx1"/>
                </a:solidFill>
              </a:rPr>
              <a:t> [16], which is an embedded database.</a:t>
            </a:r>
            <a:endParaRPr sz="3600" dirty="0">
              <a:solidFill>
                <a:schemeClr val="tx1"/>
              </a:solidFill>
            </a:endParaRPr>
          </a:p>
        </p:txBody>
      </p:sp>
      <p:sp>
        <p:nvSpPr>
          <p:cNvPr id="128" name="Google Shape;12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15MC804 - Project work - Review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Effective utilization of the Modern Tool &amp; Cloud</a:t>
            </a:r>
            <a:endParaRPr/>
          </a:p>
        </p:txBody>
      </p:sp>
      <p:sp>
        <p:nvSpPr>
          <p:cNvPr id="148" name="Google Shape;148;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800"/>
              <a:buNone/>
            </a:pPr>
            <a:r>
              <a:rPr lang="en-US" i="1" dirty="0">
                <a:solidFill>
                  <a:schemeClr val="tx1"/>
                </a:solidFill>
              </a:rPr>
              <a:t>We are using Blockchain Technology for solving this problem.</a:t>
            </a:r>
          </a:p>
          <a:p>
            <a:pPr marL="228600" lvl="0" indent="-228600" algn="l" rtl="0">
              <a:lnSpc>
                <a:spcPct val="90000"/>
              </a:lnSpc>
              <a:spcBef>
                <a:spcPts val="0"/>
              </a:spcBef>
              <a:spcAft>
                <a:spcPts val="0"/>
              </a:spcAft>
              <a:buClr>
                <a:srgbClr val="FF0000"/>
              </a:buClr>
              <a:buSzPts val="2800"/>
              <a:buNone/>
            </a:pPr>
            <a:endParaRPr lang="en-US" i="1" dirty="0">
              <a:solidFill>
                <a:schemeClr val="tx1"/>
              </a:solidFill>
            </a:endParaRPr>
          </a:p>
          <a:p>
            <a:pPr marL="228600" lvl="0" indent="-228600" algn="l" rtl="0">
              <a:lnSpc>
                <a:spcPct val="90000"/>
              </a:lnSpc>
              <a:spcBef>
                <a:spcPts val="0"/>
              </a:spcBef>
              <a:spcAft>
                <a:spcPts val="0"/>
              </a:spcAft>
              <a:buClr>
                <a:srgbClr val="FF0000"/>
              </a:buClr>
              <a:buSzPts val="2800"/>
              <a:buNone/>
            </a:pPr>
            <a:r>
              <a:rPr lang="en-US" i="1" dirty="0">
                <a:solidFill>
                  <a:schemeClr val="tx1"/>
                </a:solidFill>
              </a:rPr>
              <a:t>Blockchain is a shared, immutable ledger that facilitates the process of</a:t>
            </a:r>
          </a:p>
          <a:p>
            <a:pPr marL="228600" lvl="0" indent="-228600" algn="l" rtl="0">
              <a:lnSpc>
                <a:spcPct val="90000"/>
              </a:lnSpc>
              <a:spcBef>
                <a:spcPts val="0"/>
              </a:spcBef>
              <a:spcAft>
                <a:spcPts val="0"/>
              </a:spcAft>
              <a:buClr>
                <a:srgbClr val="FF0000"/>
              </a:buClr>
              <a:buSzPts val="2800"/>
              <a:buNone/>
            </a:pPr>
            <a:r>
              <a:rPr lang="en-US" i="1" dirty="0">
                <a:solidFill>
                  <a:schemeClr val="tx1"/>
                </a:solidFill>
              </a:rPr>
              <a:t>recording transactions and tracking assets in a business network. An asset can be tangible (a house, car, cash, land) or intangible  intellectual property, patents, copyrights, branding). Virtually anything of value can be tracked and traded on a blockchain network, reducing risk and cutting costs for all involved.</a:t>
            </a:r>
            <a:endParaRPr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t>Technology stack &amp; use case</a:t>
            </a:r>
            <a:endParaRPr sz="3600"/>
          </a:p>
        </p:txBody>
      </p:sp>
      <p:pic>
        <p:nvPicPr>
          <p:cNvPr id="154" name="Google Shape;154;p10"/>
          <p:cNvPicPr preferRelativeResize="0"/>
          <p:nvPr/>
        </p:nvPicPr>
        <p:blipFill rotWithShape="1">
          <a:blip r:embed="rId3">
            <a:alphaModFix/>
          </a:blip>
          <a:srcRect/>
          <a:stretch/>
        </p:blipFill>
        <p:spPr>
          <a:xfrm>
            <a:off x="299229" y="2074862"/>
            <a:ext cx="6344826" cy="3287713"/>
          </a:xfrm>
          <a:prstGeom prst="rect">
            <a:avLst/>
          </a:prstGeom>
          <a:noFill/>
          <a:ln>
            <a:noFill/>
          </a:ln>
        </p:spPr>
      </p:pic>
      <p:pic>
        <p:nvPicPr>
          <p:cNvPr id="155" name="Google Shape;155;p10"/>
          <p:cNvPicPr preferRelativeResize="0"/>
          <p:nvPr/>
        </p:nvPicPr>
        <p:blipFill rotWithShape="1">
          <a:blip r:embed="rId4">
            <a:alphaModFix/>
          </a:blip>
          <a:srcRect/>
          <a:stretch/>
        </p:blipFill>
        <p:spPr>
          <a:xfrm>
            <a:off x="6867526" y="2118574"/>
            <a:ext cx="5200650" cy="32050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Prototype &amp; Sample Output</a:t>
            </a:r>
            <a:endParaRPr/>
          </a:p>
        </p:txBody>
      </p:sp>
      <p:pic>
        <p:nvPicPr>
          <p:cNvPr id="3" name="Picture 2">
            <a:extLst>
              <a:ext uri="{FF2B5EF4-FFF2-40B4-BE49-F238E27FC236}">
                <a16:creationId xmlns:a16="http://schemas.microsoft.com/office/drawing/2014/main" id="{993B1E3E-5C07-4CCE-9CEB-350C9E2584EB}"/>
              </a:ext>
            </a:extLst>
          </p:cNvPr>
          <p:cNvPicPr>
            <a:picLocks noChangeAspect="1"/>
          </p:cNvPicPr>
          <p:nvPr/>
        </p:nvPicPr>
        <p:blipFill>
          <a:blip r:embed="rId3"/>
          <a:stretch>
            <a:fillRect/>
          </a:stretch>
        </p:blipFill>
        <p:spPr>
          <a:xfrm>
            <a:off x="3524399" y="2212561"/>
            <a:ext cx="4709568" cy="333784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1008</Words>
  <Application>Microsoft Office PowerPoint</Application>
  <PresentationFormat>Widescreen</PresentationFormat>
  <Paragraphs>52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ADVANCEMENT OF FOOD INDUSTRY USING BLOCKCHAIN TECHNOLOGY</vt:lpstr>
      <vt:lpstr>Abstract</vt:lpstr>
      <vt:lpstr>Problem Statement Addressed</vt:lpstr>
      <vt:lpstr>Existing Solution to the Problem Addressed</vt:lpstr>
      <vt:lpstr>Proposed Solution to the Problem Addressed</vt:lpstr>
      <vt:lpstr>Project Work Plan  </vt:lpstr>
      <vt:lpstr>Effective utilization of the Modern Tool &amp; Cloud</vt:lpstr>
      <vt:lpstr>Technology stack &amp; use case</vt:lpstr>
      <vt:lpstr>Prototype &amp; Sample Output</vt:lpstr>
      <vt:lpstr>Analysis of Results &amp; Discussions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ADVANCEMENT OF FOOD INDUSTRY USING BLOCKCHAIN TECHNOLOGY</dc:title>
  <dc:creator>vignesh waran</dc:creator>
  <cp:lastModifiedBy>Sona Sivasundari</cp:lastModifiedBy>
  <cp:revision>2</cp:revision>
  <dcterms:created xsi:type="dcterms:W3CDTF">2021-02-20T05:24:33Z</dcterms:created>
  <dcterms:modified xsi:type="dcterms:W3CDTF">2022-03-31T05:01:00Z</dcterms:modified>
</cp:coreProperties>
</file>