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76" r:id="rId4"/>
    <p:sldId id="278" r:id="rId5"/>
    <p:sldId id="283" r:id="rId6"/>
    <p:sldId id="275" r:id="rId7"/>
    <p:sldId id="280" r:id="rId8"/>
    <p:sldId id="281" r:id="rId9"/>
    <p:sldId id="282" r:id="rId10"/>
    <p:sldId id="279" r:id="rId11"/>
    <p:sldId id="268" r:id="rId12"/>
    <p:sldId id="27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79" d="100"/>
          <a:sy n="79" d="100"/>
        </p:scale>
        <p:origin x="101"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3/28/2022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3/28/2022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3/28/2022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2066925"/>
            <a:ext cx="12115800" cy="823606"/>
          </a:xfrm>
        </p:spPr>
        <p:txBody>
          <a:bodyPr>
            <a:normAutofit fontScale="90000"/>
          </a:bodyPr>
          <a:lstStyle/>
          <a:p>
            <a:r>
              <a:rPr lang="en-US" b="1" u="sng" dirty="0">
                <a:latin typeface="Algerian" panose="04020705040A02060702" pitchFamily="82" charset="0"/>
              </a:rPr>
              <a:t>SMART ULTRASONIC BLIND STICK</a:t>
            </a:r>
          </a:p>
        </p:txBody>
      </p:sp>
      <p:sp>
        <p:nvSpPr>
          <p:cNvPr id="3" name="Subtitle 2"/>
          <p:cNvSpPr>
            <a:spLocks noGrp="1"/>
          </p:cNvSpPr>
          <p:nvPr>
            <p:ph type="subTitle" idx="1"/>
          </p:nvPr>
        </p:nvSpPr>
        <p:spPr>
          <a:xfrm>
            <a:off x="889819" y="4105275"/>
            <a:ext cx="5958656" cy="1655762"/>
          </a:xfrm>
        </p:spPr>
        <p:txBody>
          <a:bodyPr>
            <a:normAutofit/>
          </a:bodyPr>
          <a:lstStyle/>
          <a:p>
            <a:pPr algn="l"/>
            <a:r>
              <a:rPr lang="en-US" dirty="0"/>
              <a:t>Student 1 (VASANTH S 2021UIT1065)</a:t>
            </a:r>
          </a:p>
          <a:p>
            <a:pPr algn="l"/>
            <a:r>
              <a:rPr lang="en-US" dirty="0"/>
              <a:t>Student 2 (PRAVIN KRISHNA K 2021UIT1135)</a:t>
            </a:r>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400" dirty="0"/>
              <a:t>Under guidance of </a:t>
            </a:r>
          </a:p>
          <a:p>
            <a:r>
              <a:rPr lang="en-US" sz="2400" dirty="0"/>
              <a:t>Mr. Gopalakrishnan,</a:t>
            </a:r>
          </a:p>
          <a:p>
            <a:r>
              <a:rPr lang="en-US" sz="2400" dirty="0"/>
              <a:t>INFORMATION TECHNOLOGY,</a:t>
            </a:r>
          </a:p>
          <a:p>
            <a:r>
              <a:rPr lang="en-US" sz="2400" dirty="0"/>
              <a:t>BIT, </a:t>
            </a:r>
          </a:p>
          <a:p>
            <a:r>
              <a:rPr lang="en-US" sz="2400" dirty="0"/>
              <a:t>Sathy. </a:t>
            </a:r>
          </a:p>
          <a:p>
            <a:endParaRPr lang="en-US" dirty="0"/>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37000">
              <a:schemeClr val="accent1">
                <a:lumMod val="45000"/>
                <a:lumOff val="55000"/>
              </a:schemeClr>
            </a:gs>
            <a:gs pos="0">
              <a:schemeClr val="bg2">
                <a:lumMod val="75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Prototype &amp; Sample Output</a:t>
            </a:r>
          </a:p>
        </p:txBody>
      </p:sp>
      <p:pic>
        <p:nvPicPr>
          <p:cNvPr id="5" name="Content Placeholder 4">
            <a:extLst>
              <a:ext uri="{FF2B5EF4-FFF2-40B4-BE49-F238E27FC236}">
                <a16:creationId xmlns:a16="http://schemas.microsoft.com/office/drawing/2014/main" id="{06E5BB51-288E-4FAB-9BBA-DB3C13121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770" y="1825625"/>
            <a:ext cx="9513651" cy="43513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latin typeface="Algerian" panose="04020705040A02060702" pitchFamily="82" charset="0"/>
              </a:rPr>
              <a:t>Analysis of Results &amp; Discussions </a:t>
            </a:r>
          </a:p>
        </p:txBody>
      </p:sp>
      <p:sp>
        <p:nvSpPr>
          <p:cNvPr id="3" name="Content Placeholder 2"/>
          <p:cNvSpPr>
            <a:spLocks noGrp="1"/>
          </p:cNvSpPr>
          <p:nvPr>
            <p:ph idx="1"/>
          </p:nvPr>
        </p:nvSpPr>
        <p:spPr/>
        <p:txBody>
          <a:bodyPr/>
          <a:lstStyle/>
          <a:p>
            <a:r>
              <a:rPr lang="en-US" i="1" u="sng" dirty="0">
                <a:solidFill>
                  <a:schemeClr val="bg1"/>
                </a:solidFill>
              </a:rPr>
              <a:t>smart ultrasonic blind stick </a:t>
            </a:r>
            <a:r>
              <a:rPr lang="en-US" i="1" dirty="0">
                <a:solidFill>
                  <a:schemeClr val="bg1"/>
                </a:solidFill>
              </a:rPr>
              <a:t>which will be definitely useful for blind peoples, this blind stick not like ordinary blind stick rather this uses an ultrasonic sensor working preciously with the help of Arduino. This is smart as well as cheap invention so that it’s not only for rich peoples will be applicable for middle and low class peoples also. The ultra-sonic sensor detects the obstacles facing in front of people and triggers them with a high pitch beep sound with small amount of vibration occurs in the stick. So, that the person could recognize that there is an obstacle in front of him. This technology will help many people who is suffering form permanent or partial blindness.</a:t>
            </a:r>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37000">
              <a:schemeClr val="accent1">
                <a:lumMod val="45000"/>
                <a:lumOff val="55000"/>
              </a:schemeClr>
            </a:gs>
            <a:gs pos="67000">
              <a:schemeClr val="bg1">
                <a:lumMod val="95000"/>
              </a:schemeClr>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Cost Benefit Analysis  (List of Components / Service Used)</a:t>
            </a:r>
          </a:p>
        </p:txBody>
      </p:sp>
      <p:sp>
        <p:nvSpPr>
          <p:cNvPr id="3" name="Content Placeholder 2"/>
          <p:cNvSpPr>
            <a:spLocks noGrp="1"/>
          </p:cNvSpPr>
          <p:nvPr>
            <p:ph idx="1"/>
          </p:nvPr>
        </p:nvSpPr>
        <p:spPr/>
        <p:txBody>
          <a:bodyPr/>
          <a:lstStyle/>
          <a:p>
            <a:pPr>
              <a:buNone/>
            </a:pPr>
            <a:endParaRPr lang="en-US" i="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92568759"/>
              </p:ext>
            </p:extLst>
          </p:nvPr>
        </p:nvGraphicFramePr>
        <p:xfrm>
          <a:off x="1136259" y="2585786"/>
          <a:ext cx="9761895" cy="3086062"/>
        </p:xfrm>
        <a:graphic>
          <a:graphicData uri="http://schemas.openxmlformats.org/drawingml/2006/table">
            <a:tbl>
              <a:tblPr firstRow="1" bandRow="1">
                <a:tableStyleId>{5C22544A-7EE6-4342-B048-85BDC9FD1C3A}</a:tableStyleId>
              </a:tblPr>
              <a:tblGrid>
                <a:gridCol w="1247018">
                  <a:extLst>
                    <a:ext uri="{9D8B030D-6E8A-4147-A177-3AD203B41FA5}">
                      <a16:colId xmlns:a16="http://schemas.microsoft.com/office/drawing/2014/main" val="20000"/>
                    </a:ext>
                  </a:extLst>
                </a:gridCol>
                <a:gridCol w="3896792">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110902">
                  <a:extLst>
                    <a:ext uri="{9D8B030D-6E8A-4147-A177-3AD203B41FA5}">
                      <a16:colId xmlns:a16="http://schemas.microsoft.com/office/drawing/2014/main" val="20003"/>
                    </a:ext>
                  </a:extLst>
                </a:gridCol>
                <a:gridCol w="2298903">
                  <a:extLst>
                    <a:ext uri="{9D8B030D-6E8A-4147-A177-3AD203B41FA5}">
                      <a16:colId xmlns:a16="http://schemas.microsoft.com/office/drawing/2014/main" val="20004"/>
                    </a:ext>
                  </a:extLst>
                </a:gridCol>
              </a:tblGrid>
              <a:tr h="437332">
                <a:tc>
                  <a:txBody>
                    <a:bodyPr/>
                    <a:lstStyle/>
                    <a:p>
                      <a:r>
                        <a:rPr lang="en-IN" dirty="0" err="1"/>
                        <a:t>S.No</a:t>
                      </a:r>
                      <a:endParaRPr lang="en-IN" dirty="0"/>
                    </a:p>
                  </a:txBody>
                  <a:tcPr/>
                </a:tc>
                <a:tc>
                  <a:txBody>
                    <a:bodyPr/>
                    <a:lstStyle/>
                    <a:p>
                      <a:r>
                        <a:rPr lang="en-IN" dirty="0"/>
                        <a:t>Component Name</a:t>
                      </a:r>
                    </a:p>
                  </a:txBody>
                  <a:tcPr/>
                </a:tc>
                <a:tc>
                  <a:txBody>
                    <a:bodyPr/>
                    <a:lstStyle/>
                    <a:p>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29746">
                <a:tc>
                  <a:txBody>
                    <a:bodyPr/>
                    <a:lstStyle/>
                    <a:p>
                      <a:r>
                        <a:rPr lang="en-IN" dirty="0"/>
                        <a:t>1.</a:t>
                      </a:r>
                    </a:p>
                  </a:txBody>
                  <a:tcPr/>
                </a:tc>
                <a:tc>
                  <a:txBody>
                    <a:bodyPr/>
                    <a:lstStyle/>
                    <a:p>
                      <a:r>
                        <a:rPr lang="en-IN" dirty="0"/>
                        <a:t>Arduino</a:t>
                      </a:r>
                    </a:p>
                  </a:txBody>
                  <a:tcPr/>
                </a:tc>
                <a:tc>
                  <a:txBody>
                    <a:bodyPr/>
                    <a:lstStyle/>
                    <a:p>
                      <a:endParaRPr lang="en-IN" dirty="0"/>
                    </a:p>
                  </a:txBody>
                  <a:tcPr/>
                </a:tc>
                <a:tc>
                  <a:txBody>
                    <a:bodyPr/>
                    <a:lstStyle/>
                    <a:p>
                      <a:r>
                        <a:rPr lang="en-IN" dirty="0"/>
                        <a:t>500</a:t>
                      </a:r>
                    </a:p>
                  </a:txBody>
                  <a:tcPr/>
                </a:tc>
                <a:tc>
                  <a:txBody>
                    <a:bodyPr/>
                    <a:lstStyle/>
                    <a:p>
                      <a:r>
                        <a:rPr lang="en-IN" dirty="0"/>
                        <a:t>500</a:t>
                      </a:r>
                    </a:p>
                  </a:txBody>
                  <a:tcPr/>
                </a:tc>
                <a:extLst>
                  <a:ext uri="{0D108BD9-81ED-4DB2-BD59-A6C34878D82A}">
                    <a16:rowId xmlns:a16="http://schemas.microsoft.com/office/drawing/2014/main" val="10001"/>
                  </a:ext>
                </a:extLst>
              </a:tr>
              <a:tr h="529746">
                <a:tc>
                  <a:txBody>
                    <a:bodyPr/>
                    <a:lstStyle/>
                    <a:p>
                      <a:r>
                        <a:rPr lang="en-IN" dirty="0"/>
                        <a:t>2.</a:t>
                      </a:r>
                    </a:p>
                  </a:txBody>
                  <a:tcPr/>
                </a:tc>
                <a:tc>
                  <a:txBody>
                    <a:bodyPr/>
                    <a:lstStyle/>
                    <a:p>
                      <a:r>
                        <a:rPr lang="en-IN" dirty="0"/>
                        <a:t>HW battery</a:t>
                      </a:r>
                    </a:p>
                  </a:txBody>
                  <a:tcPr/>
                </a:tc>
                <a:tc>
                  <a:txBody>
                    <a:bodyPr/>
                    <a:lstStyle/>
                    <a:p>
                      <a:endParaRPr lang="en-IN" dirty="0"/>
                    </a:p>
                  </a:txBody>
                  <a:tcPr/>
                </a:tc>
                <a:tc>
                  <a:txBody>
                    <a:bodyPr/>
                    <a:lstStyle/>
                    <a:p>
                      <a:r>
                        <a:rPr lang="en-IN" dirty="0"/>
                        <a:t>20</a:t>
                      </a:r>
                    </a:p>
                  </a:txBody>
                  <a:tcPr/>
                </a:tc>
                <a:tc>
                  <a:txBody>
                    <a:bodyPr/>
                    <a:lstStyle/>
                    <a:p>
                      <a:r>
                        <a:rPr lang="en-IN" dirty="0"/>
                        <a:t>20</a:t>
                      </a:r>
                    </a:p>
                  </a:txBody>
                  <a:tcPr/>
                </a:tc>
                <a:extLst>
                  <a:ext uri="{0D108BD9-81ED-4DB2-BD59-A6C34878D82A}">
                    <a16:rowId xmlns:a16="http://schemas.microsoft.com/office/drawing/2014/main" val="10002"/>
                  </a:ext>
                </a:extLst>
              </a:tr>
              <a:tr h="529746">
                <a:tc>
                  <a:txBody>
                    <a:bodyPr/>
                    <a:lstStyle/>
                    <a:p>
                      <a:r>
                        <a:rPr lang="en-IN" dirty="0"/>
                        <a:t>3.</a:t>
                      </a:r>
                    </a:p>
                  </a:txBody>
                  <a:tcPr/>
                </a:tc>
                <a:tc>
                  <a:txBody>
                    <a:bodyPr/>
                    <a:lstStyle/>
                    <a:p>
                      <a:r>
                        <a:rPr lang="en-IN" dirty="0"/>
                        <a:t>Ultra sonic sensor</a:t>
                      </a:r>
                    </a:p>
                  </a:txBody>
                  <a:tcPr/>
                </a:tc>
                <a:tc>
                  <a:txBody>
                    <a:bodyPr/>
                    <a:lstStyle/>
                    <a:p>
                      <a:endParaRPr lang="en-IN" dirty="0"/>
                    </a:p>
                  </a:txBody>
                  <a:tcPr/>
                </a:tc>
                <a:tc>
                  <a:txBody>
                    <a:bodyPr/>
                    <a:lstStyle/>
                    <a:p>
                      <a:r>
                        <a:rPr lang="en-IN" dirty="0"/>
                        <a:t>50</a:t>
                      </a:r>
                    </a:p>
                  </a:txBody>
                  <a:tcPr/>
                </a:tc>
                <a:tc>
                  <a:txBody>
                    <a:bodyPr/>
                    <a:lstStyle/>
                    <a:p>
                      <a:r>
                        <a:rPr lang="en-IN" dirty="0"/>
                        <a:t>50</a:t>
                      </a:r>
                    </a:p>
                  </a:txBody>
                  <a:tcPr/>
                </a:tc>
                <a:extLst>
                  <a:ext uri="{0D108BD9-81ED-4DB2-BD59-A6C34878D82A}">
                    <a16:rowId xmlns:a16="http://schemas.microsoft.com/office/drawing/2014/main" val="10003"/>
                  </a:ext>
                </a:extLst>
              </a:tr>
              <a:tr h="529746">
                <a:tc>
                  <a:txBody>
                    <a:bodyPr/>
                    <a:lstStyle/>
                    <a:p>
                      <a:r>
                        <a:rPr lang="en-IN" dirty="0"/>
                        <a:t>4.</a:t>
                      </a:r>
                    </a:p>
                  </a:txBody>
                  <a:tcPr/>
                </a:tc>
                <a:tc>
                  <a:txBody>
                    <a:bodyPr/>
                    <a:lstStyle/>
                    <a:p>
                      <a:r>
                        <a:rPr lang="en-IN" dirty="0"/>
                        <a:t>Adessive or Glue</a:t>
                      </a:r>
                    </a:p>
                  </a:txBody>
                  <a:tcPr/>
                </a:tc>
                <a:tc>
                  <a:txBody>
                    <a:bodyPr/>
                    <a:lstStyle/>
                    <a:p>
                      <a:endParaRPr lang="en-IN" dirty="0"/>
                    </a:p>
                  </a:txBody>
                  <a:tcPr/>
                </a:tc>
                <a:tc>
                  <a:txBody>
                    <a:bodyPr/>
                    <a:lstStyle/>
                    <a:p>
                      <a:r>
                        <a:rPr lang="en-IN" dirty="0"/>
                        <a:t>20</a:t>
                      </a:r>
                    </a:p>
                  </a:txBody>
                  <a:tcPr/>
                </a:tc>
                <a:tc>
                  <a:txBody>
                    <a:bodyPr/>
                    <a:lstStyle/>
                    <a:p>
                      <a:r>
                        <a:rPr lang="en-IN" dirty="0"/>
                        <a:t>20</a:t>
                      </a:r>
                    </a:p>
                  </a:txBody>
                  <a:tcPr/>
                </a:tc>
                <a:extLst>
                  <a:ext uri="{0D108BD9-81ED-4DB2-BD59-A6C34878D82A}">
                    <a16:rowId xmlns:a16="http://schemas.microsoft.com/office/drawing/2014/main" val="10004"/>
                  </a:ext>
                </a:extLst>
              </a:tr>
              <a:tr h="529746">
                <a:tc>
                  <a:txBody>
                    <a:bodyPr/>
                    <a:lstStyle/>
                    <a:p>
                      <a:r>
                        <a:rPr lang="en-IN" dirty="0"/>
                        <a:t>5.</a:t>
                      </a:r>
                    </a:p>
                  </a:txBody>
                  <a:tcPr/>
                </a:tc>
                <a:tc>
                  <a:txBody>
                    <a:bodyPr/>
                    <a:lstStyle/>
                    <a:p>
                      <a:r>
                        <a:rPr lang="en-IN" dirty="0"/>
                        <a:t>Buzzer</a:t>
                      </a:r>
                    </a:p>
                  </a:txBody>
                  <a:tcPr/>
                </a:tc>
                <a:tc>
                  <a:txBody>
                    <a:bodyPr/>
                    <a:lstStyle/>
                    <a:p>
                      <a:endParaRPr lang="en-IN" dirty="0"/>
                    </a:p>
                  </a:txBody>
                  <a:tcPr/>
                </a:tc>
                <a:tc>
                  <a:txBody>
                    <a:bodyPr/>
                    <a:lstStyle/>
                    <a:p>
                      <a:r>
                        <a:rPr lang="en-IN" dirty="0"/>
                        <a:t>30</a:t>
                      </a:r>
                    </a:p>
                  </a:txBody>
                  <a:tcPr/>
                </a:tc>
                <a:tc>
                  <a:txBody>
                    <a:bodyPr/>
                    <a:lstStyle/>
                    <a:p>
                      <a:r>
                        <a:rPr lang="en-IN" dirty="0"/>
                        <a:t>30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Black" panose="020B0A04020102020204" pitchFamily="34" charset="0"/>
              </a:rPr>
              <a:t>References</a:t>
            </a:r>
            <a:endParaRPr lang="en-US" sz="2800" b="1" dirty="0">
              <a:solidFill>
                <a:schemeClr val="bg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a:solidFill>
                  <a:schemeClr val="bg1"/>
                </a:solidFill>
                <a:latin typeface="Arial Black" panose="020B0A04020102020204" pitchFamily="34" charset="0"/>
              </a:rPr>
              <a:t>“Getting started with Arduino” – Pypower projects (YOUTUBE).</a:t>
            </a:r>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pPr algn="ctr"/>
            <a:r>
              <a:rPr lang="en-US" b="1" u="sng" dirty="0">
                <a:latin typeface="Algerian" panose="04020705040A02060702" pitchFamily="82" charset="0"/>
              </a:rPr>
              <a:t>Abstract</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i="1" dirty="0">
                <a:solidFill>
                  <a:srgbClr val="FF0000"/>
                </a:solidFill>
              </a:rPr>
              <a:t>			</a:t>
            </a:r>
            <a:r>
              <a:rPr lang="en-US" i="1" dirty="0">
                <a:solidFill>
                  <a:schemeClr val="tx1">
                    <a:lumMod val="95000"/>
                    <a:lumOff val="5000"/>
                  </a:schemeClr>
                </a:solidFill>
              </a:rPr>
              <a:t>There are more than 12 millions of peoples are struggling to live their everyday life  eye blindness. Permanent eye blindness is a major problem for humans. To rectify this problem we have made a  </a:t>
            </a:r>
            <a:r>
              <a:rPr lang="en-US" i="1" u="sng" dirty="0">
                <a:solidFill>
                  <a:schemeClr val="tx1">
                    <a:lumMod val="95000"/>
                    <a:lumOff val="5000"/>
                  </a:schemeClr>
                </a:solidFill>
              </a:rPr>
              <a:t>smart ultrasonic blind stick </a:t>
            </a:r>
            <a:r>
              <a:rPr lang="en-US" i="1" dirty="0">
                <a:solidFill>
                  <a:schemeClr val="tx1">
                    <a:lumMod val="95000"/>
                    <a:lumOff val="5000"/>
                  </a:schemeClr>
                </a:solidFill>
              </a:rPr>
              <a:t>which will be definitely useful for blind peoples, this blind stick not like ordinary blind stick rather this uses an ultrasonic sensor working preciously with the help of Arduino. This is smart as well as cheap invention so that it’s not only for rich peoples will be applicable for middle and low class peoples also. The ultra-sonic sensor detects the obstacles facing in front of people and triggers them with a high pitch beep sound with small amount of vibration occurs in the stick. So, that the person could recognize that there is an obstacle in front of him. This technology will help many people who is suffering form permanent or partial blindness.</a:t>
            </a: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rgbClr val="B8D4ED"/>
            </a:gs>
            <a:gs pos="0">
              <a:schemeClr val="accent1">
                <a:lumMod val="5000"/>
                <a:lumOff val="95000"/>
              </a:schemeClr>
            </a:gs>
            <a:gs pos="70768">
              <a:schemeClr val="accent6">
                <a:lumMod val="40000"/>
                <a:lumOff val="60000"/>
              </a:schemeClr>
            </a:gs>
            <a:gs pos="14000">
              <a:schemeClr val="accent4">
                <a:lumMod val="40000"/>
                <a:lumOff val="60000"/>
              </a:schemeClr>
            </a:gs>
            <a:gs pos="58000">
              <a:schemeClr val="accent6">
                <a:lumMod val="40000"/>
                <a:lumOff val="60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Problem Statement Addressed</a:t>
            </a:r>
          </a:p>
        </p:txBody>
      </p:sp>
      <p:sp>
        <p:nvSpPr>
          <p:cNvPr id="3" name="Content Placeholder 2"/>
          <p:cNvSpPr>
            <a:spLocks noGrp="1"/>
          </p:cNvSpPr>
          <p:nvPr>
            <p:ph idx="1"/>
          </p:nvPr>
        </p:nvSpPr>
        <p:spPr/>
        <p:txBody>
          <a:bodyPr/>
          <a:lstStyle/>
          <a:p>
            <a:pPr>
              <a:buNone/>
            </a:pPr>
            <a:r>
              <a:rPr lang="en-US" dirty="0"/>
              <a:t> </a:t>
            </a:r>
            <a:r>
              <a:rPr lang="en-US" i="1" dirty="0">
                <a:solidFill>
                  <a:srgbClr val="FF0000"/>
                </a:solidFill>
              </a:rPr>
              <a:t>			A suitable walker gadget for peoples who is suffering from eye blindness. In INDIA more than 400+ accidents held  everyday this is hazard for both drivers and blind people in publics.</a:t>
            </a:r>
            <a:endParaRPr lang="en-US" b="1" i="1" dirty="0">
              <a:solidFill>
                <a:srgbClr val="FF0000"/>
              </a:solidFill>
            </a:endParaRP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Existing Solution to the Problem Addressed</a:t>
            </a:r>
          </a:p>
        </p:txBody>
      </p:sp>
      <p:sp>
        <p:nvSpPr>
          <p:cNvPr id="3" name="Content Placeholder 2"/>
          <p:cNvSpPr>
            <a:spLocks noGrp="1"/>
          </p:cNvSpPr>
          <p:nvPr>
            <p:ph idx="1"/>
          </p:nvPr>
        </p:nvSpPr>
        <p:spPr/>
        <p:txBody>
          <a:bodyPr/>
          <a:lstStyle/>
          <a:p>
            <a:pPr>
              <a:buNone/>
            </a:pPr>
            <a:r>
              <a:rPr lang="en-US" b="1" i="1" dirty="0">
                <a:solidFill>
                  <a:srgbClr val="FF0000"/>
                </a:solidFill>
              </a:rPr>
              <a:t>			To rectify the above problem peoples use blind stick to find the obstacles if front of them. But although using blind stick it is still a major problem for blind peoples.</a:t>
            </a:r>
          </a:p>
        </p:txBody>
      </p:sp>
      <p:sp>
        <p:nvSpPr>
          <p:cNvPr id="4" name="Footer Placeholder 3"/>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103FE778-CDC3-4FFF-A911-9AE32FD0A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765" y="3063874"/>
            <a:ext cx="4730886" cy="3291191"/>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u="sng" dirty="0">
                <a:solidFill>
                  <a:schemeClr val="bg1"/>
                </a:solidFill>
              </a:rPr>
              <a:t>Proposed Solution to the Problem Addressed</a:t>
            </a:r>
          </a:p>
        </p:txBody>
      </p:sp>
      <p:sp>
        <p:nvSpPr>
          <p:cNvPr id="3" name="Content Placeholder 2"/>
          <p:cNvSpPr>
            <a:spLocks noGrp="1"/>
          </p:cNvSpPr>
          <p:nvPr>
            <p:ph idx="1"/>
          </p:nvPr>
        </p:nvSpPr>
        <p:spPr>
          <a:noFill/>
        </p:spPr>
        <p:txBody>
          <a:bodyPr/>
          <a:lstStyle/>
          <a:p>
            <a:pPr>
              <a:buNone/>
            </a:pPr>
            <a:r>
              <a:rPr lang="en-US" b="1" i="1" dirty="0">
                <a:solidFill>
                  <a:srgbClr val="FF0000"/>
                </a:solidFill>
              </a:rPr>
              <a:t>		</a:t>
            </a:r>
            <a:r>
              <a:rPr lang="en-US" b="1" i="1" dirty="0">
                <a:solidFill>
                  <a:schemeClr val="bg1">
                    <a:lumMod val="95000"/>
                  </a:schemeClr>
                </a:solidFill>
              </a:rPr>
              <a:t>Instead of using an ordinary blind stick we have proposed a smart ultrasonic blind stick which is a intelligent blind stick that alerts the people using it if there is any physical obstacles in front of them.</a:t>
            </a:r>
          </a:p>
        </p:txBody>
      </p:sp>
      <p:sp>
        <p:nvSpPr>
          <p:cNvPr id="4" name="Footer Placeholder 3"/>
          <p:cNvSpPr>
            <a:spLocks noGrp="1"/>
          </p:cNvSpPr>
          <p:nvPr>
            <p:ph type="ftr" sz="quarter" idx="11"/>
          </p:nvPr>
        </p:nvSpPr>
        <p:spPr/>
        <p:txBody>
          <a:bodyPr/>
          <a:lstStyle/>
          <a:p>
            <a:endParaRPr lang="en-US" dirty="0"/>
          </a:p>
        </p:txBody>
      </p:sp>
      <p:pic>
        <p:nvPicPr>
          <p:cNvPr id="10" name="Picture 9">
            <a:extLst>
              <a:ext uri="{FF2B5EF4-FFF2-40B4-BE49-F238E27FC236}">
                <a16:creationId xmlns:a16="http://schemas.microsoft.com/office/drawing/2014/main" id="{DE92A20D-95BD-41E3-9028-95852E042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587" y="3204496"/>
            <a:ext cx="6435277" cy="3516979"/>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Project Work Plan  </a:t>
            </a:r>
          </a:p>
        </p:txBody>
      </p:sp>
      <p:pic>
        <p:nvPicPr>
          <p:cNvPr id="6" name="Content Placeholder 5">
            <a:extLst>
              <a:ext uri="{FF2B5EF4-FFF2-40B4-BE49-F238E27FC236}">
                <a16:creationId xmlns:a16="http://schemas.microsoft.com/office/drawing/2014/main" id="{3AF34318-E4AF-4E80-9AFE-44DFFFC961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4053" y="1528316"/>
            <a:ext cx="4427706" cy="4534684"/>
          </a:xfrm>
          <a:prstGeom prst="rect">
            <a:avLst/>
          </a:prstGeom>
          <a:ln>
            <a:noFill/>
          </a:ln>
          <a:effectLst>
            <a:softEdge rad="112500"/>
          </a:effectLst>
        </p:spPr>
      </p:pic>
      <p:sp>
        <p:nvSpPr>
          <p:cNvPr id="4" name="Footer Placeholder 3"/>
          <p:cNvSpPr>
            <a:spLocks noGrp="1"/>
          </p:cNvSpPr>
          <p:nvPr>
            <p:ph type="ftr" sz="quarter" idx="11"/>
          </p:nvPr>
        </p:nvSpPr>
        <p:spPr/>
        <p:txBody>
          <a:bodyPr/>
          <a:lstStyle/>
          <a:p>
            <a:endParaRPr lang="en-US" dirty="0"/>
          </a:p>
        </p:txBody>
      </p:sp>
      <p:pic>
        <p:nvPicPr>
          <p:cNvPr id="12" name="Picture 11">
            <a:extLst>
              <a:ext uri="{FF2B5EF4-FFF2-40B4-BE49-F238E27FC236}">
                <a16:creationId xmlns:a16="http://schemas.microsoft.com/office/drawing/2014/main" id="{081B7CA5-DF47-4689-9789-F1952EAFB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857" y="1524846"/>
            <a:ext cx="4599563" cy="4438581"/>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and/or Circuit Diagram</a:t>
            </a:r>
          </a:p>
        </p:txBody>
      </p:sp>
      <p:pic>
        <p:nvPicPr>
          <p:cNvPr id="5" name="Content Placeholder 4">
            <a:extLst>
              <a:ext uri="{FF2B5EF4-FFF2-40B4-BE49-F238E27FC236}">
                <a16:creationId xmlns:a16="http://schemas.microsoft.com/office/drawing/2014/main" id="{12434402-3818-4D2C-9C32-B4E9B333D393}"/>
              </a:ext>
            </a:extLst>
          </p:cNvPr>
          <p:cNvPicPr>
            <a:picLocks noGrp="1" noChangeAspect="1"/>
          </p:cNvPicPr>
          <p:nvPr>
            <p:ph idx="1"/>
          </p:nvPr>
        </p:nvPicPr>
        <p:blipFill>
          <a:blip r:embed="rId2"/>
          <a:stretch>
            <a:fillRect/>
          </a:stretch>
        </p:blipFill>
        <p:spPr>
          <a:xfrm rot="5400000">
            <a:off x="242570" y="1890873"/>
            <a:ext cx="2560619" cy="1704671"/>
          </a:xfrm>
          <a:prstGeom prst="rect">
            <a:avLst/>
          </a:prstGeom>
        </p:spPr>
      </p:pic>
      <p:sp>
        <p:nvSpPr>
          <p:cNvPr id="4" name="Footer Placeholder 3"/>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306AC489-9173-4EBC-A200-BB59E3D7EA83}"/>
              </a:ext>
            </a:extLst>
          </p:cNvPr>
          <p:cNvPicPr>
            <a:picLocks noChangeAspect="1"/>
          </p:cNvPicPr>
          <p:nvPr/>
        </p:nvPicPr>
        <p:blipFill>
          <a:blip r:embed="rId3"/>
          <a:stretch>
            <a:fillRect/>
          </a:stretch>
        </p:blipFill>
        <p:spPr>
          <a:xfrm>
            <a:off x="3513656" y="1770744"/>
            <a:ext cx="2402032" cy="1658256"/>
          </a:xfrm>
          <a:prstGeom prst="rect">
            <a:avLst/>
          </a:prstGeom>
        </p:spPr>
      </p:pic>
      <p:pic>
        <p:nvPicPr>
          <p:cNvPr id="7" name="Picture 6">
            <a:extLst>
              <a:ext uri="{FF2B5EF4-FFF2-40B4-BE49-F238E27FC236}">
                <a16:creationId xmlns:a16="http://schemas.microsoft.com/office/drawing/2014/main" id="{A59AF7E7-AB6B-4A7E-AC47-46400FBAD3CD}"/>
              </a:ext>
            </a:extLst>
          </p:cNvPr>
          <p:cNvPicPr>
            <a:picLocks noChangeAspect="1"/>
          </p:cNvPicPr>
          <p:nvPr/>
        </p:nvPicPr>
        <p:blipFill>
          <a:blip r:embed="rId4"/>
          <a:stretch>
            <a:fillRect/>
          </a:stretch>
        </p:blipFill>
        <p:spPr>
          <a:xfrm rot="5400000">
            <a:off x="7651770" y="1351488"/>
            <a:ext cx="2815191" cy="2815191"/>
          </a:xfrm>
          <a:prstGeom prst="rect">
            <a:avLst/>
          </a:prstGeom>
        </p:spPr>
      </p:pic>
      <p:pic>
        <p:nvPicPr>
          <p:cNvPr id="8" name="Picture 7">
            <a:extLst>
              <a:ext uri="{FF2B5EF4-FFF2-40B4-BE49-F238E27FC236}">
                <a16:creationId xmlns:a16="http://schemas.microsoft.com/office/drawing/2014/main" id="{BEE8AD5A-DB92-4D85-92D9-2505D6C27CB9}"/>
              </a:ext>
            </a:extLst>
          </p:cNvPr>
          <p:cNvPicPr>
            <a:picLocks noChangeAspect="1"/>
          </p:cNvPicPr>
          <p:nvPr/>
        </p:nvPicPr>
        <p:blipFill>
          <a:blip r:embed="rId5"/>
          <a:stretch>
            <a:fillRect/>
          </a:stretch>
        </p:blipFill>
        <p:spPr>
          <a:xfrm rot="10800000">
            <a:off x="4001469" y="3877603"/>
            <a:ext cx="2024047" cy="2030144"/>
          </a:xfrm>
          <a:prstGeom prst="rect">
            <a:avLst/>
          </a:prstGeom>
        </p:spPr>
      </p:pic>
      <p:cxnSp>
        <p:nvCxnSpPr>
          <p:cNvPr id="12" name="Straight Arrow Connector 11">
            <a:extLst>
              <a:ext uri="{FF2B5EF4-FFF2-40B4-BE49-F238E27FC236}">
                <a16:creationId xmlns:a16="http://schemas.microsoft.com/office/drawing/2014/main" id="{7308A86F-C098-4AA5-AE74-38BEE8E25C6E}"/>
              </a:ext>
            </a:extLst>
          </p:cNvPr>
          <p:cNvCxnSpPr/>
          <p:nvPr/>
        </p:nvCxnSpPr>
        <p:spPr>
          <a:xfrm>
            <a:off x="2217906" y="2509736"/>
            <a:ext cx="1536971" cy="690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78FBD33-4B13-4BFB-8527-061B01A26E82}"/>
              </a:ext>
            </a:extLst>
          </p:cNvPr>
          <p:cNvCxnSpPr/>
          <p:nvPr/>
        </p:nvCxnSpPr>
        <p:spPr>
          <a:xfrm>
            <a:off x="2175950" y="2889115"/>
            <a:ext cx="1589319" cy="311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DA1AD70-BF45-4AAA-AF6E-602B87D27D4F}"/>
              </a:ext>
            </a:extLst>
          </p:cNvPr>
          <p:cNvCxnSpPr>
            <a:cxnSpLocks/>
          </p:cNvCxnSpPr>
          <p:nvPr/>
        </p:nvCxnSpPr>
        <p:spPr>
          <a:xfrm>
            <a:off x="4883285" y="3429000"/>
            <a:ext cx="130207" cy="111381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C0DA801-75C6-44B2-8CBC-041027F16E27}"/>
              </a:ext>
            </a:extLst>
          </p:cNvPr>
          <p:cNvCxnSpPr/>
          <p:nvPr/>
        </p:nvCxnSpPr>
        <p:spPr>
          <a:xfrm>
            <a:off x="5097294" y="3429000"/>
            <a:ext cx="152398" cy="93871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C1825CE-C041-4F49-ADB1-C915FD1043DC}"/>
              </a:ext>
            </a:extLst>
          </p:cNvPr>
          <p:cNvCxnSpPr/>
          <p:nvPr/>
        </p:nvCxnSpPr>
        <p:spPr>
          <a:xfrm>
            <a:off x="5758774" y="1770744"/>
            <a:ext cx="2568103" cy="149775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6393BFF-89A9-4FB9-ABC1-03898E3DAEC4}"/>
              </a:ext>
            </a:extLst>
          </p:cNvPr>
          <p:cNvCxnSpPr/>
          <p:nvPr/>
        </p:nvCxnSpPr>
        <p:spPr>
          <a:xfrm>
            <a:off x="5748382" y="1770744"/>
            <a:ext cx="2578495" cy="738992"/>
          </a:xfrm>
          <a:prstGeom prst="line">
            <a:avLst/>
          </a:prstGeom>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FB636AD4-379A-443C-8F0F-BD9A5627A5B3}"/>
              </a:ext>
            </a:extLst>
          </p:cNvPr>
          <p:cNvPicPr>
            <a:picLocks noChangeAspect="1"/>
          </p:cNvPicPr>
          <p:nvPr/>
        </p:nvPicPr>
        <p:blipFill>
          <a:blip r:embed="rId6"/>
          <a:stretch>
            <a:fillRect/>
          </a:stretch>
        </p:blipFill>
        <p:spPr>
          <a:xfrm rot="5400000">
            <a:off x="10062959" y="1891534"/>
            <a:ext cx="2143125" cy="2143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80318" y="365125"/>
            <a:ext cx="4916209" cy="1325563"/>
          </a:xfrm>
          <a:blipFill>
            <a:blip r:embed="rId2"/>
            <a:stretch>
              <a:fillRect/>
            </a:stretch>
          </a:blipFill>
        </p:spPr>
        <p:txBody>
          <a:bodyPr/>
          <a:lstStyle/>
          <a:p>
            <a:pPr algn="ctr"/>
            <a:r>
              <a:rPr lang="en-US" b="1" u="sng" dirty="0">
                <a:latin typeface="Algerian" panose="04020705040A02060702" pitchFamily="82" charset="0"/>
              </a:rPr>
              <a:t>Flow Chart</a:t>
            </a:r>
          </a:p>
        </p:txBody>
      </p:sp>
      <p:sp>
        <p:nvSpPr>
          <p:cNvPr id="3" name="Content Placeholder 2"/>
          <p:cNvSpPr>
            <a:spLocks noGrp="1"/>
          </p:cNvSpPr>
          <p:nvPr>
            <p:ph idx="1"/>
          </p:nvPr>
        </p:nvSpPr>
        <p:spPr/>
        <p:txBody>
          <a:bodyPr/>
          <a:lstStyle/>
          <a:p>
            <a:pPr>
              <a:buNone/>
            </a:pPr>
            <a:r>
              <a:rPr lang="en-US" b="1" i="1" dirty="0">
                <a:solidFill>
                  <a:srgbClr val="FF0000"/>
                </a:solidFill>
              </a:rPr>
              <a:t> </a:t>
            </a:r>
          </a:p>
        </p:txBody>
      </p:sp>
      <p:sp>
        <p:nvSpPr>
          <p:cNvPr id="4" name="Footer Placeholder 3"/>
          <p:cNvSpPr>
            <a:spLocks noGrp="1"/>
          </p:cNvSpPr>
          <p:nvPr>
            <p:ph type="ftr" sz="quarter" idx="11"/>
          </p:nvPr>
        </p:nvSpPr>
        <p:spPr/>
        <p:txBody>
          <a:bodyPr/>
          <a:lstStyle/>
          <a:p>
            <a:endParaRPr lang="en-US" dirty="0"/>
          </a:p>
        </p:txBody>
      </p:sp>
      <p:sp>
        <p:nvSpPr>
          <p:cNvPr id="5" name="TextBox 4">
            <a:extLst>
              <a:ext uri="{FF2B5EF4-FFF2-40B4-BE49-F238E27FC236}">
                <a16:creationId xmlns:a16="http://schemas.microsoft.com/office/drawing/2014/main" id="{BCC8A9F6-376E-4CA0-BA80-5E1DCA4F000F}"/>
              </a:ext>
            </a:extLst>
          </p:cNvPr>
          <p:cNvSpPr txBox="1"/>
          <p:nvPr/>
        </p:nvSpPr>
        <p:spPr>
          <a:xfrm>
            <a:off x="838200" y="1825625"/>
            <a:ext cx="2576209" cy="646331"/>
          </a:xfrm>
          <a:prstGeom prst="rect">
            <a:avLst/>
          </a:prstGeom>
          <a:blipFill>
            <a:blip r:embed="rId2"/>
            <a:stretch>
              <a:fillRect/>
            </a:stretch>
          </a:blipFill>
        </p:spPr>
        <p:txBody>
          <a:bodyPr wrap="square" rtlCol="0">
            <a:spAutoFit/>
          </a:bodyPr>
          <a:lstStyle/>
          <a:p>
            <a:r>
              <a:rPr lang="en-IN" b="1" dirty="0"/>
              <a:t>OBJECT DETECTED FROM ULTRA SONIC SENSOR</a:t>
            </a:r>
          </a:p>
        </p:txBody>
      </p:sp>
      <p:sp>
        <p:nvSpPr>
          <p:cNvPr id="7" name="TextBox 6">
            <a:extLst>
              <a:ext uri="{FF2B5EF4-FFF2-40B4-BE49-F238E27FC236}">
                <a16:creationId xmlns:a16="http://schemas.microsoft.com/office/drawing/2014/main" id="{D9FE0F09-9D20-47AD-8580-75AA9C3B73A4}"/>
              </a:ext>
            </a:extLst>
          </p:cNvPr>
          <p:cNvSpPr txBox="1"/>
          <p:nvPr/>
        </p:nvSpPr>
        <p:spPr>
          <a:xfrm>
            <a:off x="4038598" y="1870075"/>
            <a:ext cx="4657929" cy="646331"/>
          </a:xfrm>
          <a:prstGeom prst="rect">
            <a:avLst/>
          </a:prstGeom>
          <a:blipFill>
            <a:blip r:embed="rId2"/>
            <a:stretch>
              <a:fillRect/>
            </a:stretch>
          </a:blipFill>
        </p:spPr>
        <p:txBody>
          <a:bodyPr wrap="square" rtlCol="0">
            <a:spAutoFit/>
          </a:bodyPr>
          <a:lstStyle/>
          <a:p>
            <a:r>
              <a:rPr lang="en-IN" dirty="0"/>
              <a:t>PASSES SIGNAL TO ARDUNIO DISTANCE OF THE OBJECT IS MEASURED BY THE ARDUINO</a:t>
            </a:r>
          </a:p>
        </p:txBody>
      </p:sp>
      <p:sp>
        <p:nvSpPr>
          <p:cNvPr id="8" name="TextBox 7">
            <a:extLst>
              <a:ext uri="{FF2B5EF4-FFF2-40B4-BE49-F238E27FC236}">
                <a16:creationId xmlns:a16="http://schemas.microsoft.com/office/drawing/2014/main" id="{36F46EB9-5C8C-44B4-B022-D2BB7334AD70}"/>
              </a:ext>
            </a:extLst>
          </p:cNvPr>
          <p:cNvSpPr txBox="1"/>
          <p:nvPr/>
        </p:nvSpPr>
        <p:spPr>
          <a:xfrm>
            <a:off x="9348281" y="1870075"/>
            <a:ext cx="2402732" cy="646331"/>
          </a:xfrm>
          <a:prstGeom prst="rect">
            <a:avLst/>
          </a:prstGeom>
          <a:blipFill>
            <a:blip r:embed="rId2"/>
            <a:stretch>
              <a:fillRect/>
            </a:stretch>
          </a:blipFill>
        </p:spPr>
        <p:txBody>
          <a:bodyPr wrap="square" rtlCol="0">
            <a:spAutoFit/>
          </a:bodyPr>
          <a:lstStyle/>
          <a:p>
            <a:r>
              <a:rPr lang="en-IN" dirty="0"/>
              <a:t>ARDUINO ACTIVATES THE BUZZER.</a:t>
            </a:r>
          </a:p>
        </p:txBody>
      </p:sp>
      <p:sp>
        <p:nvSpPr>
          <p:cNvPr id="9" name="TextBox 8">
            <a:extLst>
              <a:ext uri="{FF2B5EF4-FFF2-40B4-BE49-F238E27FC236}">
                <a16:creationId xmlns:a16="http://schemas.microsoft.com/office/drawing/2014/main" id="{0F7FE891-15EF-4244-BC6C-CABA2A3082DC}"/>
              </a:ext>
            </a:extLst>
          </p:cNvPr>
          <p:cNvSpPr txBox="1"/>
          <p:nvPr/>
        </p:nvSpPr>
        <p:spPr>
          <a:xfrm>
            <a:off x="8852170" y="3229583"/>
            <a:ext cx="2898843" cy="646331"/>
          </a:xfrm>
          <a:prstGeom prst="rect">
            <a:avLst/>
          </a:prstGeom>
          <a:blipFill>
            <a:blip r:embed="rId2"/>
            <a:stretch>
              <a:fillRect/>
            </a:stretch>
          </a:blipFill>
        </p:spPr>
        <p:txBody>
          <a:bodyPr wrap="square" rtlCol="0">
            <a:spAutoFit/>
          </a:bodyPr>
          <a:lstStyle/>
          <a:p>
            <a:r>
              <a:rPr lang="en-IN" dirty="0"/>
              <a:t>THE BUZZER GIVES HIGH PITCH BEEP SOUND</a:t>
            </a:r>
          </a:p>
        </p:txBody>
      </p:sp>
      <p:sp>
        <p:nvSpPr>
          <p:cNvPr id="10" name="TextBox 9">
            <a:extLst>
              <a:ext uri="{FF2B5EF4-FFF2-40B4-BE49-F238E27FC236}">
                <a16:creationId xmlns:a16="http://schemas.microsoft.com/office/drawing/2014/main" id="{BBBCF869-A827-4C73-BA20-50CAE788AFA7}"/>
              </a:ext>
            </a:extLst>
          </p:cNvPr>
          <p:cNvSpPr txBox="1"/>
          <p:nvPr/>
        </p:nvSpPr>
        <p:spPr>
          <a:xfrm>
            <a:off x="4038598" y="3229583"/>
            <a:ext cx="4114802" cy="646331"/>
          </a:xfrm>
          <a:prstGeom prst="rect">
            <a:avLst/>
          </a:prstGeom>
          <a:blipFill>
            <a:blip r:embed="rId2"/>
            <a:stretch>
              <a:fillRect/>
            </a:stretch>
          </a:blipFill>
        </p:spPr>
        <p:txBody>
          <a:bodyPr wrap="square" rtlCol="0">
            <a:spAutoFit/>
          </a:bodyPr>
          <a:lstStyle/>
          <a:p>
            <a:r>
              <a:rPr lang="en-IN" dirty="0"/>
              <a:t>THE PERSON COULD RECOGNIZE THAT THERE IS OBSTACLE IS IN FRONT OF HIM.</a:t>
            </a:r>
          </a:p>
        </p:txBody>
      </p:sp>
      <p:sp>
        <p:nvSpPr>
          <p:cNvPr id="11" name="Arrow: Right 10">
            <a:extLst>
              <a:ext uri="{FF2B5EF4-FFF2-40B4-BE49-F238E27FC236}">
                <a16:creationId xmlns:a16="http://schemas.microsoft.com/office/drawing/2014/main" id="{CC813FEF-9859-4FAD-9008-E40C949CF9C6}"/>
              </a:ext>
            </a:extLst>
          </p:cNvPr>
          <p:cNvSpPr/>
          <p:nvPr/>
        </p:nvSpPr>
        <p:spPr>
          <a:xfrm>
            <a:off x="3414409" y="2110902"/>
            <a:ext cx="624189" cy="1848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36A3906-79B7-49FA-B894-6F40A3A15F5D}"/>
              </a:ext>
            </a:extLst>
          </p:cNvPr>
          <p:cNvSpPr/>
          <p:nvPr/>
        </p:nvSpPr>
        <p:spPr>
          <a:xfrm>
            <a:off x="8696527" y="2110902"/>
            <a:ext cx="651754" cy="1848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FEFD5B9A-E402-4BAF-8A04-1426940535D8}"/>
              </a:ext>
            </a:extLst>
          </p:cNvPr>
          <p:cNvSpPr/>
          <p:nvPr/>
        </p:nvSpPr>
        <p:spPr>
          <a:xfrm>
            <a:off x="10252953" y="2516406"/>
            <a:ext cx="233464" cy="7131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7AE08B97-E02E-4DCB-9D69-DB940AD5236E}"/>
              </a:ext>
            </a:extLst>
          </p:cNvPr>
          <p:cNvSpPr/>
          <p:nvPr/>
        </p:nvSpPr>
        <p:spPr>
          <a:xfrm>
            <a:off x="8153400" y="3429000"/>
            <a:ext cx="698770" cy="18482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24CB2CFA-CCED-470C-AE2A-42683633E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11" y="2998833"/>
            <a:ext cx="3572308" cy="365861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r>
              <a:rPr lang="en-US" sz="3600" b="1" u="sng" dirty="0"/>
              <a:t>Technology stack &amp; use case</a:t>
            </a:r>
            <a:endParaRPr lang="en-IN" sz="3600" b="1" u="sng" dirty="0"/>
          </a:p>
        </p:txBody>
      </p:sp>
      <p:pic>
        <p:nvPicPr>
          <p:cNvPr id="1026" name="Picture 2" descr="Buy Ultrasonic Sensor HC SR04 Range Finder Online in INDIA | Robu.in">
            <a:extLst>
              <a:ext uri="{FF2B5EF4-FFF2-40B4-BE49-F238E27FC236}">
                <a16:creationId xmlns:a16="http://schemas.microsoft.com/office/drawing/2014/main" id="{03104755-DAED-4E0D-8316-1090058DF4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006" y="1404431"/>
            <a:ext cx="2024569" cy="20245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 Uno R3 Microcontroller Board, माइक्रोप्रोसेसर डेवलपमेंट बोर्ड -  Phoenix Technologies, Kolhapur | ID: 18159639973">
            <a:extLst>
              <a:ext uri="{FF2B5EF4-FFF2-40B4-BE49-F238E27FC236}">
                <a16:creationId xmlns:a16="http://schemas.microsoft.com/office/drawing/2014/main" id="{197577A3-1B8D-4DB7-B0E4-B9DB1A7DE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808" y="1690688"/>
            <a:ext cx="2402732" cy="16578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lastic Piezo Buzzer, Rs 7 /piece SUNRISE SEMICONDUCTOR | ID: 21401595197">
            <a:extLst>
              <a:ext uri="{FF2B5EF4-FFF2-40B4-BE49-F238E27FC236}">
                <a16:creationId xmlns:a16="http://schemas.microsoft.com/office/drawing/2014/main" id="{6A48B585-253E-4121-91B1-FC8216E96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314" y="1027906"/>
            <a:ext cx="3136765" cy="31367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i Watt 9V HW Zinc Carbon Battery, For Transistor Radios, Rs 13 /piece |  ID: 21794784062">
            <a:extLst>
              <a:ext uri="{FF2B5EF4-FFF2-40B4-BE49-F238E27FC236}">
                <a16:creationId xmlns:a16="http://schemas.microsoft.com/office/drawing/2014/main" id="{381AD755-FE3A-4C72-8F31-C9978C3D17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877" y="3980682"/>
            <a:ext cx="4320297" cy="287731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4D7B6730-EADC-40E4-B1AD-31A1C8978744}"/>
              </a:ext>
            </a:extLst>
          </p:cNvPr>
          <p:cNvSpPr/>
          <p:nvPr/>
        </p:nvSpPr>
        <p:spPr>
          <a:xfrm>
            <a:off x="3200400" y="2130357"/>
            <a:ext cx="1001949" cy="525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2BA9D431-1ACA-47B2-8527-5A12A278FCDB}"/>
              </a:ext>
            </a:extLst>
          </p:cNvPr>
          <p:cNvSpPr/>
          <p:nvPr/>
        </p:nvSpPr>
        <p:spPr>
          <a:xfrm>
            <a:off x="6965004" y="2130357"/>
            <a:ext cx="1264596" cy="525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5A6830C3-B40F-40FC-82F5-56B531A3DB32}"/>
              </a:ext>
            </a:extLst>
          </p:cNvPr>
          <p:cNvCxnSpPr/>
          <p:nvPr/>
        </p:nvCxnSpPr>
        <p:spPr>
          <a:xfrm flipH="1" flipV="1">
            <a:off x="2256817" y="3035030"/>
            <a:ext cx="632298" cy="94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1BD597-C146-4932-9AB4-0312AC41418F}"/>
              </a:ext>
            </a:extLst>
          </p:cNvPr>
          <p:cNvCxnSpPr/>
          <p:nvPr/>
        </p:nvCxnSpPr>
        <p:spPr>
          <a:xfrm flipV="1">
            <a:off x="3910519" y="3219855"/>
            <a:ext cx="418289" cy="760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1035E6C-6F3B-48AD-9528-B03F69DE3D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1463" y="3743993"/>
            <a:ext cx="5025953" cy="3136765"/>
          </a:xfrm>
          <a:prstGeom prst="rect">
            <a:avLst/>
          </a:prstGeom>
        </p:spPr>
      </p:pic>
    </p:spTree>
    <p:extLst>
      <p:ext uri="{BB962C8B-B14F-4D97-AF65-F5344CB8AC3E}">
        <p14:creationId xmlns:p14="http://schemas.microsoft.com/office/powerpoint/2010/main" val="419589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586</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Arial Black</vt:lpstr>
      <vt:lpstr>Calibri</vt:lpstr>
      <vt:lpstr>Calibri Light</vt:lpstr>
      <vt:lpstr>Office Theme</vt:lpstr>
      <vt:lpstr>SMART ULTRASONIC BLIND STICK</vt:lpstr>
      <vt:lpstr>Abstract</vt:lpstr>
      <vt:lpstr>Problem Statement Addressed</vt:lpstr>
      <vt:lpstr>Existing Solution to the Problem Addressed</vt:lpstr>
      <vt:lpstr>Proposed Solution to the Problem Addressed</vt:lpstr>
      <vt:lpstr>Project Work Plan  </vt:lpstr>
      <vt:lpstr>Block Diagram and/or Circuit Diagram</vt:lpstr>
      <vt:lpstr>Flow Chart</vt:lpstr>
      <vt:lpstr>Technology stack &amp; use case</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VASANTH S</cp:lastModifiedBy>
  <cp:revision>53</cp:revision>
  <dcterms:created xsi:type="dcterms:W3CDTF">2021-02-20T05:24:33Z</dcterms:created>
  <dcterms:modified xsi:type="dcterms:W3CDTF">2022-03-28T14:20:16Z</dcterms:modified>
</cp:coreProperties>
</file>