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6" r:id="rId3"/>
    <p:sldId id="276" r:id="rId4"/>
    <p:sldId id="278" r:id="rId5"/>
    <p:sldId id="283" r:id="rId6"/>
    <p:sldId id="275" r:id="rId7"/>
    <p:sldId id="280" r:id="rId8"/>
    <p:sldId id="281" r:id="rId9"/>
    <p:sldId id="267" r:id="rId10"/>
    <p:sldId id="282" r:id="rId11"/>
    <p:sldId id="279" r:id="rId12"/>
    <p:sldId id="268" r:id="rId13"/>
    <p:sldId id="271" r:id="rId14"/>
    <p:sldId id="274"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574" autoAdjust="0"/>
  </p:normalViewPr>
  <p:slideViewPr>
    <p:cSldViewPr snapToGrid="0">
      <p:cViewPr varScale="1">
        <p:scale>
          <a:sx n="63" d="100"/>
          <a:sy n="63" d="100"/>
        </p:scale>
        <p:origin x="780"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F101B-B227-4159-8303-D3086EC88389}" type="datetimeFigureOut">
              <a:rPr lang="en-US" smtClean="0"/>
              <a:pPr/>
              <a:t>3/30/2022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533B1-1B7C-4567-A308-39738394CF15}" type="slidenum">
              <a:rPr lang="en-US" smtClean="0"/>
              <a:pPr/>
              <a:t>‹#›</a:t>
            </a:fld>
            <a:endParaRPr lang="en-US"/>
          </a:p>
        </p:txBody>
      </p:sp>
    </p:spTree>
    <p:extLst>
      <p:ext uri="{BB962C8B-B14F-4D97-AF65-F5344CB8AC3E}">
        <p14:creationId xmlns:p14="http://schemas.microsoft.com/office/powerpoint/2010/main" val="307764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A1C42F-441A-4F2A-8E80-78F3676CC058}"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1530" y="132594"/>
            <a:ext cx="1411266" cy="136379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579" y="438642"/>
            <a:ext cx="1269242" cy="1047343"/>
          </a:xfrm>
          <a:prstGeom prst="rect">
            <a:avLst/>
          </a:prstGeom>
        </p:spPr>
      </p:pic>
    </p:spTree>
    <p:extLst>
      <p:ext uri="{BB962C8B-B14F-4D97-AF65-F5344CB8AC3E}">
        <p14:creationId xmlns:p14="http://schemas.microsoft.com/office/powerpoint/2010/main" val="25597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28F9AE-F903-4089-92EE-261C5CC2F17E}"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89751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A104F2-B3D9-4E44-9455-48D246B5B367}"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21404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AC1D28-3B35-4FCE-8072-E84DFBB90A17}"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50556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B1ED0E-4CAC-4979-8442-FE341C5F03D0}"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0557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6D4C3B-DED4-436D-A66F-49790EDDCF24}" type="datetime1">
              <a:rPr lang="en-US" smtClean="0"/>
              <a:pPr/>
              <a:t>3/30/2022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58832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2B8837-0504-404E-A6BC-39C23C28C36C}" type="datetime1">
              <a:rPr lang="en-US" smtClean="0"/>
              <a:pPr/>
              <a:t>3/30/2022</a:t>
            </a:fld>
            <a:endParaRPr lang="en-US"/>
          </a:p>
        </p:txBody>
      </p:sp>
      <p:sp>
        <p:nvSpPr>
          <p:cNvPr id="8" name="Footer Placeholder 7"/>
          <p:cNvSpPr>
            <a:spLocks noGrp="1"/>
          </p:cNvSpPr>
          <p:nvPr>
            <p:ph type="ftr" sz="quarter" idx="11"/>
          </p:nvPr>
        </p:nvSpPr>
        <p:spPr/>
        <p:txBody>
          <a:bodyPr/>
          <a:lstStyle/>
          <a:p>
            <a:r>
              <a:rPr lang="en-US"/>
              <a:t>15MC804 - Project work - Review 2</a:t>
            </a:r>
            <a:endParaRPr lang="en-US" dirty="0"/>
          </a:p>
        </p:txBody>
      </p:sp>
      <p:sp>
        <p:nvSpPr>
          <p:cNvPr id="9" name="Slide Number Placeholder 8"/>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15719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3A4C7B-BA43-417B-A2D4-C5736664F322}" type="datetime1">
              <a:rPr lang="en-US" smtClean="0"/>
              <a:pPr/>
              <a:t>3/30/2022</a:t>
            </a:fld>
            <a:endParaRPr lang="en-US"/>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
        <p:nvSpPr>
          <p:cNvPr id="5" name="Slide Number Placeholder 4"/>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3045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30B3D-494F-4171-81B4-648BA439B733}" type="datetime1">
              <a:rPr lang="en-US" smtClean="0"/>
              <a:pPr/>
              <a:t>3/30/2022</a:t>
            </a:fld>
            <a:endParaRPr lang="en-US"/>
          </a:p>
        </p:txBody>
      </p:sp>
      <p:sp>
        <p:nvSpPr>
          <p:cNvPr id="3" name="Footer Placeholder 2"/>
          <p:cNvSpPr>
            <a:spLocks noGrp="1"/>
          </p:cNvSpPr>
          <p:nvPr>
            <p:ph type="ftr" sz="quarter" idx="11"/>
          </p:nvPr>
        </p:nvSpPr>
        <p:spPr/>
        <p:txBody>
          <a:bodyPr/>
          <a:lstStyle/>
          <a:p>
            <a:r>
              <a:rPr lang="en-US"/>
              <a:t>15MC804 - Project work - Review 2</a:t>
            </a:r>
            <a:endParaRPr lang="en-US" dirty="0"/>
          </a:p>
        </p:txBody>
      </p:sp>
      <p:sp>
        <p:nvSpPr>
          <p:cNvPr id="4" name="Slide Number Placeholder 3"/>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79410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6BDEBD-BB08-4ECC-BF12-ABA31FD1702E}" type="datetime1">
              <a:rPr lang="en-US" smtClean="0"/>
              <a:pPr/>
              <a:t>3/30/2022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6230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444675-D6C7-4520-8CC3-2EB0B71C2818}" type="datetime1">
              <a:rPr lang="en-US" smtClean="0"/>
              <a:pPr/>
              <a:t>3/30/2022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30683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8BADA-3124-459B-9C3C-25C5D1AC2B22}" type="datetime1">
              <a:rPr lang="en-US" smtClean="0"/>
              <a:pPr/>
              <a:t>3/30/2022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15MC804 - Project work - Review 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B3995-864D-412F-881C-EF0BFF8447F9}" type="slidenum">
              <a:rPr lang="en-US" smtClean="0"/>
              <a:pPr/>
              <a:t>‹#›</a:t>
            </a:fld>
            <a:endParaRPr lang="en-US"/>
          </a:p>
        </p:txBody>
      </p:sp>
    </p:spTree>
    <p:extLst>
      <p:ext uri="{BB962C8B-B14F-4D97-AF65-F5344CB8AC3E}">
        <p14:creationId xmlns:p14="http://schemas.microsoft.com/office/powerpoint/2010/main" val="4258119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0258" y="1710813"/>
            <a:ext cx="9238062" cy="1895987"/>
          </a:xfrm>
        </p:spPr>
        <p:txBody>
          <a:bodyPr>
            <a:normAutofit fontScale="90000"/>
          </a:bodyPr>
          <a:lstStyle/>
          <a:p>
            <a:r>
              <a:rPr lang="en-IN" dirty="0"/>
              <a:t>IOT BASED SURVEILLANCE ROBOT</a:t>
            </a:r>
            <a:br>
              <a:rPr lang="en-US" b="1" i="0" dirty="0">
                <a:solidFill>
                  <a:srgbClr val="000000"/>
                </a:solidFill>
                <a:effectLst/>
                <a:latin typeface="Open Sans" panose="020B0606030504020204" pitchFamily="34" charset="0"/>
              </a:rPr>
            </a:br>
            <a:endParaRPr lang="en-US" dirty="0"/>
          </a:p>
        </p:txBody>
      </p:sp>
      <p:sp>
        <p:nvSpPr>
          <p:cNvPr id="3" name="Subtitle 2"/>
          <p:cNvSpPr>
            <a:spLocks noGrp="1"/>
          </p:cNvSpPr>
          <p:nvPr>
            <p:ph type="subTitle" idx="1"/>
          </p:nvPr>
        </p:nvSpPr>
        <p:spPr>
          <a:xfrm>
            <a:off x="889818" y="4105275"/>
            <a:ext cx="4576262" cy="1655762"/>
          </a:xfrm>
        </p:spPr>
        <p:txBody>
          <a:bodyPr>
            <a:normAutofit fontScale="92500" lnSpcReduction="10000"/>
          </a:bodyPr>
          <a:lstStyle/>
          <a:p>
            <a:pPr algn="l"/>
            <a:r>
              <a:rPr lang="en-US" dirty="0"/>
              <a:t>Student 1 (202IT263 &amp; VISHAL M  )</a:t>
            </a:r>
          </a:p>
          <a:p>
            <a:pPr algn="l"/>
            <a:r>
              <a:rPr lang="en-US" dirty="0"/>
              <a:t>Student 2 (202IT157 &amp;  KISHORE D)</a:t>
            </a:r>
          </a:p>
          <a:p>
            <a:pPr algn="l"/>
            <a:r>
              <a:rPr lang="en-US" dirty="0"/>
              <a:t>Student 3 (202IT130 &amp; DHARUN R)</a:t>
            </a:r>
          </a:p>
          <a:p>
            <a:pPr algn="l"/>
            <a:r>
              <a:rPr lang="en-US" dirty="0"/>
              <a:t>Student 4 (202IT147 &amp; JAYASUTHAN V)</a:t>
            </a:r>
          </a:p>
          <a:p>
            <a:pPr algn="l"/>
            <a:endParaRPr lang="en-US" dirty="0"/>
          </a:p>
        </p:txBody>
      </p:sp>
      <p:sp>
        <p:nvSpPr>
          <p:cNvPr id="5" name="TextBox 4"/>
          <p:cNvSpPr txBox="1"/>
          <p:nvPr/>
        </p:nvSpPr>
        <p:spPr>
          <a:xfrm>
            <a:off x="7890387" y="3859882"/>
            <a:ext cx="3878826" cy="2215991"/>
          </a:xfrm>
          <a:prstGeom prst="rect">
            <a:avLst/>
          </a:prstGeom>
          <a:noFill/>
        </p:spPr>
        <p:txBody>
          <a:bodyPr wrap="square" rtlCol="0">
            <a:spAutoFit/>
          </a:bodyPr>
          <a:lstStyle/>
          <a:p>
            <a:r>
              <a:rPr lang="en-US" sz="2400" dirty="0"/>
              <a:t>Under guidance of </a:t>
            </a:r>
          </a:p>
          <a:p>
            <a:r>
              <a:rPr lang="en-US" sz="2400" dirty="0" err="1"/>
              <a:t>Mr</a:t>
            </a:r>
            <a:r>
              <a:rPr lang="en-US" sz="2400" dirty="0"/>
              <a:t>/Dr. Faculty,</a:t>
            </a:r>
          </a:p>
          <a:p>
            <a:r>
              <a:rPr lang="en-US" sz="2400" dirty="0"/>
              <a:t>Designation,</a:t>
            </a:r>
          </a:p>
          <a:p>
            <a:r>
              <a:rPr lang="en-US" sz="2400" dirty="0"/>
              <a:t>BIT, </a:t>
            </a:r>
          </a:p>
          <a:p>
            <a:r>
              <a:rPr lang="en-US" sz="2400" dirty="0"/>
              <a:t>Sathy. </a:t>
            </a:r>
          </a:p>
          <a:p>
            <a:endParaRPr lang="en-US" dirty="0"/>
          </a:p>
        </p:txBody>
      </p:sp>
      <p:sp>
        <p:nvSpPr>
          <p:cNvPr id="4" name="Rectangle 3"/>
          <p:cNvSpPr/>
          <p:nvPr/>
        </p:nvSpPr>
        <p:spPr>
          <a:xfrm>
            <a:off x="10432473" y="249382"/>
            <a:ext cx="1537854" cy="1233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1373-F3BE-448A-9CDE-A9DB6DABFBAF}"/>
              </a:ext>
            </a:extLst>
          </p:cNvPr>
          <p:cNvSpPr>
            <a:spLocks noGrp="1"/>
          </p:cNvSpPr>
          <p:nvPr>
            <p:ph type="title"/>
          </p:nvPr>
        </p:nvSpPr>
        <p:spPr/>
        <p:txBody>
          <a:bodyPr>
            <a:normAutofit/>
          </a:bodyPr>
          <a:lstStyle/>
          <a:p>
            <a:r>
              <a:rPr lang="en-US" sz="3600" dirty="0"/>
              <a:t>Technology stack &amp; use case</a:t>
            </a:r>
            <a:endParaRPr lang="en-IN" sz="3600" dirty="0"/>
          </a:p>
        </p:txBody>
      </p:sp>
      <p:pic>
        <p:nvPicPr>
          <p:cNvPr id="8" name="Picture 7">
            <a:extLst>
              <a:ext uri="{FF2B5EF4-FFF2-40B4-BE49-F238E27FC236}">
                <a16:creationId xmlns:a16="http://schemas.microsoft.com/office/drawing/2014/main" id="{CC72049A-85FC-4D10-A613-F9BBD594F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040" y="1640419"/>
            <a:ext cx="9999699" cy="4963580"/>
          </a:xfrm>
          <a:prstGeom prst="rect">
            <a:avLst/>
          </a:prstGeom>
        </p:spPr>
      </p:pic>
    </p:spTree>
    <p:extLst>
      <p:ext uri="{BB962C8B-B14F-4D97-AF65-F5344CB8AC3E}">
        <p14:creationId xmlns:p14="http://schemas.microsoft.com/office/powerpoint/2010/main" val="419589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&amp; Sample Output</a:t>
            </a:r>
          </a:p>
        </p:txBody>
      </p:sp>
      <p:pic>
        <p:nvPicPr>
          <p:cNvPr id="5" name="Content Placeholder 4">
            <a:extLst>
              <a:ext uri="{FF2B5EF4-FFF2-40B4-BE49-F238E27FC236}">
                <a16:creationId xmlns:a16="http://schemas.microsoft.com/office/drawing/2014/main" id="{D1F6D742-AB48-4782-9A7F-D7894CD29E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4778" y="1856105"/>
            <a:ext cx="6528902" cy="416791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Results &amp; Discussions </a:t>
            </a:r>
          </a:p>
        </p:txBody>
      </p:sp>
      <p:sp>
        <p:nvSpPr>
          <p:cNvPr id="3" name="Content Placeholder 2"/>
          <p:cNvSpPr>
            <a:spLocks noGrp="1"/>
          </p:cNvSpPr>
          <p:nvPr>
            <p:ph idx="1"/>
          </p:nvPr>
        </p:nvSpPr>
        <p:spPr/>
        <p:txBody>
          <a:bodyPr/>
          <a:lstStyle/>
          <a:p>
            <a:pPr>
              <a:buNone/>
            </a:pPr>
            <a:r>
              <a:rPr lang="en-US" sz="2400" i="1" dirty="0"/>
              <a:t>   </a:t>
            </a:r>
            <a:r>
              <a:rPr lang="en-US" sz="2400" dirty="0">
                <a:latin typeface="Cambria" panose="02040503050406030204" pitchFamily="18" charset="0"/>
                <a:ea typeface="Cambria" panose="02040503050406030204" pitchFamily="18" charset="0"/>
              </a:rPr>
              <a:t>This system can be used for military applications by installing appropriate sensors. We may utilize it in hospitals for patient monitoring simply by modifying the architecture of the robotic unit. We can identify dangerous gas leaking in the chamber using chemical sensors, reducing the time delay in command execution and allowing us to have greater real-time access to the robot. We can operate more quickly and respond more quickly to any illegal actions in the monitored region if the time delay is decreased. It can also function as a spy robot. The robot is incredibly cost-effective</a:t>
            </a:r>
            <a:r>
              <a:rPr lang="en-US" sz="2400" dirty="0"/>
              <a:t>.</a:t>
            </a:r>
          </a:p>
          <a:p>
            <a:pPr marL="0" indent="0">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Benefit Analysis  (List of Components / Service Used)</a:t>
            </a:r>
          </a:p>
        </p:txBody>
      </p:sp>
      <p:sp>
        <p:nvSpPr>
          <p:cNvPr id="3" name="Content Placeholder 2"/>
          <p:cNvSpPr>
            <a:spLocks noGrp="1"/>
          </p:cNvSpPr>
          <p:nvPr>
            <p:ph idx="1"/>
          </p:nvPr>
        </p:nvSpPr>
        <p:spPr/>
        <p:txBody>
          <a:bodyPr/>
          <a:lstStyle/>
          <a:p>
            <a:pPr>
              <a:buNone/>
            </a:pPr>
            <a:r>
              <a:rPr lang="en-US" i="1" dirty="0">
                <a:solidFill>
                  <a:srgbClr val="FF0000"/>
                </a:solidFill>
              </a:rPr>
              <a:t> </a:t>
            </a:r>
          </a:p>
        </p:txBody>
      </p:sp>
      <p:graphicFrame>
        <p:nvGraphicFramePr>
          <p:cNvPr id="4" name="Table 3"/>
          <p:cNvGraphicFramePr>
            <a:graphicFrameLocks noGrp="1"/>
          </p:cNvGraphicFramePr>
          <p:nvPr>
            <p:extLst>
              <p:ext uri="{D42A27DB-BD31-4B8C-83A1-F6EECF244321}">
                <p14:modId xmlns:p14="http://schemas.microsoft.com/office/powerpoint/2010/main" val="1824520918"/>
              </p:ext>
            </p:extLst>
          </p:nvPr>
        </p:nvGraphicFramePr>
        <p:xfrm>
          <a:off x="1136259" y="2585786"/>
          <a:ext cx="9761895" cy="3288810"/>
        </p:xfrm>
        <a:graphic>
          <a:graphicData uri="http://schemas.openxmlformats.org/drawingml/2006/table">
            <a:tbl>
              <a:tblPr firstRow="1" bandRow="1">
                <a:tableStyleId>{5C22544A-7EE6-4342-B048-85BDC9FD1C3A}</a:tableStyleId>
              </a:tblPr>
              <a:tblGrid>
                <a:gridCol w="711202">
                  <a:extLst>
                    <a:ext uri="{9D8B030D-6E8A-4147-A177-3AD203B41FA5}">
                      <a16:colId xmlns:a16="http://schemas.microsoft.com/office/drawing/2014/main" val="20000"/>
                    </a:ext>
                  </a:extLst>
                </a:gridCol>
                <a:gridCol w="3517641">
                  <a:extLst>
                    <a:ext uri="{9D8B030D-6E8A-4147-A177-3AD203B41FA5}">
                      <a16:colId xmlns:a16="http://schemas.microsoft.com/office/drawing/2014/main" val="20001"/>
                    </a:ext>
                  </a:extLst>
                </a:gridCol>
                <a:gridCol w="2808514">
                  <a:extLst>
                    <a:ext uri="{9D8B030D-6E8A-4147-A177-3AD203B41FA5}">
                      <a16:colId xmlns:a16="http://schemas.microsoft.com/office/drawing/2014/main" val="20002"/>
                    </a:ext>
                  </a:extLst>
                </a:gridCol>
                <a:gridCol w="1362270">
                  <a:extLst>
                    <a:ext uri="{9D8B030D-6E8A-4147-A177-3AD203B41FA5}">
                      <a16:colId xmlns:a16="http://schemas.microsoft.com/office/drawing/2014/main" val="20003"/>
                    </a:ext>
                  </a:extLst>
                </a:gridCol>
                <a:gridCol w="1362268">
                  <a:extLst>
                    <a:ext uri="{9D8B030D-6E8A-4147-A177-3AD203B41FA5}">
                      <a16:colId xmlns:a16="http://schemas.microsoft.com/office/drawing/2014/main" val="20004"/>
                    </a:ext>
                  </a:extLst>
                </a:gridCol>
              </a:tblGrid>
              <a:tr h="437332">
                <a:tc>
                  <a:txBody>
                    <a:bodyPr/>
                    <a:lstStyle/>
                    <a:p>
                      <a:r>
                        <a:rPr lang="en-IN" dirty="0" err="1"/>
                        <a:t>S.No</a:t>
                      </a:r>
                      <a:endParaRPr lang="en-IN" dirty="0"/>
                    </a:p>
                  </a:txBody>
                  <a:tcPr/>
                </a:tc>
                <a:tc>
                  <a:txBody>
                    <a:bodyPr/>
                    <a:lstStyle/>
                    <a:p>
                      <a:r>
                        <a:rPr lang="en-IN" dirty="0"/>
                        <a:t>Component Name</a:t>
                      </a:r>
                    </a:p>
                  </a:txBody>
                  <a:tcPr/>
                </a:tc>
                <a:tc>
                  <a:txBody>
                    <a:bodyPr/>
                    <a:lstStyle/>
                    <a:p>
                      <a:r>
                        <a:rPr lang="en-IN" dirty="0"/>
                        <a:t>Specification (IC</a:t>
                      </a:r>
                      <a:r>
                        <a:rPr lang="en-IN" baseline="0" dirty="0"/>
                        <a:t> number or Range or Value)</a:t>
                      </a:r>
                      <a:endParaRPr lang="en-IN" dirty="0"/>
                    </a:p>
                  </a:txBody>
                  <a:tcPr/>
                </a:tc>
                <a:tc>
                  <a:txBody>
                    <a:bodyPr/>
                    <a:lstStyle/>
                    <a:p>
                      <a:r>
                        <a:rPr lang="en-IN" dirty="0"/>
                        <a:t>Unit Cost</a:t>
                      </a:r>
                    </a:p>
                  </a:txBody>
                  <a:tcPr/>
                </a:tc>
                <a:tc>
                  <a:txBody>
                    <a:bodyPr/>
                    <a:lstStyle/>
                    <a:p>
                      <a:r>
                        <a:rPr lang="en-IN" dirty="0"/>
                        <a:t>Total Cost</a:t>
                      </a:r>
                    </a:p>
                  </a:txBody>
                  <a:tcPr/>
                </a:tc>
                <a:extLst>
                  <a:ext uri="{0D108BD9-81ED-4DB2-BD59-A6C34878D82A}">
                    <a16:rowId xmlns:a16="http://schemas.microsoft.com/office/drawing/2014/main" val="10000"/>
                  </a:ext>
                </a:extLst>
              </a:tr>
              <a:tr h="529746">
                <a:tc>
                  <a:txBody>
                    <a:bodyPr/>
                    <a:lstStyle/>
                    <a:p>
                      <a:r>
                        <a:rPr lang="en-IN" dirty="0"/>
                        <a:t>1.</a:t>
                      </a:r>
                    </a:p>
                  </a:txBody>
                  <a:tcPr/>
                </a:tc>
                <a:tc>
                  <a:txBody>
                    <a:bodyPr/>
                    <a:lstStyle/>
                    <a:p>
                      <a:r>
                        <a:rPr lang="en-IN" dirty="0"/>
                        <a:t>Raspberry Pi</a:t>
                      </a:r>
                    </a:p>
                  </a:txBody>
                  <a:tcPr/>
                </a:tc>
                <a:tc>
                  <a:txBody>
                    <a:bodyPr/>
                    <a:lstStyle/>
                    <a:p>
                      <a:r>
                        <a:rPr lang="en-IN" dirty="0"/>
                        <a:t>32 bits</a:t>
                      </a:r>
                    </a:p>
                  </a:txBody>
                  <a:tcPr/>
                </a:tc>
                <a:tc>
                  <a:txBody>
                    <a:bodyPr/>
                    <a:lstStyle/>
                    <a:p>
                      <a:r>
                        <a:rPr lang="en-IN" dirty="0"/>
                        <a:t>-</a:t>
                      </a:r>
                    </a:p>
                  </a:txBody>
                  <a:tcPr/>
                </a:tc>
                <a:tc>
                  <a:txBody>
                    <a:bodyPr/>
                    <a:lstStyle/>
                    <a:p>
                      <a:r>
                        <a:rPr lang="en-IN" dirty="0"/>
                        <a:t>296.75</a:t>
                      </a:r>
                    </a:p>
                  </a:txBody>
                  <a:tcPr/>
                </a:tc>
                <a:extLst>
                  <a:ext uri="{0D108BD9-81ED-4DB2-BD59-A6C34878D82A}">
                    <a16:rowId xmlns:a16="http://schemas.microsoft.com/office/drawing/2014/main" val="10001"/>
                  </a:ext>
                </a:extLst>
              </a:tr>
              <a:tr h="529746">
                <a:tc>
                  <a:txBody>
                    <a:bodyPr/>
                    <a:lstStyle/>
                    <a:p>
                      <a:r>
                        <a:rPr lang="en-IN" dirty="0"/>
                        <a:t>2.</a:t>
                      </a:r>
                    </a:p>
                  </a:txBody>
                  <a:tcPr/>
                </a:tc>
                <a:tc>
                  <a:txBody>
                    <a:bodyPr/>
                    <a:lstStyle/>
                    <a:p>
                      <a:r>
                        <a:rPr lang="en-IN" dirty="0"/>
                        <a:t>Metal detector </a:t>
                      </a:r>
                    </a:p>
                  </a:txBody>
                  <a:tcPr/>
                </a:tc>
                <a:tc>
                  <a:txBody>
                    <a:bodyPr/>
                    <a:lstStyle/>
                    <a:p>
                      <a:r>
                        <a:rPr lang="en-IN" dirty="0"/>
                        <a:t>S-15</a:t>
                      </a:r>
                    </a:p>
                  </a:txBody>
                  <a:tcPr/>
                </a:tc>
                <a:tc>
                  <a:txBody>
                    <a:bodyPr/>
                    <a:lstStyle/>
                    <a:p>
                      <a:r>
                        <a:rPr lang="en-IN" dirty="0"/>
                        <a:t>-</a:t>
                      </a:r>
                    </a:p>
                  </a:txBody>
                  <a:tcPr/>
                </a:tc>
                <a:tc>
                  <a:txBody>
                    <a:bodyPr/>
                    <a:lstStyle/>
                    <a:p>
                      <a:r>
                        <a:rPr lang="en-IN" dirty="0"/>
                        <a:t>3099.76</a:t>
                      </a:r>
                    </a:p>
                  </a:txBody>
                  <a:tcPr/>
                </a:tc>
                <a:extLst>
                  <a:ext uri="{0D108BD9-81ED-4DB2-BD59-A6C34878D82A}">
                    <a16:rowId xmlns:a16="http://schemas.microsoft.com/office/drawing/2014/main" val="10002"/>
                  </a:ext>
                </a:extLst>
              </a:tr>
              <a:tr h="529746">
                <a:tc>
                  <a:txBody>
                    <a:bodyPr/>
                    <a:lstStyle/>
                    <a:p>
                      <a:r>
                        <a:rPr lang="en-IN" dirty="0"/>
                        <a:t>3.</a:t>
                      </a:r>
                    </a:p>
                  </a:txBody>
                  <a:tcPr/>
                </a:tc>
                <a:tc>
                  <a:txBody>
                    <a:bodyPr/>
                    <a:lstStyle/>
                    <a:p>
                      <a:r>
                        <a:rPr lang="en-IN" dirty="0"/>
                        <a:t>PIR sensor</a:t>
                      </a:r>
                    </a:p>
                  </a:txBody>
                  <a:tcPr/>
                </a:tc>
                <a:tc>
                  <a:txBody>
                    <a:bodyPr/>
                    <a:lstStyle/>
                    <a:p>
                      <a:r>
                        <a:rPr lang="en-IN" sz="1800" b="0" i="0" kern="1200" dirty="0">
                          <a:solidFill>
                            <a:schemeClr val="dk1"/>
                          </a:solidFill>
                          <a:effectLst/>
                          <a:latin typeface="+mn-lt"/>
                          <a:ea typeface="+mn-ea"/>
                          <a:cs typeface="+mn-cs"/>
                        </a:rPr>
                        <a:t>RA-4961-DSQ</a:t>
                      </a:r>
                      <a:endParaRPr lang="en-IN" dirty="0"/>
                    </a:p>
                  </a:txBody>
                  <a:tcPr/>
                </a:tc>
                <a:tc>
                  <a:txBody>
                    <a:bodyPr/>
                    <a:lstStyle/>
                    <a:p>
                      <a:r>
                        <a:rPr lang="en-IN" dirty="0"/>
                        <a:t>-</a:t>
                      </a:r>
                    </a:p>
                  </a:txBody>
                  <a:tcPr/>
                </a:tc>
                <a:tc>
                  <a:txBody>
                    <a:bodyPr/>
                    <a:lstStyle/>
                    <a:p>
                      <a:r>
                        <a:rPr lang="en-IN" dirty="0"/>
                        <a:t>1800.00</a:t>
                      </a:r>
                    </a:p>
                  </a:txBody>
                  <a:tcPr/>
                </a:tc>
                <a:extLst>
                  <a:ext uri="{0D108BD9-81ED-4DB2-BD59-A6C34878D82A}">
                    <a16:rowId xmlns:a16="http://schemas.microsoft.com/office/drawing/2014/main" val="10003"/>
                  </a:ext>
                </a:extLst>
              </a:tr>
              <a:tr h="529746">
                <a:tc>
                  <a:txBody>
                    <a:bodyPr/>
                    <a:lstStyle/>
                    <a:p>
                      <a:r>
                        <a:rPr lang="en-IN" dirty="0"/>
                        <a:t>4.</a:t>
                      </a:r>
                    </a:p>
                  </a:txBody>
                  <a:tcPr/>
                </a:tc>
                <a:tc>
                  <a:txBody>
                    <a:bodyPr/>
                    <a:lstStyle/>
                    <a:p>
                      <a:r>
                        <a:rPr lang="en-IN" dirty="0"/>
                        <a:t>Temp and Humidity sensor</a:t>
                      </a:r>
                    </a:p>
                  </a:txBody>
                  <a:tcPr/>
                </a:tc>
                <a:tc>
                  <a:txBody>
                    <a:bodyPr/>
                    <a:lstStyle/>
                    <a:p>
                      <a:r>
                        <a:rPr lang="en-IN" dirty="0"/>
                        <a:t>DFN-6</a:t>
                      </a:r>
                    </a:p>
                  </a:txBody>
                  <a:tcPr/>
                </a:tc>
                <a:tc>
                  <a:txBody>
                    <a:bodyPr/>
                    <a:lstStyle/>
                    <a:p>
                      <a:r>
                        <a:rPr lang="en-IN" dirty="0"/>
                        <a:t>-</a:t>
                      </a:r>
                    </a:p>
                  </a:txBody>
                  <a:tcPr/>
                </a:tc>
                <a:tc>
                  <a:txBody>
                    <a:bodyPr/>
                    <a:lstStyle/>
                    <a:p>
                      <a:r>
                        <a:rPr lang="en-IN" dirty="0"/>
                        <a:t>237.95</a:t>
                      </a:r>
                    </a:p>
                  </a:txBody>
                  <a:tcPr/>
                </a:tc>
                <a:extLst>
                  <a:ext uri="{0D108BD9-81ED-4DB2-BD59-A6C34878D82A}">
                    <a16:rowId xmlns:a16="http://schemas.microsoft.com/office/drawing/2014/main" val="10004"/>
                  </a:ext>
                </a:extLst>
              </a:tr>
              <a:tr h="529746">
                <a:tc>
                  <a:txBody>
                    <a:bodyPr/>
                    <a:lstStyle/>
                    <a:p>
                      <a:r>
                        <a:rPr lang="en-IN" dirty="0"/>
                        <a:t>5.</a:t>
                      </a:r>
                    </a:p>
                  </a:txBody>
                  <a:tcPr/>
                </a:tc>
                <a:tc>
                  <a:txBody>
                    <a:bodyPr/>
                    <a:lstStyle/>
                    <a:p>
                      <a:r>
                        <a:rPr lang="en-IN" dirty="0"/>
                        <a:t>Motor driver </a:t>
                      </a:r>
                    </a:p>
                  </a:txBody>
                  <a:tcPr/>
                </a:tc>
                <a:tc>
                  <a:txBody>
                    <a:bodyPr/>
                    <a:lstStyle/>
                    <a:p>
                      <a:r>
                        <a:rPr lang="en-IN" sz="1800" b="1" i="0" kern="1200" dirty="0">
                          <a:solidFill>
                            <a:schemeClr val="dk1"/>
                          </a:solidFill>
                          <a:effectLst/>
                          <a:latin typeface="+mn-lt"/>
                          <a:ea typeface="+mn-ea"/>
                          <a:cs typeface="+mn-cs"/>
                        </a:rPr>
                        <a:t>L6622DP</a:t>
                      </a:r>
                      <a:endParaRPr lang="en-IN" dirty="0"/>
                    </a:p>
                  </a:txBody>
                  <a:tcPr/>
                </a:tc>
                <a:tc>
                  <a:txBody>
                    <a:bodyPr/>
                    <a:lstStyle/>
                    <a:p>
                      <a:r>
                        <a:rPr lang="en-IN" dirty="0"/>
                        <a:t>-</a:t>
                      </a:r>
                    </a:p>
                  </a:txBody>
                  <a:tcPr/>
                </a:tc>
                <a:tc>
                  <a:txBody>
                    <a:bodyPr/>
                    <a:lstStyle/>
                    <a:p>
                      <a:r>
                        <a:rPr lang="en-IN" dirty="0"/>
                        <a:t>616.15</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video Link (If available)</a:t>
            </a:r>
          </a:p>
        </p:txBody>
      </p:sp>
      <p:sp>
        <p:nvSpPr>
          <p:cNvPr id="3" name="Content Placeholder 2"/>
          <p:cNvSpPr>
            <a:spLocks noGrp="1"/>
          </p:cNvSpPr>
          <p:nvPr>
            <p:ph idx="1"/>
          </p:nvPr>
        </p:nvSpPr>
        <p:spPr/>
        <p:txBody>
          <a:bodyPr/>
          <a:lstStyle/>
          <a:p>
            <a:pPr>
              <a:buNone/>
            </a:pPr>
            <a:r>
              <a:rPr lang="en-US" i="1" dirty="0">
                <a:solidFill>
                  <a:srgbClr val="FF0000"/>
                </a:solidFill>
              </a:rPr>
              <a:t>https://youtu.be/pD2VFKUlWC8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sz="2800" dirty="0">
              <a:solidFill>
                <a:srgbClr val="FF0000"/>
              </a:solidFill>
            </a:endParaRPr>
          </a:p>
        </p:txBody>
      </p:sp>
      <p:sp>
        <p:nvSpPr>
          <p:cNvPr id="3" name="Content Placeholder 2"/>
          <p:cNvSpPr>
            <a:spLocks noGrp="1"/>
          </p:cNvSpPr>
          <p:nvPr>
            <p:ph idx="1"/>
          </p:nvPr>
        </p:nvSpPr>
        <p:spPr/>
        <p:txBody>
          <a:bodyPr>
            <a:noAutofit/>
          </a:bodyPr>
          <a:lstStyle/>
          <a:p>
            <a:pPr marL="0" indent="0" algn="l">
              <a:buNone/>
            </a:pPr>
            <a:r>
              <a:rPr lang="en-IN" sz="2000" b="0" i="0" u="none" strike="noStrike" baseline="0" dirty="0">
                <a:latin typeface="Cambria" panose="02040503050406030204" pitchFamily="18" charset="0"/>
              </a:rPr>
              <a:t>1] R. Karthikeyan, S. Karthik, Prasanna Vishal, S. Vignesh ‖</a:t>
            </a:r>
          </a:p>
          <a:p>
            <a:pPr marL="0" indent="0" algn="l">
              <a:buNone/>
            </a:pPr>
            <a:r>
              <a:rPr lang="en-US" sz="2000" b="0" i="0" u="none" strike="noStrike" baseline="0" dirty="0">
                <a:latin typeface="Cambria" panose="02040503050406030204" pitchFamily="18" charset="0"/>
              </a:rPr>
              <a:t>snitch design and development of a mobile robot for</a:t>
            </a:r>
          </a:p>
          <a:p>
            <a:pPr marL="0" indent="0" algn="l">
              <a:buNone/>
            </a:pPr>
            <a:r>
              <a:rPr lang="en-IN" sz="2000" b="0" i="0" u="none" strike="noStrike" baseline="0" dirty="0">
                <a:latin typeface="Cambria" panose="02040503050406030204" pitchFamily="18" charset="0"/>
              </a:rPr>
              <a:t>surveillance and reconnaissance‖</a:t>
            </a:r>
          </a:p>
          <a:p>
            <a:pPr marL="0" indent="0" algn="l">
              <a:buNone/>
            </a:pPr>
            <a:r>
              <a:rPr lang="en-US" sz="2000" b="0" i="0" u="none" strike="noStrike" baseline="0" dirty="0">
                <a:latin typeface="Cambria" panose="02040503050406030204" pitchFamily="18" charset="0"/>
              </a:rPr>
              <a:t>IEEE Sponsored 2nd International Conference on</a:t>
            </a:r>
          </a:p>
          <a:p>
            <a:pPr marL="0" indent="0" algn="l">
              <a:buNone/>
            </a:pPr>
            <a:r>
              <a:rPr lang="en-US" sz="2000" b="0" i="0" u="none" strike="noStrike" baseline="0" dirty="0">
                <a:latin typeface="Cambria" panose="02040503050406030204" pitchFamily="18" charset="0"/>
              </a:rPr>
              <a:t>Innovations in Information Embedded and Communication</a:t>
            </a:r>
          </a:p>
          <a:p>
            <a:pPr marL="0" indent="0" algn="l">
              <a:buNone/>
            </a:pPr>
            <a:r>
              <a:rPr lang="en-IN" sz="2000" b="0" i="0" u="none" strike="noStrike" baseline="0" dirty="0">
                <a:latin typeface="Cambria" panose="02040503050406030204" pitchFamily="18" charset="0"/>
              </a:rPr>
              <a:t>Systems ICIIECS’2015.</a:t>
            </a:r>
          </a:p>
          <a:p>
            <a:pPr marL="0" indent="0" algn="l">
              <a:buNone/>
            </a:pPr>
            <a:r>
              <a:rPr lang="nl-NL" sz="2000" b="0" i="0" u="none" strike="noStrike" baseline="0" dirty="0">
                <a:latin typeface="Cambria" panose="02040503050406030204" pitchFamily="18" charset="0"/>
              </a:rPr>
              <a:t>[2] Kun Wang, Zhiqiang Wang and Houxiang Zhang,</a:t>
            </a:r>
          </a:p>
          <a:p>
            <a:pPr marL="0" indent="0" algn="l">
              <a:buNone/>
            </a:pPr>
            <a:r>
              <a:rPr lang="en-US" sz="2000" b="0" i="0" u="none" strike="noStrike" baseline="0" dirty="0">
                <a:latin typeface="Cambria" panose="02040503050406030204" pitchFamily="18" charset="0"/>
              </a:rPr>
              <a:t>Development of modular wall-climbing robot inspired by</a:t>
            </a:r>
          </a:p>
          <a:p>
            <a:pPr marL="0" indent="0" algn="l">
              <a:buNone/>
            </a:pPr>
            <a:r>
              <a:rPr lang="en-IN" sz="2000" b="0" i="0" u="none" strike="noStrike" baseline="0" dirty="0">
                <a:latin typeface="Cambria" panose="02040503050406030204" pitchFamily="18" charset="0"/>
              </a:rPr>
              <a:t>natural caterpillar‖ IEEE 2nd</a:t>
            </a:r>
          </a:p>
          <a:p>
            <a:pPr marL="0" indent="0" algn="l">
              <a:buNone/>
            </a:pPr>
            <a:r>
              <a:rPr lang="en-US" sz="2000" b="0" i="0" u="none" strike="noStrike" baseline="0" dirty="0">
                <a:latin typeface="Cambria" panose="02040503050406030204" pitchFamily="18" charset="0"/>
              </a:rPr>
              <a:t>International Conference on Computing, Control and</a:t>
            </a:r>
          </a:p>
          <a:p>
            <a:pPr marL="0" indent="0" algn="l">
              <a:buNone/>
            </a:pPr>
            <a:r>
              <a:rPr lang="en-IN" sz="2000" b="0" i="0" u="none" strike="noStrike" baseline="0" dirty="0">
                <a:latin typeface="Cambria" panose="02040503050406030204" pitchFamily="18" charset="0"/>
              </a:rPr>
              <a:t>Industrial Engineering (CCIE), 2011.</a:t>
            </a:r>
          </a:p>
          <a:p>
            <a:pPr marL="0" indent="0" algn="l">
              <a:buNone/>
            </a:pPr>
            <a:endParaRPr lang="en-IN" sz="2000" b="0" i="0" u="none" strike="noStrike" baseline="0" dirty="0">
              <a:latin typeface="Cambria" panose="02040503050406030204" pitchFamily="18" charset="0"/>
            </a:endParaRPr>
          </a:p>
        </p:txBody>
      </p:sp>
    </p:spTree>
    <p:extLst>
      <p:ext uri="{BB962C8B-B14F-4D97-AF65-F5344CB8AC3E}">
        <p14:creationId xmlns:p14="http://schemas.microsoft.com/office/powerpoint/2010/main" val="122022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Abstract</a:t>
            </a:r>
          </a:p>
        </p:txBody>
      </p:sp>
      <p:sp>
        <p:nvSpPr>
          <p:cNvPr id="3" name="Content Placeholder 2"/>
          <p:cNvSpPr>
            <a:spLocks noGrp="1"/>
          </p:cNvSpPr>
          <p:nvPr>
            <p:ph idx="1"/>
          </p:nvPr>
        </p:nvSpPr>
        <p:spPr>
          <a:xfrm>
            <a:off x="711200" y="1351280"/>
            <a:ext cx="10952480" cy="5370195"/>
          </a:xfrm>
        </p:spPr>
        <p:txBody>
          <a:bodyPr>
            <a:normAutofit/>
          </a:bodyPr>
          <a:lstStyle/>
          <a:p>
            <a:pPr>
              <a:buNone/>
            </a:pPr>
            <a:r>
              <a:rPr lang="en-US" sz="2000" dirty="0"/>
              <a:t>   This project is to design and build a manually control IOT based surveillance robot. The purpose </a:t>
            </a:r>
            <a:r>
              <a:rPr lang="en-US" sz="2000" dirty="0" err="1"/>
              <a:t>ofthe</a:t>
            </a:r>
            <a:r>
              <a:rPr lang="en-US" sz="2000" dirty="0"/>
              <a:t> robot is to be able to roam around in a given environment while transmitting back </a:t>
            </a:r>
            <a:r>
              <a:rPr lang="en-US" sz="2000" dirty="0" err="1"/>
              <a:t>realtime</a:t>
            </a:r>
            <a:r>
              <a:rPr lang="en-US" sz="2000" dirty="0"/>
              <a:t> data (video)to the ground station over the internet or Wi-Fi. This real time data can then the used by the controller (human) to move the robot around. In this proposed system, the robot is compact and self-contained with wireless transmission of data. This system will help to control/spy on the terrorist attack throughout the world by monitoring and control of robot via the internet through Raspberry Pi board. The monitoring and controlling of robotic movements are done through the wireless network by using a web-based application.</a:t>
            </a:r>
          </a:p>
          <a:p>
            <a:pPr>
              <a:buNone/>
            </a:pPr>
            <a:r>
              <a:rPr lang="en-US" sz="2000" dirty="0"/>
              <a:t>   Key Words: Raspberry Pi, Raspbian OS, Python, Things Board, Gas sensor, PIR sensor, Metal detector, Temp &amp; humidity sensor…</a:t>
            </a:r>
            <a:endParaRPr lang="en-US" sz="2000"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Problem Statement Addressed</a:t>
            </a:r>
          </a:p>
        </p:txBody>
      </p:sp>
      <p:sp>
        <p:nvSpPr>
          <p:cNvPr id="3" name="Content Placeholder 2"/>
          <p:cNvSpPr>
            <a:spLocks noGrp="1"/>
          </p:cNvSpPr>
          <p:nvPr>
            <p:ph idx="1"/>
          </p:nvPr>
        </p:nvSpPr>
        <p:spPr>
          <a:xfrm>
            <a:off x="541020" y="1266825"/>
            <a:ext cx="11732260" cy="4695242"/>
          </a:xfrm>
        </p:spPr>
        <p:txBody>
          <a:bodyPr>
            <a:noAutofit/>
          </a:bodyPr>
          <a:lstStyle/>
          <a:p>
            <a:pPr marL="0" indent="0" algn="l">
              <a:buNone/>
            </a:pPr>
            <a:endParaRPr lang="en-US" dirty="0">
              <a:solidFill>
                <a:srgbClr val="222222"/>
              </a:solidFill>
              <a:latin typeface="Calibri" panose="020F0502020204030204" pitchFamily="34" charset="0"/>
              <a:cs typeface="Calibri" panose="020F0502020204030204" pitchFamily="34" charset="0"/>
            </a:endParaRPr>
          </a:p>
          <a:p>
            <a:pPr marL="0" indent="0" algn="l">
              <a:buNone/>
            </a:pPr>
            <a:r>
              <a:rPr lang="en-US" b="0" i="0" u="none" strike="noStrike" baseline="0" dirty="0">
                <a:solidFill>
                  <a:srgbClr val="222222"/>
                </a:solidFill>
                <a:latin typeface="Calibri" panose="020F0502020204030204" pitchFamily="34" charset="0"/>
                <a:cs typeface="Calibri" panose="020F0502020204030204" pitchFamily="34" charset="0"/>
              </a:rPr>
              <a:t>Raspberry Pi receives live data collected from </a:t>
            </a:r>
            <a:r>
              <a:rPr lang="en-US" b="0" i="0" u="none" strike="noStrike" baseline="0" dirty="0" err="1">
                <a:solidFill>
                  <a:srgbClr val="222222"/>
                </a:solidFill>
                <a:latin typeface="Calibri" panose="020F0502020204030204" pitchFamily="34" charset="0"/>
                <a:cs typeface="Calibri" panose="020F0502020204030204" pitchFamily="34" charset="0"/>
              </a:rPr>
              <a:t>differentsensors</a:t>
            </a:r>
            <a:r>
              <a:rPr lang="en-US" b="0" i="0" u="none" strike="noStrike" baseline="0" dirty="0">
                <a:solidFill>
                  <a:srgbClr val="222222"/>
                </a:solidFill>
                <a:latin typeface="Calibri" panose="020F0502020204030204" pitchFamily="34" charset="0"/>
                <a:cs typeface="Calibri" panose="020F0502020204030204" pitchFamily="34" charset="0"/>
              </a:rPr>
              <a:t> embedded with it and then transfer to Things </a:t>
            </a:r>
            <a:r>
              <a:rPr lang="en-US" b="0" i="0" u="none" strike="noStrike" baseline="0" dirty="0" err="1">
                <a:solidFill>
                  <a:srgbClr val="222222"/>
                </a:solidFill>
                <a:latin typeface="Calibri" panose="020F0502020204030204" pitchFamily="34" charset="0"/>
                <a:cs typeface="Calibri" panose="020F0502020204030204" pitchFamily="34" charset="0"/>
              </a:rPr>
              <a:t>boarddashboard</a:t>
            </a:r>
            <a:r>
              <a:rPr lang="en-US" b="0" i="0" u="none" strike="noStrike" baseline="0" dirty="0">
                <a:solidFill>
                  <a:srgbClr val="222222"/>
                </a:solidFill>
                <a:latin typeface="Calibri" panose="020F0502020204030204" pitchFamily="34" charset="0"/>
                <a:cs typeface="Calibri" panose="020F0502020204030204" pitchFamily="34" charset="0"/>
              </a:rPr>
              <a:t> using Wi-Fi. These different sensors are</a:t>
            </a:r>
            <a:r>
              <a:rPr lang="en-IN" b="0" i="0" u="none" strike="noStrike" baseline="0" dirty="0">
                <a:solidFill>
                  <a:srgbClr val="222222"/>
                </a:solidFill>
                <a:latin typeface="Calibri" panose="020F0502020204030204" pitchFamily="34" charset="0"/>
                <a:cs typeface="Calibri" panose="020F0502020204030204" pitchFamily="34" charset="0"/>
              </a:rPr>
              <a:t>Temperature sensor ,humidity sensor, Metal Detector</a:t>
            </a:r>
            <a:r>
              <a:rPr lang="en-US" b="0" i="0" u="none" strike="noStrike" baseline="0" dirty="0">
                <a:solidFill>
                  <a:srgbClr val="222222"/>
                </a:solidFill>
                <a:latin typeface="Calibri" panose="020F0502020204030204" pitchFamily="34" charset="0"/>
                <a:cs typeface="Calibri" panose="020F0502020204030204" pitchFamily="34" charset="0"/>
              </a:rPr>
              <a:t>sensor, Gas Sensor, PIR sensor and camera for live </a:t>
            </a:r>
            <a:r>
              <a:rPr lang="en-US" b="0" i="0" u="none" strike="noStrike" baseline="0" dirty="0" err="1">
                <a:solidFill>
                  <a:srgbClr val="222222"/>
                </a:solidFill>
                <a:latin typeface="Calibri" panose="020F0502020204030204" pitchFamily="34" charset="0"/>
                <a:cs typeface="Calibri" panose="020F0502020204030204" pitchFamily="34" charset="0"/>
              </a:rPr>
              <a:t>videostreaming</a:t>
            </a:r>
            <a:r>
              <a:rPr lang="en-US" b="0" i="0" u="none" strike="noStrike" baseline="0" dirty="0">
                <a:solidFill>
                  <a:srgbClr val="222222"/>
                </a:solidFill>
                <a:latin typeface="Calibri" panose="020F0502020204030204" pitchFamily="34" charset="0"/>
                <a:cs typeface="Calibri" panose="020F0502020204030204" pitchFamily="34" charset="0"/>
              </a:rPr>
              <a:t>. The monitoring and controlling of robot is </a:t>
            </a:r>
            <a:r>
              <a:rPr lang="en-US" b="0" i="0" u="none" strike="noStrike" baseline="0" dirty="0" err="1">
                <a:solidFill>
                  <a:srgbClr val="222222"/>
                </a:solidFill>
                <a:latin typeface="Calibri" panose="020F0502020204030204" pitchFamily="34" charset="0"/>
                <a:cs typeface="Calibri" panose="020F0502020204030204" pitchFamily="34" charset="0"/>
              </a:rPr>
              <a:t>doneby</a:t>
            </a:r>
            <a:r>
              <a:rPr lang="en-US" b="0" i="0" u="none" strike="noStrike" baseline="0" dirty="0">
                <a:solidFill>
                  <a:srgbClr val="222222"/>
                </a:solidFill>
                <a:latin typeface="Calibri" panose="020F0502020204030204" pitchFamily="34" charset="0"/>
                <a:cs typeface="Calibri" panose="020F0502020204030204" pitchFamily="34" charset="0"/>
              </a:rPr>
              <a:t> wireless network by using a web application </a:t>
            </a:r>
            <a:r>
              <a:rPr lang="en-US" b="0" i="0" u="none" strike="noStrike" baseline="0" dirty="0" err="1">
                <a:solidFill>
                  <a:srgbClr val="222222"/>
                </a:solidFill>
                <a:latin typeface="Calibri" panose="020F0502020204030204" pitchFamily="34" charset="0"/>
                <a:cs typeface="Calibri" panose="020F0502020204030204" pitchFamily="34" charset="0"/>
              </a:rPr>
              <a:t>Thingsboard</a:t>
            </a:r>
            <a:r>
              <a:rPr lang="en-US" b="0" i="0" u="none" strike="noStrike" baseline="0" dirty="0">
                <a:solidFill>
                  <a:srgbClr val="222222"/>
                </a:solidFill>
                <a:latin typeface="Calibri" panose="020F0502020204030204" pitchFamily="34" charset="0"/>
                <a:cs typeface="Calibri" panose="020F0502020204030204" pitchFamily="34" charset="0"/>
              </a:rPr>
              <a:t>. The camera is mounted on the robot to get </a:t>
            </a:r>
            <a:r>
              <a:rPr lang="en-US" b="0" i="0" u="none" strike="noStrike" baseline="0" dirty="0" err="1">
                <a:solidFill>
                  <a:srgbClr val="222222"/>
                </a:solidFill>
                <a:latin typeface="Calibri" panose="020F0502020204030204" pitchFamily="34" charset="0"/>
                <a:cs typeface="Calibri" panose="020F0502020204030204" pitchFamily="34" charset="0"/>
              </a:rPr>
              <a:t>bettervisibility</a:t>
            </a:r>
            <a:r>
              <a:rPr lang="en-US" b="0" i="0" u="none" strike="noStrike" baseline="0" dirty="0">
                <a:solidFill>
                  <a:srgbClr val="222222"/>
                </a:solidFill>
                <a:latin typeface="Calibri" panose="020F0502020204030204" pitchFamily="34" charset="0"/>
                <a:cs typeface="Calibri" panose="020F0502020204030204" pitchFamily="34" charset="0"/>
              </a:rPr>
              <a:t> of the objects nearby robot. Camera video transmission via internet is done using Duplicity framework.</a:t>
            </a:r>
          </a:p>
          <a:p>
            <a:pPr marL="0" indent="0" algn="l">
              <a:buNone/>
            </a:pPr>
            <a:r>
              <a:rPr lang="en-US" b="0" i="0" u="none" strike="noStrike" baseline="0" dirty="0">
                <a:solidFill>
                  <a:srgbClr val="222222"/>
                </a:solidFill>
                <a:latin typeface="Cambria" panose="02040503050406030204" pitchFamily="18" charset="0"/>
              </a:rPr>
              <a:t> </a:t>
            </a: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Existing Solution to the Problem Addressed</a:t>
            </a: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
        <p:nvSpPr>
          <p:cNvPr id="6" name="Content Placeholder 5">
            <a:extLst>
              <a:ext uri="{FF2B5EF4-FFF2-40B4-BE49-F238E27FC236}">
                <a16:creationId xmlns:a16="http://schemas.microsoft.com/office/drawing/2014/main" id="{B3DD670E-148D-4A7C-8580-57DFD5F54E0B}"/>
              </a:ext>
            </a:extLst>
          </p:cNvPr>
          <p:cNvSpPr>
            <a:spLocks noGrp="1"/>
          </p:cNvSpPr>
          <p:nvPr>
            <p:ph idx="1"/>
          </p:nvPr>
        </p:nvSpPr>
        <p:spPr/>
        <p:txBody>
          <a:bodyPr>
            <a:normAutofit/>
          </a:bodyPr>
          <a:lstStyle/>
          <a:p>
            <a:pPr marL="0" indent="0" algn="l">
              <a:buNone/>
            </a:pPr>
            <a:r>
              <a:rPr lang="en-US" b="0" i="0" u="none" strike="noStrike" baseline="0" dirty="0">
                <a:latin typeface="Cambria" panose="02040503050406030204" pitchFamily="18" charset="0"/>
              </a:rPr>
              <a:t>We can use this system for military applications installing suitable sensors. Just by changing the robotic unit design we can use it in hospitals for patient monitoring. Using some chemical sensors we can detect harmful gas leakage in the chamber the time delay which occurs in the execution of commands can be reduced and thus we can have more real time access to the robot. With reduced time delay we can have faster operation and quick response to any illegal activities in the monitored area. Also it can be used as a spy robot. The robot is very economical.</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286333"/>
            <a:ext cx="10515600" cy="1325563"/>
          </a:xfrm>
        </p:spPr>
        <p:txBody>
          <a:bodyPr/>
          <a:lstStyle/>
          <a:p>
            <a:r>
              <a:rPr lang="en-US" dirty="0"/>
              <a:t>Proposed Solution to the Problem Addressed</a:t>
            </a:r>
          </a:p>
        </p:txBody>
      </p:sp>
      <p:sp>
        <p:nvSpPr>
          <p:cNvPr id="3" name="Content Placeholder 2"/>
          <p:cNvSpPr>
            <a:spLocks noGrp="1"/>
          </p:cNvSpPr>
          <p:nvPr>
            <p:ph idx="1"/>
          </p:nvPr>
        </p:nvSpPr>
        <p:spPr>
          <a:xfrm>
            <a:off x="838304" y="1857004"/>
            <a:ext cx="10800080" cy="4681908"/>
          </a:xfrm>
        </p:spPr>
        <p:txBody>
          <a:bodyPr>
            <a:normAutofit/>
          </a:bodyPr>
          <a:lstStyle/>
          <a:p>
            <a:pPr marL="0" indent="0" algn="l">
              <a:buNone/>
            </a:pPr>
            <a:r>
              <a:rPr lang="en-US" sz="2000" b="0" i="0" u="none" strike="noStrike" baseline="0" dirty="0">
                <a:latin typeface="Cambria" panose="02040503050406030204" pitchFamily="18" charset="0"/>
              </a:rPr>
              <a:t>Robot is a machine which design to do particular task. It is based on program that is software and hardware. Now a days industry becoming modern and they use automated technology to perform risky jobs. This is helpful to minimize life risk of human and animals. For example security purpose we can use automated security system instead of animal/human to minimize life risk of animals. For home security, we use camera which is mounted on fixed location such as doors, windows, walls and ceiling also. This robot is control by using PC, android mobile or a laptop via website. The camera captures video and sends it back to</a:t>
            </a:r>
            <a:r>
              <a:rPr lang="en-IN" sz="2000" b="0" i="0" u="none" strike="noStrike" baseline="0" dirty="0">
                <a:latin typeface="Cambria" panose="02040503050406030204" pitchFamily="18" charset="0"/>
              </a:rPr>
              <a:t>controller’s device via internet.</a:t>
            </a:r>
            <a:r>
              <a:rPr lang="en-US" sz="2000" b="0" i="0" u="none" strike="noStrike" baseline="0" dirty="0">
                <a:latin typeface="Cambria" panose="02040503050406030204" pitchFamily="18" charset="0"/>
              </a:rPr>
              <a:t>According to this paper our system helps to controls the terrorist attack anywhere on earth except water by monitoring and controlling of robot via internet through Raspberry Pi board. The monitoring and controlling of robot is done by wireless network by using a web application.</a:t>
            </a:r>
            <a:endParaRPr lang="en-US" sz="2000"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
        <p:nvSpPr>
          <p:cNvPr id="6" name="Rectangle 4">
            <a:extLst>
              <a:ext uri="{FF2B5EF4-FFF2-40B4-BE49-F238E27FC236}">
                <a16:creationId xmlns:a16="http://schemas.microsoft.com/office/drawing/2014/main" id="{97A4587E-124A-418E-8DBE-F04EB21BD834}"/>
              </a:ext>
            </a:extLst>
          </p:cNvPr>
          <p:cNvSpPr>
            <a:spLocks noChangeArrowheads="1"/>
          </p:cNvSpPr>
          <p:nvPr/>
        </p:nvSpPr>
        <p:spPr bwMode="auto">
          <a:xfrm>
            <a:off x="0" y="-278474"/>
            <a:ext cx="65" cy="101414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300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Plan  </a:t>
            </a:r>
          </a:p>
        </p:txBody>
      </p:sp>
      <p:sp>
        <p:nvSpPr>
          <p:cNvPr id="3" name="Content Placeholder 2"/>
          <p:cNvSpPr>
            <a:spLocks noGrp="1"/>
          </p:cNvSpPr>
          <p:nvPr>
            <p:ph idx="1"/>
          </p:nvPr>
        </p:nvSpPr>
        <p:spPr/>
        <p:txBody>
          <a:bodyPr/>
          <a:lstStyle/>
          <a:p>
            <a:pPr marL="0" indent="0" algn="l">
              <a:buNone/>
            </a:pPr>
            <a:r>
              <a:rPr lang="en-US" sz="1800" b="0" i="0" u="none" strike="noStrike" baseline="0" dirty="0">
                <a:latin typeface="Cambria" panose="02040503050406030204" pitchFamily="18" charset="0"/>
              </a:rPr>
              <a:t>The block diagram of IOT Based Surveillance Robot is </a:t>
            </a:r>
            <a:r>
              <a:rPr lang="en-US" sz="1800" b="0" i="0" u="none" strike="noStrike" baseline="0" dirty="0" err="1">
                <a:latin typeface="Cambria" panose="02040503050406030204" pitchFamily="18" charset="0"/>
              </a:rPr>
              <a:t>shownbelow</a:t>
            </a:r>
            <a:r>
              <a:rPr lang="en-US" sz="1800" b="0" i="0" u="none" strike="noStrike" baseline="0" dirty="0">
                <a:latin typeface="Cambria" panose="02040503050406030204" pitchFamily="18" charset="0"/>
              </a:rPr>
              <a:t>. The main components of the system Raspberry Pi,,</a:t>
            </a:r>
            <a:r>
              <a:rPr lang="pt-BR" sz="1800" b="0" i="0" u="none" strike="noStrike" baseline="0" dirty="0">
                <a:latin typeface="Cambria" panose="02040503050406030204" pitchFamily="18" charset="0"/>
              </a:rPr>
              <a:t>Gas sensor, PIR sensor, Metal detector ,Temp &amp; humidity</a:t>
            </a:r>
            <a:r>
              <a:rPr lang="en-US" sz="1800" b="0" i="0" u="none" strike="noStrike" baseline="0" dirty="0">
                <a:latin typeface="Cambria" panose="02040503050406030204" pitchFamily="18" charset="0"/>
              </a:rPr>
              <a:t>sensor, Power supply, Camera, Motor, Motor driver, Cloud.</a:t>
            </a:r>
            <a:endParaRPr lang="en-US"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pic>
        <p:nvPicPr>
          <p:cNvPr id="11" name="Picture 10">
            <a:extLst>
              <a:ext uri="{FF2B5EF4-FFF2-40B4-BE49-F238E27FC236}">
                <a16:creationId xmlns:a16="http://schemas.microsoft.com/office/drawing/2014/main" id="{B7072A6F-C7CC-4C64-95F0-7F6D7E2C2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925" y="2978150"/>
            <a:ext cx="4570095" cy="30467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 and/or Circuit Diagram</a:t>
            </a: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pic>
        <p:nvPicPr>
          <p:cNvPr id="10" name="Content Placeholder 9">
            <a:extLst>
              <a:ext uri="{FF2B5EF4-FFF2-40B4-BE49-F238E27FC236}">
                <a16:creationId xmlns:a16="http://schemas.microsoft.com/office/drawing/2014/main" id="{70A18194-3217-4146-881A-1CE201AE37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8800" y="2020094"/>
            <a:ext cx="6963526" cy="424862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a:t>
            </a:r>
          </a:p>
        </p:txBody>
      </p:sp>
      <p:pic>
        <p:nvPicPr>
          <p:cNvPr id="6" name="Content Placeholder 5">
            <a:extLst>
              <a:ext uri="{FF2B5EF4-FFF2-40B4-BE49-F238E27FC236}">
                <a16:creationId xmlns:a16="http://schemas.microsoft.com/office/drawing/2014/main" id="{4E667673-E429-4FEA-85C6-4F2A0472F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2353" y="1825625"/>
            <a:ext cx="4607293" cy="4351338"/>
          </a:xfrm>
        </p:spPr>
      </p:pic>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utilization of the Modern Tool &amp; Cloud</a:t>
            </a:r>
          </a:p>
        </p:txBody>
      </p:sp>
      <p:sp>
        <p:nvSpPr>
          <p:cNvPr id="3" name="Content Placeholder 2"/>
          <p:cNvSpPr>
            <a:spLocks noGrp="1"/>
          </p:cNvSpPr>
          <p:nvPr>
            <p:ph idx="1"/>
          </p:nvPr>
        </p:nvSpPr>
        <p:spPr>
          <a:xfrm>
            <a:off x="838200" y="1876425"/>
            <a:ext cx="10515600" cy="4351338"/>
          </a:xfrm>
        </p:spPr>
        <p:txBody>
          <a:bodyPr>
            <a:normAutofit fontScale="77500" lnSpcReduction="20000"/>
          </a:bodyPr>
          <a:lstStyle/>
          <a:p>
            <a:pPr marL="457200" lvl="1" indent="0">
              <a:buNone/>
            </a:pPr>
            <a:r>
              <a:rPr lang="en-US" sz="2300" b="0" i="0" u="none" strike="noStrike" baseline="0" dirty="0">
                <a:solidFill>
                  <a:srgbClr val="000000"/>
                </a:solidFill>
                <a:latin typeface="Cambria" panose="02040503050406030204" pitchFamily="18" charset="0"/>
              </a:rPr>
              <a:t>Raspberry pi:</a:t>
            </a:r>
          </a:p>
          <a:p>
            <a:pPr marL="457200" lvl="1" indent="0">
              <a:buNone/>
            </a:pPr>
            <a:r>
              <a:rPr lang="en-US" sz="2300" dirty="0">
                <a:solidFill>
                  <a:srgbClr val="000000"/>
                </a:solidFill>
                <a:latin typeface="Cambria" panose="02040503050406030204" pitchFamily="18" charset="0"/>
              </a:rPr>
              <a:t>It</a:t>
            </a:r>
            <a:r>
              <a:rPr lang="en-US" sz="2300" b="0" i="0" u="none" strike="noStrike" baseline="0" dirty="0">
                <a:solidFill>
                  <a:srgbClr val="000000"/>
                </a:solidFill>
                <a:latin typeface="Cambria" panose="02040503050406030204" pitchFamily="18" charset="0"/>
              </a:rPr>
              <a:t> is a small-card sized computer capable of performing various functionalities such as in surveillance systems, military application, industrial application, home application, etc. The specification of the raspberry pi 3 Model is ARM8-quad core processor 1200 MHz BroadcomBCM2837, HDMI support, 1GB Ram with the support of 4USB devices, and also micro SD card slot. The memory can further increased to a capacity of about 1GB .The 40 General Input output pins can be used to connect different types of connector with expansion boards also can be added. The fully backward compatibility is given to the first 26 identical pins on Model B board.</a:t>
            </a:r>
          </a:p>
          <a:p>
            <a:pPr marL="457200" lvl="1" indent="0">
              <a:buNone/>
            </a:pPr>
            <a:r>
              <a:rPr lang="en-IN" sz="1400" b="1" i="0" u="none" strike="noStrike" baseline="0" dirty="0">
                <a:solidFill>
                  <a:srgbClr val="000000"/>
                </a:solidFill>
                <a:latin typeface="Cambria,Bold"/>
              </a:rPr>
              <a:t>Features:</a:t>
            </a:r>
          </a:p>
          <a:p>
            <a:pPr marL="457200" lvl="1" indent="0">
              <a:buNone/>
            </a:pPr>
            <a:r>
              <a:rPr lang="en-IN" sz="1400" b="0" i="0" u="none" strike="noStrike" baseline="0" dirty="0">
                <a:solidFill>
                  <a:srgbClr val="212529"/>
                </a:solidFill>
                <a:latin typeface="Cambria" panose="02040503050406030204" pitchFamily="18" charset="0"/>
              </a:rPr>
              <a:t>1. </a:t>
            </a:r>
            <a:r>
              <a:rPr lang="en-IN" sz="1400" b="1" i="0" u="none" strike="noStrike" baseline="0" dirty="0">
                <a:solidFill>
                  <a:srgbClr val="212529"/>
                </a:solidFill>
                <a:latin typeface="Cambria,Bold"/>
              </a:rPr>
              <a:t>SOC</a:t>
            </a:r>
            <a:r>
              <a:rPr lang="en-IN" sz="1400" b="0" i="0" u="none" strike="noStrike" baseline="0" dirty="0">
                <a:solidFill>
                  <a:srgbClr val="212529"/>
                </a:solidFill>
                <a:latin typeface="Cambria" panose="02040503050406030204" pitchFamily="18" charset="0"/>
              </a:rPr>
              <a:t>: Broadcom BCM2837B0, Cortex-A53 (ARMv8)</a:t>
            </a:r>
          </a:p>
          <a:p>
            <a:pPr marL="457200" lvl="1" indent="0">
              <a:buNone/>
            </a:pPr>
            <a:r>
              <a:rPr lang="en-IN" sz="1400" b="0" i="0" u="none" strike="noStrike" baseline="0" dirty="0">
                <a:solidFill>
                  <a:srgbClr val="212529"/>
                </a:solidFill>
                <a:latin typeface="Cambria" panose="02040503050406030204" pitchFamily="18" charset="0"/>
              </a:rPr>
              <a:t>64-bit</a:t>
            </a:r>
          </a:p>
          <a:p>
            <a:pPr marL="457200" lvl="1" indent="0">
              <a:buNone/>
            </a:pPr>
            <a:r>
              <a:rPr lang="en-IN" sz="1400" b="0" i="0" u="none" strike="noStrike" baseline="0" dirty="0">
                <a:solidFill>
                  <a:srgbClr val="212529"/>
                </a:solidFill>
                <a:latin typeface="Cambria" panose="02040503050406030204" pitchFamily="18" charset="0"/>
              </a:rPr>
              <a:t>2. </a:t>
            </a:r>
            <a:r>
              <a:rPr lang="en-IN" sz="1400" b="1" i="0" u="none" strike="noStrike" baseline="0" dirty="0">
                <a:solidFill>
                  <a:srgbClr val="212529"/>
                </a:solidFill>
                <a:latin typeface="Cambria,Bold"/>
              </a:rPr>
              <a:t>CPU</a:t>
            </a:r>
            <a:r>
              <a:rPr lang="en-IN" sz="1400" b="0" i="0" u="none" strike="noStrike" baseline="0" dirty="0">
                <a:solidFill>
                  <a:srgbClr val="212529"/>
                </a:solidFill>
                <a:latin typeface="Cambria" panose="02040503050406030204" pitchFamily="18" charset="0"/>
              </a:rPr>
              <a:t>: 1.4GHz 64-bit quad-core ARM Cortex-A53 CPU</a:t>
            </a:r>
          </a:p>
          <a:p>
            <a:pPr marL="457200" lvl="1" indent="0">
              <a:buNone/>
            </a:pPr>
            <a:r>
              <a:rPr lang="nn-NO" sz="1400" b="0" i="0" u="none" strike="noStrike" baseline="0" dirty="0">
                <a:solidFill>
                  <a:srgbClr val="212529"/>
                </a:solidFill>
                <a:latin typeface="Cambria" panose="02040503050406030204" pitchFamily="18" charset="0"/>
              </a:rPr>
              <a:t>3. </a:t>
            </a:r>
            <a:r>
              <a:rPr lang="nn-NO" sz="1400" b="1" i="0" u="none" strike="noStrike" baseline="0" dirty="0">
                <a:solidFill>
                  <a:srgbClr val="212529"/>
                </a:solidFill>
                <a:latin typeface="Cambria,Bold"/>
              </a:rPr>
              <a:t>RAM</a:t>
            </a:r>
            <a:r>
              <a:rPr lang="nn-NO" sz="1400" b="0" i="0" u="none" strike="noStrike" baseline="0" dirty="0">
                <a:solidFill>
                  <a:srgbClr val="212529"/>
                </a:solidFill>
                <a:latin typeface="Cambria" panose="02040503050406030204" pitchFamily="18" charset="0"/>
              </a:rPr>
              <a:t>: 1GB LPDDR2 SDRAM</a:t>
            </a:r>
          </a:p>
          <a:p>
            <a:pPr marL="457200" lvl="1" indent="0">
              <a:buNone/>
            </a:pPr>
            <a:r>
              <a:rPr lang="en-IN" sz="1400" b="0" i="0" u="none" strike="noStrike" baseline="0" dirty="0">
                <a:solidFill>
                  <a:srgbClr val="212529"/>
                </a:solidFill>
                <a:latin typeface="Cambria" panose="02040503050406030204" pitchFamily="18" charset="0"/>
              </a:rPr>
              <a:t>4. </a:t>
            </a:r>
            <a:r>
              <a:rPr lang="en-IN" sz="1400" b="1" i="0" u="none" strike="noStrike" baseline="0" dirty="0">
                <a:solidFill>
                  <a:srgbClr val="212529"/>
                </a:solidFill>
                <a:latin typeface="Cambria,Bold"/>
              </a:rPr>
              <a:t>Thermal management</a:t>
            </a:r>
            <a:r>
              <a:rPr lang="en-IN" sz="1400" b="0" i="0" u="none" strike="noStrike" baseline="0" dirty="0">
                <a:solidFill>
                  <a:srgbClr val="212529"/>
                </a:solidFill>
                <a:latin typeface="Cambria" panose="02040503050406030204" pitchFamily="18" charset="0"/>
              </a:rPr>
              <a:t>: Yes</a:t>
            </a:r>
          </a:p>
          <a:p>
            <a:pPr marL="457200" lvl="1" indent="0">
              <a:buNone/>
            </a:pPr>
            <a:r>
              <a:rPr lang="en-US" sz="1400" b="0" i="0" u="none" strike="noStrike" baseline="0" dirty="0">
                <a:solidFill>
                  <a:srgbClr val="212529"/>
                </a:solidFill>
                <a:latin typeface="Cambria" panose="02040503050406030204" pitchFamily="18" charset="0"/>
              </a:rPr>
              <a:t>5. </a:t>
            </a:r>
            <a:r>
              <a:rPr lang="en-US" sz="1400" b="1" i="0" u="none" strike="noStrike" baseline="0" dirty="0">
                <a:solidFill>
                  <a:srgbClr val="212529"/>
                </a:solidFill>
                <a:latin typeface="Cambria,Bold"/>
              </a:rPr>
              <a:t>Video</a:t>
            </a:r>
            <a:r>
              <a:rPr lang="en-US" sz="1400" b="0" i="0" u="none" strike="noStrike" baseline="0" dirty="0">
                <a:solidFill>
                  <a:srgbClr val="212529"/>
                </a:solidFill>
                <a:latin typeface="Cambria" panose="02040503050406030204" pitchFamily="18" charset="0"/>
              </a:rPr>
              <a:t>: Yes – Video Core IV 3D. Full-size HDMI</a:t>
            </a:r>
          </a:p>
          <a:p>
            <a:pPr marL="457200" lvl="1" indent="0">
              <a:buNone/>
            </a:pPr>
            <a:r>
              <a:rPr lang="en-IN" sz="1400" b="0" i="0" u="none" strike="noStrike" baseline="0" dirty="0">
                <a:solidFill>
                  <a:srgbClr val="212529"/>
                </a:solidFill>
                <a:latin typeface="Cambria" panose="02040503050406030204" pitchFamily="18" charset="0"/>
              </a:rPr>
              <a:t>6. </a:t>
            </a:r>
            <a:r>
              <a:rPr lang="en-IN" sz="1400" b="1" i="0" u="none" strike="noStrike" baseline="0" dirty="0">
                <a:solidFill>
                  <a:srgbClr val="212529"/>
                </a:solidFill>
                <a:latin typeface="Cambria,Bold"/>
              </a:rPr>
              <a:t>Audio</a:t>
            </a:r>
            <a:r>
              <a:rPr lang="en-IN" sz="1400" b="0" i="0" u="none" strike="noStrike" baseline="0" dirty="0">
                <a:solidFill>
                  <a:srgbClr val="212529"/>
                </a:solidFill>
                <a:latin typeface="Cambria" panose="02040503050406030204" pitchFamily="18" charset="0"/>
              </a:rPr>
              <a:t>: Yes</a:t>
            </a:r>
          </a:p>
          <a:p>
            <a:pPr marL="457200" lvl="1" indent="0">
              <a:buNone/>
            </a:pPr>
            <a:r>
              <a:rPr lang="en-IN" sz="1400" b="0" i="0" u="none" strike="noStrike" baseline="0" dirty="0">
                <a:solidFill>
                  <a:srgbClr val="212529"/>
                </a:solidFill>
                <a:latin typeface="Cambria" panose="02040503050406030204" pitchFamily="18" charset="0"/>
              </a:rPr>
              <a:t>7. </a:t>
            </a:r>
            <a:r>
              <a:rPr lang="en-IN" sz="1400" b="1" i="0" u="none" strike="noStrike" baseline="0" dirty="0">
                <a:solidFill>
                  <a:srgbClr val="212529"/>
                </a:solidFill>
                <a:latin typeface="Cambria,Bold"/>
              </a:rPr>
              <a:t>USB </a:t>
            </a:r>
            <a:r>
              <a:rPr lang="en-IN" sz="1400" b="0" i="0" u="none" strike="noStrike" baseline="0" dirty="0">
                <a:solidFill>
                  <a:srgbClr val="212529"/>
                </a:solidFill>
                <a:latin typeface="Cambria" panose="02040503050406030204" pitchFamily="18" charset="0"/>
              </a:rPr>
              <a:t>2.0: 4 ports</a:t>
            </a:r>
          </a:p>
          <a:p>
            <a:pPr marL="457200" lvl="1" indent="0">
              <a:buNone/>
            </a:pPr>
            <a:r>
              <a:rPr lang="en-IN" sz="1400" b="0" i="0" u="none" strike="noStrike" baseline="0" dirty="0">
                <a:solidFill>
                  <a:srgbClr val="212529"/>
                </a:solidFill>
                <a:latin typeface="Cambria" panose="02040503050406030204" pitchFamily="18" charset="0"/>
              </a:rPr>
              <a:t>8. </a:t>
            </a:r>
            <a:r>
              <a:rPr lang="en-IN" sz="1400" b="1" i="0" u="none" strike="noStrike" baseline="0" dirty="0">
                <a:solidFill>
                  <a:srgbClr val="212529"/>
                </a:solidFill>
                <a:latin typeface="Cambria,Bold"/>
              </a:rPr>
              <a:t>GPIO</a:t>
            </a:r>
            <a:r>
              <a:rPr lang="en-IN" sz="1400" b="0" i="0" u="none" strike="noStrike" baseline="0" dirty="0">
                <a:solidFill>
                  <a:srgbClr val="212529"/>
                </a:solidFill>
                <a:latin typeface="Cambria" panose="02040503050406030204" pitchFamily="18" charset="0"/>
              </a:rPr>
              <a:t>: 40-pin</a:t>
            </a:r>
          </a:p>
          <a:p>
            <a:pPr marL="457200" lvl="1" indent="0">
              <a:buNone/>
            </a:pPr>
            <a:r>
              <a:rPr lang="en-US" sz="1400" b="0" i="0" u="none" strike="noStrike" baseline="0" dirty="0">
                <a:solidFill>
                  <a:srgbClr val="212529"/>
                </a:solidFill>
                <a:latin typeface="Cambria" panose="02040503050406030204" pitchFamily="18" charset="0"/>
              </a:rPr>
              <a:t>9. </a:t>
            </a:r>
            <a:r>
              <a:rPr lang="en-US" sz="1400" b="1" i="0" u="none" strike="noStrike" baseline="0" dirty="0">
                <a:solidFill>
                  <a:srgbClr val="212529"/>
                </a:solidFill>
                <a:latin typeface="Cambria,Bold"/>
              </a:rPr>
              <a:t>Power</a:t>
            </a:r>
            <a:r>
              <a:rPr lang="en-US" sz="1400" b="0" i="0" u="none" strike="noStrike" baseline="0" dirty="0">
                <a:solidFill>
                  <a:srgbClr val="212529"/>
                </a:solidFill>
                <a:latin typeface="Cambria" panose="02040503050406030204" pitchFamily="18" charset="0"/>
              </a:rPr>
              <a:t>: 5V/2.5A DC power input</a:t>
            </a:r>
          </a:p>
          <a:p>
            <a:pPr marL="457200" lvl="1" indent="0">
              <a:buNone/>
            </a:pPr>
            <a:r>
              <a:rPr lang="en-US" sz="1400" b="0" i="0" u="none" strike="noStrike" baseline="0" dirty="0">
                <a:solidFill>
                  <a:srgbClr val="212529"/>
                </a:solidFill>
                <a:latin typeface="Cambria" panose="02040503050406030204" pitchFamily="18" charset="0"/>
              </a:rPr>
              <a:t>10. </a:t>
            </a:r>
            <a:r>
              <a:rPr lang="en-US" sz="1400" b="1" i="0" u="none" strike="noStrike" baseline="0" dirty="0">
                <a:solidFill>
                  <a:srgbClr val="212529"/>
                </a:solidFill>
                <a:latin typeface="Cambria,Bold"/>
              </a:rPr>
              <a:t>Operating system support</a:t>
            </a:r>
            <a:r>
              <a:rPr lang="en-US" sz="1400" b="0" i="0" u="none" strike="noStrike" baseline="0" dirty="0">
                <a:solidFill>
                  <a:srgbClr val="212529"/>
                </a:solidFill>
                <a:latin typeface="Cambria" panose="02040503050406030204" pitchFamily="18" charset="0"/>
              </a:rPr>
              <a:t>: Linux and Unix</a:t>
            </a:r>
            <a:endParaRPr lang="en-US" sz="1400" b="0" i="0" u="none" strike="noStrike" baseline="0" dirty="0">
              <a:latin typeface="Cambria" panose="020405030504060302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1202</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vt:lpstr>
      <vt:lpstr>Cambria,Bold</vt:lpstr>
      <vt:lpstr>Open Sans</vt:lpstr>
      <vt:lpstr>Office Theme</vt:lpstr>
      <vt:lpstr>IOT BASED SURVEILLANCE ROBOT </vt:lpstr>
      <vt:lpstr>Abstract</vt:lpstr>
      <vt:lpstr>Problem Statement Addressed</vt:lpstr>
      <vt:lpstr>Existing Solution to the Problem Addressed</vt:lpstr>
      <vt:lpstr>Proposed Solution to the Problem Addressed</vt:lpstr>
      <vt:lpstr>Project Work Plan  </vt:lpstr>
      <vt:lpstr>Block Diagram and/or Circuit Diagram</vt:lpstr>
      <vt:lpstr>Flow Chart</vt:lpstr>
      <vt:lpstr>Effective utilization of the Modern Tool &amp; Cloud</vt:lpstr>
      <vt:lpstr>Technology stack &amp; use case</vt:lpstr>
      <vt:lpstr>Prototype &amp; Sample Output</vt:lpstr>
      <vt:lpstr>Analysis of Results &amp; Discussions </vt:lpstr>
      <vt:lpstr>Cost Benefit Analysis  (List of Components / Service Used)</vt:lpstr>
      <vt:lpstr>Working video Link (If available)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waran</dc:creator>
  <cp:lastModifiedBy>Dhini ♠</cp:lastModifiedBy>
  <cp:revision>49</cp:revision>
  <dcterms:created xsi:type="dcterms:W3CDTF">2021-02-20T05:24:33Z</dcterms:created>
  <dcterms:modified xsi:type="dcterms:W3CDTF">2022-03-30T16:05:54Z</dcterms:modified>
</cp:coreProperties>
</file>