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71" r:id="rId4"/>
    <p:sldId id="258" r:id="rId5"/>
    <p:sldId id="259" r:id="rId6"/>
    <p:sldId id="260" r:id="rId7"/>
    <p:sldId id="261" r:id="rId8"/>
    <p:sldId id="262" r:id="rId9"/>
    <p:sldId id="264" r:id="rId10"/>
    <p:sldId id="265" r:id="rId11"/>
    <p:sldId id="267" r:id="rId12"/>
    <p:sldId id="268"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Wq05TIJmeT7/tNyyhIeNWXRD/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0B3452-04F2-42A9-8B6A-A782C22753BE}">
  <a:tblStyle styleId="{EA0B3452-04F2-42A9-8B6A-A782C22753B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p:scale>
          <a:sx n="66" d="100"/>
          <a:sy n="66" d="100"/>
        </p:scale>
        <p:origin x="1560" y="3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0153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a:spLocks noGrp="1"/>
          </p:cNvSpPr>
          <p:nvPr>
            <p:ph type="pic" idx="2"/>
          </p:nvPr>
        </p:nvSpPr>
        <p:spPr>
          <a:xfrm>
            <a:off x="5183188" y="987425"/>
            <a:ext cx="6172200" cy="4873625"/>
          </a:xfrm>
          <a:prstGeom prst="rect">
            <a:avLst/>
          </a:prstGeom>
          <a:noFill/>
          <a:ln>
            <a:noFill/>
          </a:ln>
        </p:spPr>
      </p:sp>
      <p:sp>
        <p:nvSpPr>
          <p:cNvPr id="70" name="Google Shape;70;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450258" y="1710813"/>
            <a:ext cx="9144000" cy="11797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3200" b="1" i="0" u="sng" dirty="0">
                <a:solidFill>
                  <a:srgbClr val="333333"/>
                </a:solidFill>
                <a:effectLst/>
                <a:latin typeface="Times New Roman" panose="02020603050405020304" pitchFamily="18" charset="0"/>
              </a:rPr>
              <a:t>IoT based monitoring and control system for home automation</a:t>
            </a:r>
            <a:endParaRPr sz="3200" b="1" dirty="0"/>
          </a:p>
        </p:txBody>
      </p:sp>
      <p:sp>
        <p:nvSpPr>
          <p:cNvPr id="91" name="Google Shape;91;p1"/>
          <p:cNvSpPr txBox="1">
            <a:spLocks noGrp="1"/>
          </p:cNvSpPr>
          <p:nvPr>
            <p:ph type="subTitle" idx="1"/>
          </p:nvPr>
        </p:nvSpPr>
        <p:spPr>
          <a:xfrm>
            <a:off x="3764993" y="3813044"/>
            <a:ext cx="4954801"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dirty="0"/>
              <a:t>AKASH S-(202IT107)</a:t>
            </a:r>
          </a:p>
          <a:p>
            <a:pPr marL="0" lvl="0" indent="0" algn="l" rtl="0">
              <a:lnSpc>
                <a:spcPct val="90000"/>
              </a:lnSpc>
              <a:spcBef>
                <a:spcPts val="1000"/>
              </a:spcBef>
              <a:spcAft>
                <a:spcPts val="0"/>
              </a:spcAft>
              <a:buClr>
                <a:schemeClr val="dk1"/>
              </a:buClr>
              <a:buSzPct val="100000"/>
              <a:buNone/>
            </a:pPr>
            <a:r>
              <a:rPr lang="en-US" dirty="0"/>
              <a:t>MANIRATHINAM K-(202IT167)</a:t>
            </a:r>
          </a:p>
          <a:p>
            <a:pPr marL="0" lvl="0" indent="0" algn="l" rtl="0">
              <a:lnSpc>
                <a:spcPct val="90000"/>
              </a:lnSpc>
              <a:spcBef>
                <a:spcPts val="1000"/>
              </a:spcBef>
              <a:spcAft>
                <a:spcPts val="0"/>
              </a:spcAft>
              <a:buClr>
                <a:schemeClr val="dk1"/>
              </a:buClr>
              <a:buSzPct val="100000"/>
              <a:buNone/>
            </a:pPr>
            <a:r>
              <a:rPr lang="en-US" dirty="0"/>
              <a:t>INFORMATION TECHNOLOGY</a:t>
            </a:r>
            <a:endParaRPr dirty="0"/>
          </a:p>
        </p:txBody>
      </p:sp>
      <p:sp>
        <p:nvSpPr>
          <p:cNvPr id="93" name="Google Shape;93;p1"/>
          <p:cNvSpPr/>
          <p:nvPr/>
        </p:nvSpPr>
        <p:spPr>
          <a:xfrm>
            <a:off x="10436525" y="185625"/>
            <a:ext cx="1454100" cy="1330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dirty="0">
                <a:latin typeface="Times" panose="02020603050405020304" pitchFamily="18" charset="0"/>
                <a:cs typeface="Times" panose="02020603050405020304" pitchFamily="18" charset="0"/>
              </a:rPr>
              <a:t>Technology stack &amp; use case</a:t>
            </a:r>
            <a:endParaRPr sz="4000" dirty="0">
              <a:latin typeface="Times" panose="02020603050405020304" pitchFamily="18" charset="0"/>
              <a:cs typeface="Times" panose="02020603050405020304" pitchFamily="18" charset="0"/>
            </a:endParaRPr>
          </a:p>
        </p:txBody>
      </p:sp>
      <p:pic>
        <p:nvPicPr>
          <p:cNvPr id="3" name="Picture 2">
            <a:extLst>
              <a:ext uri="{FF2B5EF4-FFF2-40B4-BE49-F238E27FC236}">
                <a16:creationId xmlns:a16="http://schemas.microsoft.com/office/drawing/2014/main" id="{3CFA7A57-EC0B-4B96-8E47-FA2838FA021A}"/>
              </a:ext>
            </a:extLst>
          </p:cNvPr>
          <p:cNvPicPr>
            <a:picLocks noChangeAspect="1"/>
          </p:cNvPicPr>
          <p:nvPr/>
        </p:nvPicPr>
        <p:blipFill>
          <a:blip r:embed="rId3"/>
          <a:stretch>
            <a:fillRect/>
          </a:stretch>
        </p:blipFill>
        <p:spPr>
          <a:xfrm>
            <a:off x="1778127" y="1690688"/>
            <a:ext cx="2987299" cy="4770533"/>
          </a:xfrm>
          <a:prstGeom prst="rect">
            <a:avLst/>
          </a:prstGeom>
        </p:spPr>
      </p:pic>
      <p:pic>
        <p:nvPicPr>
          <p:cNvPr id="5" name="Picture 4">
            <a:extLst>
              <a:ext uri="{FF2B5EF4-FFF2-40B4-BE49-F238E27FC236}">
                <a16:creationId xmlns:a16="http://schemas.microsoft.com/office/drawing/2014/main" id="{E43C0A7B-5BA6-4AE2-AA80-99C458BBB214}"/>
              </a:ext>
            </a:extLst>
          </p:cNvPr>
          <p:cNvPicPr>
            <a:picLocks noChangeAspect="1"/>
          </p:cNvPicPr>
          <p:nvPr/>
        </p:nvPicPr>
        <p:blipFill>
          <a:blip r:embed="rId4"/>
          <a:stretch>
            <a:fillRect/>
          </a:stretch>
        </p:blipFill>
        <p:spPr>
          <a:xfrm>
            <a:off x="6693271" y="1690688"/>
            <a:ext cx="2949196" cy="46869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5" name="TextBox 4">
            <a:extLst>
              <a:ext uri="{FF2B5EF4-FFF2-40B4-BE49-F238E27FC236}">
                <a16:creationId xmlns:a16="http://schemas.microsoft.com/office/drawing/2014/main" id="{319F2543-D375-4E52-8936-0BA161072C24}"/>
              </a:ext>
            </a:extLst>
          </p:cNvPr>
          <p:cNvSpPr txBox="1"/>
          <p:nvPr/>
        </p:nvSpPr>
        <p:spPr>
          <a:xfrm>
            <a:off x="2083443" y="1911420"/>
            <a:ext cx="7497501" cy="4154984"/>
          </a:xfrm>
          <a:prstGeom prst="rect">
            <a:avLst/>
          </a:prstGeom>
          <a:noFill/>
        </p:spPr>
        <p:txBody>
          <a:bodyPr wrap="square">
            <a:spAutoFit/>
          </a:bodyPr>
          <a:lstStyle/>
          <a:p>
            <a:pPr algn="l"/>
            <a:r>
              <a:rPr lang="en-US" sz="2400" b="0" i="0" dirty="0">
                <a:solidFill>
                  <a:srgbClr val="000000"/>
                </a:solidFill>
                <a:effectLst/>
                <a:latin typeface="Times" panose="02020603050405020304" pitchFamily="18" charset="0"/>
                <a:cs typeface="Times" panose="02020603050405020304" pitchFamily="18" charset="0"/>
              </a:rPr>
              <a:t>By using this application we can control home </a:t>
            </a:r>
          </a:p>
          <a:p>
            <a:pPr algn="l"/>
            <a:r>
              <a:rPr lang="en-US" sz="2400" b="0" i="0" dirty="0">
                <a:solidFill>
                  <a:srgbClr val="000000"/>
                </a:solidFill>
                <a:effectLst/>
                <a:latin typeface="Times" panose="02020603050405020304" pitchFamily="18" charset="0"/>
                <a:cs typeface="Times" panose="02020603050405020304" pitchFamily="18" charset="0"/>
              </a:rPr>
              <a:t>appliance. This have been implemented using </a:t>
            </a:r>
          </a:p>
          <a:p>
            <a:pPr algn="l"/>
            <a:r>
              <a:rPr lang="en-US" sz="2400" b="0" i="0" dirty="0">
                <a:solidFill>
                  <a:srgbClr val="000000"/>
                </a:solidFill>
                <a:effectLst/>
                <a:latin typeface="Times" panose="02020603050405020304" pitchFamily="18" charset="0"/>
                <a:cs typeface="Times" panose="02020603050405020304" pitchFamily="18" charset="0"/>
              </a:rPr>
              <a:t>multiple ways such as The Internet, electrical switch, </a:t>
            </a:r>
          </a:p>
          <a:p>
            <a:pPr algn="l"/>
            <a:r>
              <a:rPr lang="en-US" sz="2400" b="0" i="0" dirty="0">
                <a:solidFill>
                  <a:srgbClr val="000000"/>
                </a:solidFill>
                <a:effectLst/>
                <a:latin typeface="Times" panose="02020603050405020304" pitchFamily="18" charset="0"/>
                <a:cs typeface="Times" panose="02020603050405020304" pitchFamily="18" charset="0"/>
              </a:rPr>
              <a:t>and Graphical User Interface (GUI). By using phones </a:t>
            </a:r>
          </a:p>
          <a:p>
            <a:pPr algn="l"/>
            <a:r>
              <a:rPr lang="en-US" sz="2400" b="0" i="0" dirty="0">
                <a:solidFill>
                  <a:srgbClr val="000000"/>
                </a:solidFill>
                <a:effectLst/>
                <a:latin typeface="Times" panose="02020603050405020304" pitchFamily="18" charset="0"/>
                <a:cs typeface="Times" panose="02020603050405020304" pitchFamily="18" charset="0"/>
              </a:rPr>
              <a:t>and tablets we can reduce the cost. The system is </a:t>
            </a:r>
          </a:p>
          <a:p>
            <a:pPr algn="l"/>
            <a:r>
              <a:rPr lang="en-US" sz="2400" b="0" i="0" dirty="0">
                <a:solidFill>
                  <a:srgbClr val="000000"/>
                </a:solidFill>
                <a:effectLst/>
                <a:latin typeface="Times" panose="02020603050405020304" pitchFamily="18" charset="0"/>
                <a:cs typeface="Times" panose="02020603050405020304" pitchFamily="18" charset="0"/>
              </a:rPr>
              <a:t>suitable for remotely controlling the appliances. </a:t>
            </a:r>
          </a:p>
          <a:p>
            <a:pPr algn="l"/>
            <a:r>
              <a:rPr lang="en-US" sz="2400" b="0" i="0" dirty="0">
                <a:solidFill>
                  <a:srgbClr val="000000"/>
                </a:solidFill>
                <a:effectLst/>
                <a:latin typeface="Times" panose="02020603050405020304" pitchFamily="18" charset="0"/>
                <a:cs typeface="Times" panose="02020603050405020304" pitchFamily="18" charset="0"/>
              </a:rPr>
              <a:t>Here, we have introduced the event of a home </a:t>
            </a:r>
          </a:p>
          <a:p>
            <a:pPr algn="l"/>
            <a:r>
              <a:rPr lang="en-US" sz="2400" b="0" i="0" dirty="0">
                <a:solidFill>
                  <a:srgbClr val="000000"/>
                </a:solidFill>
                <a:effectLst/>
                <a:latin typeface="Times" panose="02020603050405020304" pitchFamily="18" charset="0"/>
                <a:cs typeface="Times" panose="02020603050405020304" pitchFamily="18" charset="0"/>
              </a:rPr>
              <a:t>management and security system exploitation using </a:t>
            </a:r>
          </a:p>
          <a:p>
            <a:pPr algn="l"/>
            <a:r>
              <a:rPr lang="en-US" sz="2400" b="0" i="0" dirty="0">
                <a:solidFill>
                  <a:srgbClr val="000000"/>
                </a:solidFill>
                <a:effectLst/>
                <a:latin typeface="Times" panose="02020603050405020304" pitchFamily="18" charset="0"/>
                <a:cs typeface="Times" panose="02020603050405020304" pitchFamily="18" charset="0"/>
              </a:rPr>
              <a:t>Arduino and Internet of Things technology. The </a:t>
            </a:r>
          </a:p>
          <a:p>
            <a:pPr algn="l"/>
            <a:r>
              <a:rPr lang="en-US" sz="2400" b="0" i="0" dirty="0">
                <a:solidFill>
                  <a:srgbClr val="000000"/>
                </a:solidFill>
                <a:effectLst/>
                <a:latin typeface="Times" panose="02020603050405020304" pitchFamily="18" charset="0"/>
                <a:cs typeface="Times" panose="02020603050405020304" pitchFamily="18" charset="0"/>
              </a:rPr>
              <a:t>system is suitable for real-time home safety </a:t>
            </a:r>
          </a:p>
          <a:p>
            <a:pPr algn="l"/>
            <a:r>
              <a:rPr lang="en-US" sz="2400" b="0" i="0" dirty="0">
                <a:solidFill>
                  <a:srgbClr val="000000"/>
                </a:solidFill>
                <a:effectLst/>
                <a:latin typeface="Times" panose="02020603050405020304" pitchFamily="18" charset="0"/>
                <a:cs typeface="Times" panose="02020603050405020304" pitchFamily="18" charset="0"/>
              </a:rPr>
              <a:t>monitoring and controlling the home appliances.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dirty="0">
                <a:latin typeface="Times" panose="02020603050405020304" pitchFamily="18" charset="0"/>
                <a:cs typeface="Times" panose="02020603050405020304" pitchFamily="18" charset="0"/>
              </a:rPr>
              <a:t>Cost Benefit Analysis  (List of Components / Service Used)</a:t>
            </a:r>
            <a:endParaRPr u="sng" dirty="0">
              <a:latin typeface="Times" panose="02020603050405020304" pitchFamily="18" charset="0"/>
              <a:cs typeface="Times" panose="02020603050405020304" pitchFamily="18" charset="0"/>
            </a:endParaRPr>
          </a:p>
        </p:txBody>
      </p:sp>
      <p:sp>
        <p:nvSpPr>
          <p:cNvPr id="173" name="Google Shape;17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endParaRPr dirty="0"/>
          </a:p>
        </p:txBody>
      </p:sp>
      <p:graphicFrame>
        <p:nvGraphicFramePr>
          <p:cNvPr id="174" name="Google Shape;174;p13"/>
          <p:cNvGraphicFramePr/>
          <p:nvPr>
            <p:extLst>
              <p:ext uri="{D42A27DB-BD31-4B8C-83A1-F6EECF244321}">
                <p14:modId xmlns:p14="http://schemas.microsoft.com/office/powerpoint/2010/main" val="3999579851"/>
              </p:ext>
            </p:extLst>
          </p:nvPr>
        </p:nvGraphicFramePr>
        <p:xfrm>
          <a:off x="1136259" y="2585786"/>
          <a:ext cx="9761925" cy="3338220"/>
        </p:xfrm>
        <a:graphic>
          <a:graphicData uri="http://schemas.openxmlformats.org/drawingml/2006/table">
            <a:tbl>
              <a:tblPr firstRow="1" bandRow="1">
                <a:noFill/>
                <a:tableStyleId>{EA0B3452-04F2-42A9-8B6A-A782C22753BE}</a:tableStyleId>
              </a:tblPr>
              <a:tblGrid>
                <a:gridCol w="711200">
                  <a:extLst>
                    <a:ext uri="{9D8B030D-6E8A-4147-A177-3AD203B41FA5}">
                      <a16:colId xmlns:a16="http://schemas.microsoft.com/office/drawing/2014/main" val="20000"/>
                    </a:ext>
                  </a:extLst>
                </a:gridCol>
                <a:gridCol w="3517650">
                  <a:extLst>
                    <a:ext uri="{9D8B030D-6E8A-4147-A177-3AD203B41FA5}">
                      <a16:colId xmlns:a16="http://schemas.microsoft.com/office/drawing/2014/main" val="20001"/>
                    </a:ext>
                  </a:extLst>
                </a:gridCol>
                <a:gridCol w="2808525">
                  <a:extLst>
                    <a:ext uri="{9D8B030D-6E8A-4147-A177-3AD203B41FA5}">
                      <a16:colId xmlns:a16="http://schemas.microsoft.com/office/drawing/2014/main" val="20002"/>
                    </a:ext>
                  </a:extLst>
                </a:gridCol>
                <a:gridCol w="1362275">
                  <a:extLst>
                    <a:ext uri="{9D8B030D-6E8A-4147-A177-3AD203B41FA5}">
                      <a16:colId xmlns:a16="http://schemas.microsoft.com/office/drawing/2014/main" val="20003"/>
                    </a:ext>
                  </a:extLst>
                </a:gridCol>
                <a:gridCol w="1362275">
                  <a:extLst>
                    <a:ext uri="{9D8B030D-6E8A-4147-A177-3AD203B41FA5}">
                      <a16:colId xmlns:a16="http://schemas.microsoft.com/office/drawing/2014/main" val="20004"/>
                    </a:ext>
                  </a:extLst>
                </a:gridCol>
              </a:tblGrid>
              <a:tr h="437325">
                <a:tc>
                  <a:txBody>
                    <a:bodyPr/>
                    <a:lstStyle/>
                    <a:p>
                      <a:pPr marL="0" marR="0" lvl="0" indent="0" algn="l" rtl="0">
                        <a:spcBef>
                          <a:spcPts val="0"/>
                        </a:spcBef>
                        <a:spcAft>
                          <a:spcPts val="0"/>
                        </a:spcAft>
                        <a:buNone/>
                      </a:pPr>
                      <a:r>
                        <a:rPr lang="en-US" sz="1800" u="none" strike="noStrike" cap="none"/>
                        <a:t>S.No</a:t>
                      </a:r>
                      <a:endParaRPr sz="1800"/>
                    </a:p>
                  </a:txBody>
                  <a:tcPr marL="91450" marR="91450" marT="45725" marB="45725"/>
                </a:tc>
                <a:tc>
                  <a:txBody>
                    <a:bodyPr/>
                    <a:lstStyle/>
                    <a:p>
                      <a:pPr marL="0" marR="0" lvl="0" indent="0" algn="l" rtl="0">
                        <a:spcBef>
                          <a:spcPts val="0"/>
                        </a:spcBef>
                        <a:spcAft>
                          <a:spcPts val="0"/>
                        </a:spcAft>
                        <a:buNone/>
                      </a:pPr>
                      <a:r>
                        <a:rPr lang="en-US" sz="1800"/>
                        <a:t>Component Name</a:t>
                      </a:r>
                      <a:endParaRPr sz="1800"/>
                    </a:p>
                  </a:txBody>
                  <a:tcPr marL="91450" marR="91450" marT="45725" marB="45725"/>
                </a:tc>
                <a:tc>
                  <a:txBody>
                    <a:bodyPr/>
                    <a:lstStyle/>
                    <a:p>
                      <a:pPr marL="0" marR="0" lvl="0" indent="0" algn="l" rtl="0">
                        <a:spcBef>
                          <a:spcPts val="0"/>
                        </a:spcBef>
                        <a:spcAft>
                          <a:spcPts val="0"/>
                        </a:spcAft>
                        <a:buNone/>
                      </a:pPr>
                      <a:r>
                        <a:rPr lang="en-US" sz="1800"/>
                        <a:t>Specification (IC number or Range or Value)</a:t>
                      </a:r>
                      <a:endParaRPr sz="1800"/>
                    </a:p>
                  </a:txBody>
                  <a:tcPr marL="91450" marR="91450" marT="45725" marB="45725"/>
                </a:tc>
                <a:tc>
                  <a:txBody>
                    <a:bodyPr/>
                    <a:lstStyle/>
                    <a:p>
                      <a:pPr marL="0" marR="0" lvl="0" indent="0" algn="l" rtl="0">
                        <a:spcBef>
                          <a:spcPts val="0"/>
                        </a:spcBef>
                        <a:spcAft>
                          <a:spcPts val="0"/>
                        </a:spcAft>
                        <a:buNone/>
                      </a:pPr>
                      <a:r>
                        <a:rPr lang="en-US" sz="1800"/>
                        <a:t>Unit Cost</a:t>
                      </a:r>
                      <a:endParaRPr sz="1800"/>
                    </a:p>
                  </a:txBody>
                  <a:tcPr marL="91450" marR="91450" marT="45725" marB="45725"/>
                </a:tc>
                <a:tc>
                  <a:txBody>
                    <a:bodyPr/>
                    <a:lstStyle/>
                    <a:p>
                      <a:pPr marL="0" marR="0" lvl="0" indent="0" algn="l" rtl="0">
                        <a:spcBef>
                          <a:spcPts val="0"/>
                        </a:spcBef>
                        <a:spcAft>
                          <a:spcPts val="0"/>
                        </a:spcAft>
                        <a:buNone/>
                      </a:pPr>
                      <a:r>
                        <a:rPr lang="en-US" sz="1800"/>
                        <a:t>Total Cost</a:t>
                      </a:r>
                      <a:endParaRPr sz="1800"/>
                    </a:p>
                  </a:txBody>
                  <a:tcPr marL="91450" marR="91450" marT="45725" marB="45725"/>
                </a:tc>
                <a:extLst>
                  <a:ext uri="{0D108BD9-81ED-4DB2-BD59-A6C34878D82A}">
                    <a16:rowId xmlns:a16="http://schemas.microsoft.com/office/drawing/2014/main" val="10000"/>
                  </a:ext>
                </a:extLst>
              </a:tr>
              <a:tr h="529750">
                <a:tc>
                  <a:txBody>
                    <a:bodyPr/>
                    <a:lstStyle/>
                    <a:p>
                      <a:pPr marL="0" marR="0" lvl="0" indent="0" algn="l" rtl="0">
                        <a:spcBef>
                          <a:spcPts val="0"/>
                        </a:spcBef>
                        <a:spcAft>
                          <a:spcPts val="0"/>
                        </a:spcAft>
                        <a:buNone/>
                      </a:pPr>
                      <a:r>
                        <a:rPr lang="en-US" sz="1800" dirty="0"/>
                        <a:t>1</a:t>
                      </a:r>
                      <a:endParaRPr sz="1800" dirty="0"/>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dk1"/>
                          </a:solidFill>
                          <a:effectLst/>
                          <a:latin typeface="Calibri"/>
                          <a:ea typeface="Calibri"/>
                          <a:cs typeface="Calibri"/>
                          <a:sym typeface="Arial"/>
                        </a:rPr>
                        <a:t>Micro Controller </a:t>
                      </a:r>
                      <a:endParaRPr sz="1800" dirty="0"/>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dk1"/>
                          </a:solidFill>
                          <a:effectLst/>
                          <a:latin typeface="Calibri"/>
                          <a:ea typeface="Calibri"/>
                          <a:cs typeface="Calibri"/>
                          <a:sym typeface="Arial"/>
                        </a:rPr>
                        <a:t>Arduino</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1800</a:t>
                      </a:r>
                      <a:endParaRPr sz="1800" dirty="0"/>
                    </a:p>
                  </a:txBody>
                  <a:tcPr marL="91450" marR="91450" marT="45725" marB="45725"/>
                </a:tc>
                <a:extLst>
                  <a:ext uri="{0D108BD9-81ED-4DB2-BD59-A6C34878D82A}">
                    <a16:rowId xmlns:a16="http://schemas.microsoft.com/office/drawing/2014/main" val="10001"/>
                  </a:ext>
                </a:extLst>
              </a:tr>
              <a:tr h="529750">
                <a:tc>
                  <a:txBody>
                    <a:bodyPr/>
                    <a:lstStyle/>
                    <a:p>
                      <a:pPr marL="0" marR="0" lvl="0" indent="0" algn="l" rtl="0">
                        <a:spcBef>
                          <a:spcPts val="0"/>
                        </a:spcBef>
                        <a:spcAft>
                          <a:spcPts val="0"/>
                        </a:spcAft>
                        <a:buNone/>
                      </a:pPr>
                      <a:r>
                        <a:rPr lang="en-US" sz="1800" dirty="0"/>
                        <a:t>2</a:t>
                      </a:r>
                      <a:endParaRPr sz="1800" dirty="0"/>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dk1"/>
                          </a:solidFill>
                          <a:effectLst/>
                          <a:latin typeface="Calibri"/>
                          <a:ea typeface="Calibri"/>
                          <a:cs typeface="Calibri"/>
                          <a:sym typeface="Arial"/>
                        </a:rPr>
                        <a:t>Regulated Power Supply</a:t>
                      </a:r>
                      <a:endParaRPr sz="1800" dirty="0"/>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dk1"/>
                          </a:solidFill>
                          <a:effectLst/>
                          <a:latin typeface="Calibri"/>
                          <a:ea typeface="Calibri"/>
                          <a:cs typeface="Calibri"/>
                          <a:sym typeface="Arial"/>
                        </a:rPr>
                        <a:t>230AC-5V</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dirty="0"/>
                        <a:t>100</a:t>
                      </a:r>
                      <a:endParaRPr sz="1800" dirty="0"/>
                    </a:p>
                  </a:txBody>
                  <a:tcPr marL="91450" marR="91450" marT="45725" marB="45725"/>
                </a:tc>
                <a:extLst>
                  <a:ext uri="{0D108BD9-81ED-4DB2-BD59-A6C34878D82A}">
                    <a16:rowId xmlns:a16="http://schemas.microsoft.com/office/drawing/2014/main" val="10002"/>
                  </a:ext>
                </a:extLst>
              </a:tr>
              <a:tr h="529750">
                <a:tc>
                  <a:txBody>
                    <a:bodyPr/>
                    <a:lstStyle/>
                    <a:p>
                      <a:pPr marL="0" marR="0" lvl="0" indent="0" algn="l" rtl="0">
                        <a:spcBef>
                          <a:spcPts val="0"/>
                        </a:spcBef>
                        <a:spcAft>
                          <a:spcPts val="0"/>
                        </a:spcAft>
                        <a:buNone/>
                      </a:pPr>
                      <a:r>
                        <a:rPr lang="en-US" sz="1800" dirty="0"/>
                        <a:t>3</a:t>
                      </a:r>
                      <a:endParaRPr sz="1800" dirty="0"/>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dk1"/>
                          </a:solidFill>
                          <a:effectLst/>
                          <a:latin typeface="Calibri"/>
                          <a:ea typeface="Calibri"/>
                          <a:cs typeface="Calibri"/>
                          <a:sym typeface="Arial"/>
                        </a:rPr>
                        <a:t>Display</a:t>
                      </a:r>
                      <a:endParaRPr sz="1800" dirty="0"/>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dk1"/>
                          </a:solidFill>
                          <a:effectLst/>
                          <a:latin typeface="Calibri"/>
                          <a:ea typeface="Calibri"/>
                          <a:cs typeface="Calibri"/>
                          <a:sym typeface="Arial"/>
                        </a:rPr>
                        <a:t>LCD Display</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dirty="0"/>
                        <a:t>1000</a:t>
                      </a:r>
                      <a:endParaRPr sz="1800" dirty="0"/>
                    </a:p>
                  </a:txBody>
                  <a:tcPr marL="91450" marR="91450" marT="45725" marB="45725"/>
                </a:tc>
                <a:extLst>
                  <a:ext uri="{0D108BD9-81ED-4DB2-BD59-A6C34878D82A}">
                    <a16:rowId xmlns:a16="http://schemas.microsoft.com/office/drawing/2014/main" val="10003"/>
                  </a:ext>
                </a:extLst>
              </a:tr>
              <a:tr h="529750">
                <a:tc>
                  <a:txBody>
                    <a:bodyPr/>
                    <a:lstStyle/>
                    <a:p>
                      <a:pPr marL="0" marR="0" lvl="0" indent="0" algn="l" rtl="0">
                        <a:spcBef>
                          <a:spcPts val="0"/>
                        </a:spcBef>
                        <a:spcAft>
                          <a:spcPts val="0"/>
                        </a:spcAft>
                        <a:buNone/>
                      </a:pPr>
                      <a:r>
                        <a:rPr lang="en-US" sz="1800" dirty="0"/>
                        <a:t>4</a:t>
                      </a:r>
                      <a:endParaRPr sz="1800" dirty="0"/>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dk1"/>
                          </a:solidFill>
                          <a:effectLst/>
                          <a:latin typeface="Calibri"/>
                          <a:ea typeface="Calibri"/>
                          <a:cs typeface="Calibri"/>
                          <a:sym typeface="Arial"/>
                        </a:rPr>
                        <a:t>Phone</a:t>
                      </a:r>
                      <a:endParaRPr sz="1800" dirty="0"/>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dk1"/>
                          </a:solidFill>
                          <a:effectLst/>
                          <a:latin typeface="Calibri"/>
                          <a:ea typeface="Calibri"/>
                          <a:cs typeface="Calibri"/>
                          <a:sym typeface="Arial"/>
                        </a:rPr>
                        <a:t>Android smart phone</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dirty="0"/>
                        <a:t>------</a:t>
                      </a:r>
                      <a:endParaRPr sz="1800" dirty="0"/>
                    </a:p>
                  </a:txBody>
                  <a:tcPr marL="91450" marR="91450" marT="45725" marB="45725"/>
                </a:tc>
                <a:extLst>
                  <a:ext uri="{0D108BD9-81ED-4DB2-BD59-A6C34878D82A}">
                    <a16:rowId xmlns:a16="http://schemas.microsoft.com/office/drawing/2014/main" val="10004"/>
                  </a:ext>
                </a:extLst>
              </a:tr>
              <a:tr h="529750">
                <a:tc>
                  <a:txBody>
                    <a:bodyPr/>
                    <a:lstStyle/>
                    <a:p>
                      <a:pPr marL="0" marR="0" lvl="0" indent="0" algn="l" rtl="0">
                        <a:spcBef>
                          <a:spcPts val="0"/>
                        </a:spcBef>
                        <a:spcAft>
                          <a:spcPts val="0"/>
                        </a:spcAft>
                        <a:buNone/>
                      </a:pPr>
                      <a:r>
                        <a:rPr lang="en-US" sz="1800" dirty="0"/>
                        <a:t>5</a:t>
                      </a:r>
                      <a:endParaRPr sz="1800" dirty="0"/>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dk1"/>
                          </a:solidFill>
                          <a:effectLst/>
                          <a:latin typeface="Calibri"/>
                          <a:ea typeface="Calibri"/>
                          <a:cs typeface="Calibri"/>
                          <a:sym typeface="Arial"/>
                        </a:rPr>
                        <a:t>Sensors</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Calibri"/>
                          <a:ea typeface="Calibri"/>
                          <a:cs typeface="Calibri"/>
                          <a:sym typeface="Arial"/>
                        </a:rPr>
                        <a:t>Vibration, fire </a:t>
                      </a:r>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dirty="0"/>
                        <a:t>200</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u="sng" dirty="0">
                <a:latin typeface="Times" panose="02020603050405020304" pitchFamily="18" charset="0"/>
                <a:cs typeface="Times" panose="02020603050405020304" pitchFamily="18" charset="0"/>
              </a:rPr>
              <a:t>References</a:t>
            </a:r>
            <a:endParaRPr sz="4000" u="sng" dirty="0">
              <a:solidFill>
                <a:srgbClr val="FF0000"/>
              </a:solidFill>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261D5EF4-B7F1-45E5-9DB2-5E413D6FBB97}"/>
              </a:ext>
            </a:extLst>
          </p:cNvPr>
          <p:cNvSpPr txBox="1"/>
          <p:nvPr/>
        </p:nvSpPr>
        <p:spPr>
          <a:xfrm>
            <a:off x="1634924" y="1541890"/>
            <a:ext cx="8458199" cy="5647700"/>
          </a:xfrm>
          <a:prstGeom prst="rect">
            <a:avLst/>
          </a:prstGeom>
          <a:noFill/>
        </p:spPr>
        <p:txBody>
          <a:bodyPr wrap="square">
            <a:spAutoFit/>
          </a:bodyPr>
          <a:lstStyle/>
          <a:p>
            <a:pPr algn="just" rtl="0">
              <a:spcBef>
                <a:spcPts val="1000"/>
              </a:spcBef>
              <a:spcAft>
                <a:spcPts val="0"/>
              </a:spcAft>
            </a:pPr>
            <a:r>
              <a:rPr lang="en-IN" sz="2400" b="0" i="0" u="none" strike="noStrike" dirty="0">
                <a:solidFill>
                  <a:srgbClr val="000000"/>
                </a:solidFill>
                <a:effectLst/>
                <a:latin typeface="Times" panose="02020603050405020304" pitchFamily="18" charset="0"/>
                <a:cs typeface="Times" panose="02020603050405020304" pitchFamily="18" charset="0"/>
              </a:rPr>
              <a:t>[1]. </a:t>
            </a:r>
            <a:r>
              <a:rPr lang="en-IN" sz="2400" b="0" i="0" u="none" strike="noStrike" dirty="0" err="1">
                <a:solidFill>
                  <a:srgbClr val="000000"/>
                </a:solidFill>
                <a:effectLst/>
                <a:latin typeface="Times" panose="02020603050405020304" pitchFamily="18" charset="0"/>
                <a:cs typeface="Times" panose="02020603050405020304" pitchFamily="18" charset="0"/>
              </a:rPr>
              <a:t>Sahani</a:t>
            </a:r>
            <a:r>
              <a:rPr lang="en-IN" sz="2400" b="0" i="0" u="none" strike="noStrike" dirty="0">
                <a:solidFill>
                  <a:srgbClr val="000000"/>
                </a:solidFill>
                <a:effectLst/>
                <a:latin typeface="Times" panose="02020603050405020304" pitchFamily="18" charset="0"/>
                <a:cs typeface="Times" panose="02020603050405020304" pitchFamily="18" charset="0"/>
              </a:rPr>
              <a:t>, M.; Kumar Rout, S.; Mandal, A., "Remote monitoring in home automation using microcontroller, "Communications and Signal Processing , 2014International Conference April 2014</a:t>
            </a:r>
            <a:endParaRPr lang="en-IN" sz="2400" b="0" dirty="0">
              <a:effectLst/>
              <a:latin typeface="Times" panose="02020603050405020304" pitchFamily="18" charset="0"/>
              <a:cs typeface="Times" panose="02020603050405020304" pitchFamily="18" charset="0"/>
            </a:endParaRPr>
          </a:p>
          <a:p>
            <a:pPr algn="just" rtl="0">
              <a:spcBef>
                <a:spcPts val="1000"/>
              </a:spcBef>
              <a:spcAft>
                <a:spcPts val="0"/>
              </a:spcAft>
            </a:pPr>
            <a:r>
              <a:rPr lang="en-IN" sz="2400" b="0" i="0" u="none" strike="noStrike" dirty="0">
                <a:solidFill>
                  <a:srgbClr val="000000"/>
                </a:solidFill>
                <a:effectLst/>
                <a:latin typeface="Times" panose="02020603050405020304" pitchFamily="18" charset="0"/>
                <a:cs typeface="Times" panose="02020603050405020304" pitchFamily="18" charset="0"/>
              </a:rPr>
              <a:t> [2]. T. Lin, H. Zhao, J. Wang, G. Han, and J. Wang, “An embedded Webserver for equipment,” in Proc. 7th Int. </a:t>
            </a:r>
            <a:r>
              <a:rPr lang="en-IN" sz="2400" b="0" i="0" u="none" strike="noStrike" dirty="0" err="1">
                <a:solidFill>
                  <a:srgbClr val="000000"/>
                </a:solidFill>
                <a:effectLst/>
                <a:latin typeface="Times" panose="02020603050405020304" pitchFamily="18" charset="0"/>
                <a:cs typeface="Times" panose="02020603050405020304" pitchFamily="18" charset="0"/>
              </a:rPr>
              <a:t>Symp</a:t>
            </a:r>
            <a:r>
              <a:rPr lang="en-IN" sz="2400" b="0" i="0" u="none" strike="noStrike" dirty="0">
                <a:solidFill>
                  <a:srgbClr val="000000"/>
                </a:solidFill>
                <a:effectLst/>
                <a:latin typeface="Times" panose="02020603050405020304" pitchFamily="18" charset="0"/>
                <a:cs typeface="Times" panose="02020603050405020304" pitchFamily="18" charset="0"/>
              </a:rPr>
              <a:t>. Parallel Architectures, Algorithms and Networks, May 10–12, 2004, pp. 345–350. </a:t>
            </a:r>
            <a:endParaRPr lang="en-IN" sz="2400" b="0" dirty="0">
              <a:effectLst/>
              <a:latin typeface="Times" panose="02020603050405020304" pitchFamily="18" charset="0"/>
              <a:cs typeface="Times" panose="02020603050405020304" pitchFamily="18" charset="0"/>
            </a:endParaRPr>
          </a:p>
          <a:p>
            <a:pPr algn="just" rtl="0">
              <a:spcBef>
                <a:spcPts val="1000"/>
              </a:spcBef>
              <a:spcAft>
                <a:spcPts val="0"/>
              </a:spcAft>
            </a:pPr>
            <a:r>
              <a:rPr lang="en-IN" sz="2400" b="0" i="0" u="none" strike="noStrike" dirty="0">
                <a:solidFill>
                  <a:srgbClr val="000000"/>
                </a:solidFill>
                <a:effectLst/>
                <a:latin typeface="Times" panose="02020603050405020304" pitchFamily="18" charset="0"/>
                <a:cs typeface="Times" panose="02020603050405020304" pitchFamily="18" charset="0"/>
              </a:rPr>
              <a:t>[3]. </a:t>
            </a:r>
            <a:r>
              <a:rPr lang="en-IN" sz="2400" b="0" i="0" u="none" strike="noStrike" dirty="0" err="1">
                <a:solidFill>
                  <a:srgbClr val="000000"/>
                </a:solidFill>
                <a:effectLst/>
                <a:latin typeface="Times" panose="02020603050405020304" pitchFamily="18" charset="0"/>
                <a:cs typeface="Times" panose="02020603050405020304" pitchFamily="18" charset="0"/>
              </a:rPr>
              <a:t>A.Ramakrishnan</a:t>
            </a:r>
            <a:r>
              <a:rPr lang="en-IN" sz="2400" b="0" i="0" u="none" strike="noStrike" dirty="0">
                <a:solidFill>
                  <a:srgbClr val="000000"/>
                </a:solidFill>
                <a:effectLst/>
                <a:latin typeface="Times" panose="02020603050405020304" pitchFamily="18" charset="0"/>
                <a:cs typeface="Times" panose="02020603050405020304" pitchFamily="18" charset="0"/>
              </a:rPr>
              <a:t>, “16 bit embedded Web server,” in Proc. 2004, IEEE Sensors for Industry Conf., 2004, pp. 187–193</a:t>
            </a:r>
            <a:endParaRPr lang="en-IN" sz="2400" b="0" dirty="0">
              <a:effectLst/>
              <a:latin typeface="Times" panose="02020603050405020304" pitchFamily="18" charset="0"/>
              <a:cs typeface="Times" panose="02020603050405020304" pitchFamily="18" charset="0"/>
            </a:endParaRPr>
          </a:p>
          <a:p>
            <a:pPr algn="just" rtl="0">
              <a:spcBef>
                <a:spcPts val="1000"/>
              </a:spcBef>
              <a:spcAft>
                <a:spcPts val="0"/>
              </a:spcAft>
            </a:pPr>
            <a:r>
              <a:rPr lang="en-IN" sz="2400" b="0" i="0" u="none" strike="noStrike" dirty="0">
                <a:solidFill>
                  <a:srgbClr val="000000"/>
                </a:solidFill>
                <a:effectLst/>
                <a:latin typeface="Times" panose="02020603050405020304" pitchFamily="18" charset="0"/>
                <a:cs typeface="Times" panose="02020603050405020304" pitchFamily="18" charset="0"/>
              </a:rPr>
              <a:t> [4]. RTOS Evaluation Project, ―What makes a good RT OS, Dedicated Systems Experts, 2001. [Online]. Available: www.dedicatedsystems.com. </a:t>
            </a:r>
            <a:endParaRPr lang="en-IN" sz="2400" b="0" dirty="0">
              <a:effectLst/>
              <a:latin typeface="Times" panose="02020603050405020304" pitchFamily="18" charset="0"/>
              <a:cs typeface="Times" panose="02020603050405020304" pitchFamily="18" charset="0"/>
            </a:endParaRPr>
          </a:p>
          <a:p>
            <a:br>
              <a:rPr lang="en-IN" sz="2400" dirty="0">
                <a:latin typeface="Times" panose="02020603050405020304" pitchFamily="18" charset="0"/>
                <a:cs typeface="Times" panose="02020603050405020304" pitchFamily="18" charset="0"/>
              </a:rPr>
            </a:br>
            <a:endParaRPr lang="en-IN" sz="2400" dirty="0">
              <a:latin typeface="Times" panose="02020603050405020304" pitchFamily="18" charset="0"/>
              <a:cs typeface="Times"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a:spLocks noGrp="1"/>
          </p:cNvSpPr>
          <p:nvPr>
            <p:ph type="body" idx="1"/>
          </p:nvPr>
        </p:nvSpPr>
        <p:spPr>
          <a:xfrm>
            <a:off x="838200" y="1253765"/>
            <a:ext cx="10515600" cy="4923198"/>
          </a:xfrm>
          <a:prstGeom prst="rect">
            <a:avLst/>
          </a:prstGeom>
          <a:noFill/>
          <a:ln>
            <a:noFill/>
          </a:ln>
        </p:spPr>
        <p:txBody>
          <a:bodyPr spcFirstLastPara="1" wrap="square" lIns="91425" tIns="45700" rIns="91425" bIns="45700" anchor="t" anchorCtr="0">
            <a:normAutofit fontScale="85000" lnSpcReduction="20000"/>
          </a:bodyPr>
          <a:lstStyle/>
          <a:p>
            <a:pPr marL="114300" indent="0" algn="l">
              <a:buNone/>
            </a:pPr>
            <a:r>
              <a:rPr lang="en-US" sz="2600" dirty="0">
                <a:latin typeface="Times" panose="02020603050405020304" pitchFamily="18" charset="0"/>
                <a:cs typeface="Times" panose="02020603050405020304" pitchFamily="18" charset="0"/>
              </a:rPr>
              <a:t>The project proposes an efficient implementation for IoT (Internet of Things)</a:t>
            </a:r>
          </a:p>
          <a:p>
            <a:pPr marL="114300" indent="0" algn="l">
              <a:buNone/>
            </a:pPr>
            <a:r>
              <a:rPr lang="en-US" sz="2600" dirty="0">
                <a:latin typeface="Times" panose="02020603050405020304" pitchFamily="18" charset="0"/>
                <a:cs typeface="Times" panose="02020603050405020304" pitchFamily="18" charset="0"/>
              </a:rPr>
              <a:t>used for monitoring and controlling the home appliances via World Wide Web.</a:t>
            </a:r>
          </a:p>
          <a:p>
            <a:pPr marL="114300" indent="0" algn="l">
              <a:buNone/>
            </a:pPr>
            <a:r>
              <a:rPr lang="en-US" sz="2600" dirty="0">
                <a:latin typeface="Times" panose="02020603050405020304" pitchFamily="18" charset="0"/>
                <a:cs typeface="Times" panose="02020603050405020304" pitchFamily="18" charset="0"/>
              </a:rPr>
              <a:t>Home automation system uses the portable devices as a user interface. They can</a:t>
            </a:r>
          </a:p>
          <a:p>
            <a:pPr marL="114300" indent="0" algn="l">
              <a:buNone/>
            </a:pPr>
            <a:r>
              <a:rPr lang="en-US" sz="2600" dirty="0">
                <a:latin typeface="Times" panose="02020603050405020304" pitchFamily="18" charset="0"/>
                <a:cs typeface="Times" panose="02020603050405020304" pitchFamily="18" charset="0"/>
              </a:rPr>
              <a:t>communicate with home automation network through an Internet gateway, by</a:t>
            </a:r>
          </a:p>
          <a:p>
            <a:pPr marL="114300" indent="0" algn="l">
              <a:buNone/>
            </a:pPr>
            <a:r>
              <a:rPr lang="en-US" sz="2600" dirty="0">
                <a:latin typeface="Times" panose="02020603050405020304" pitchFamily="18" charset="0"/>
                <a:cs typeface="Times" panose="02020603050405020304" pitchFamily="18" charset="0"/>
              </a:rPr>
              <a:t>means of low power communication protocols like Zigbee, Wi-Fi etc. This project</a:t>
            </a:r>
          </a:p>
          <a:p>
            <a:pPr marL="114300" indent="0" algn="l">
              <a:buNone/>
            </a:pPr>
            <a:r>
              <a:rPr lang="en-US" sz="2600" dirty="0">
                <a:latin typeface="Times" panose="02020603050405020304" pitchFamily="18" charset="0"/>
                <a:cs typeface="Times" panose="02020603050405020304" pitchFamily="18" charset="0"/>
              </a:rPr>
              <a:t>aims at controlling home appliances via Smartphone using Wi-Fi as</a:t>
            </a:r>
          </a:p>
          <a:p>
            <a:pPr marL="114300" indent="0" algn="l">
              <a:buNone/>
            </a:pPr>
            <a:r>
              <a:rPr lang="en-US" sz="2600" dirty="0">
                <a:latin typeface="Times" panose="02020603050405020304" pitchFamily="18" charset="0"/>
                <a:cs typeface="Times" panose="02020603050405020304" pitchFamily="18" charset="0"/>
              </a:rPr>
              <a:t>communication protocol and raspberry pi as server system. The user here will</a:t>
            </a:r>
          </a:p>
          <a:p>
            <a:pPr marL="114300" indent="0" algn="l">
              <a:buNone/>
            </a:pPr>
            <a:r>
              <a:rPr lang="en-US" sz="2600" dirty="0">
                <a:latin typeface="Times" panose="02020603050405020304" pitchFamily="18" charset="0"/>
                <a:cs typeface="Times" panose="02020603050405020304" pitchFamily="18" charset="0"/>
              </a:rPr>
              <a:t>move directly with the system through a web-based interface over the web,</a:t>
            </a:r>
          </a:p>
          <a:p>
            <a:pPr marL="114300" indent="0" algn="l">
              <a:buNone/>
            </a:pPr>
            <a:r>
              <a:rPr lang="en-US" sz="2600" dirty="0">
                <a:latin typeface="Times" panose="02020603050405020304" pitchFamily="18" charset="0"/>
                <a:cs typeface="Times" panose="02020603050405020304" pitchFamily="18" charset="0"/>
              </a:rPr>
              <a:t>whereas home appliances like lights, fan and door lock are remotely controlled</a:t>
            </a:r>
          </a:p>
          <a:p>
            <a:pPr marL="114300" indent="0" algn="l">
              <a:buNone/>
            </a:pPr>
            <a:r>
              <a:rPr lang="en-US" sz="2600" dirty="0">
                <a:latin typeface="Times" panose="02020603050405020304" pitchFamily="18" charset="0"/>
                <a:cs typeface="Times" panose="02020603050405020304" pitchFamily="18" charset="0"/>
              </a:rPr>
              <a:t>through easy website. An extra feature that enhances the facet of protection from</a:t>
            </a:r>
          </a:p>
          <a:p>
            <a:pPr marL="114300" indent="0" algn="l">
              <a:buNone/>
            </a:pPr>
            <a:r>
              <a:rPr lang="en-US" sz="2600" dirty="0">
                <a:latin typeface="Times" panose="02020603050405020304" pitchFamily="18" charset="0"/>
                <a:cs typeface="Times" panose="02020603050405020304" pitchFamily="18" charset="0"/>
              </a:rPr>
              <a:t>fireplace accidents is its capability of sleuthing the smoke in order that within the</a:t>
            </a:r>
          </a:p>
          <a:p>
            <a:pPr marL="114300" indent="0" algn="l">
              <a:buNone/>
            </a:pPr>
            <a:r>
              <a:rPr lang="en-US" sz="2600" dirty="0">
                <a:latin typeface="Times" panose="02020603050405020304" pitchFamily="18" charset="0"/>
                <a:cs typeface="Times" panose="02020603050405020304" pitchFamily="18" charset="0"/>
              </a:rPr>
              <a:t>event of any fireplace, associates an alerting message and an image is sent to</a:t>
            </a:r>
          </a:p>
          <a:p>
            <a:pPr marL="114300" indent="0" algn="l">
              <a:buNone/>
            </a:pPr>
            <a:r>
              <a:rPr lang="en-US" sz="2600" dirty="0">
                <a:latin typeface="Times" panose="02020603050405020304" pitchFamily="18" charset="0"/>
                <a:cs typeface="Times" panose="02020603050405020304" pitchFamily="18" charset="0"/>
              </a:rPr>
              <a:t>Smartphone.</a:t>
            </a:r>
            <a:endParaRPr sz="2600" dirty="0">
              <a:latin typeface="Times" panose="02020603050405020304" pitchFamily="18" charset="0"/>
              <a:cs typeface="Times" panose="02020603050405020304" pitchFamily="18" charset="0"/>
            </a:endParaRPr>
          </a:p>
        </p:txBody>
      </p:sp>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Abstract Cont.</a:t>
            </a:r>
            <a:endParaRPr dirty="0"/>
          </a:p>
        </p:txBody>
      </p:sp>
      <p:sp>
        <p:nvSpPr>
          <p:cNvPr id="99" name="Google Shape;99;p2"/>
          <p:cNvSpPr txBox="1">
            <a:spLocks noGrp="1"/>
          </p:cNvSpPr>
          <p:nvPr>
            <p:ph type="body" idx="1"/>
          </p:nvPr>
        </p:nvSpPr>
        <p:spPr>
          <a:xfrm>
            <a:off x="838200" y="1253765"/>
            <a:ext cx="10515600" cy="4923198"/>
          </a:xfrm>
          <a:prstGeom prst="rect">
            <a:avLst/>
          </a:prstGeom>
          <a:noFill/>
          <a:ln>
            <a:noFill/>
          </a:ln>
        </p:spPr>
        <p:txBody>
          <a:bodyPr spcFirstLastPara="1" wrap="square" lIns="91425" tIns="45700" rIns="91425" bIns="45700" anchor="t" anchorCtr="0">
            <a:normAutofit/>
          </a:bodyPr>
          <a:lstStyle/>
          <a:p>
            <a:pPr marL="114300" indent="0" algn="l">
              <a:buNone/>
            </a:pPr>
            <a:r>
              <a:rPr lang="en-US" sz="2400" dirty="0">
                <a:latin typeface="Times" panose="02020603050405020304" pitchFamily="18" charset="0"/>
                <a:cs typeface="Times" panose="02020603050405020304" pitchFamily="18" charset="0"/>
              </a:rPr>
              <a:t>The server will be interfaced with relay hardware circuits that control</a:t>
            </a:r>
          </a:p>
          <a:p>
            <a:pPr marL="114300" indent="0" algn="l">
              <a:buNone/>
            </a:pPr>
            <a:r>
              <a:rPr lang="en-US" sz="2400" dirty="0">
                <a:latin typeface="Times" panose="02020603050405020304" pitchFamily="18" charset="0"/>
                <a:cs typeface="Times" panose="02020603050405020304" pitchFamily="18" charset="0"/>
              </a:rPr>
              <a:t>the appliances running at home. The communication with server allows the user to select the appropriate device. The communication with server permits the user to pick out the acceptable device. The server communicates with the corresponding relays. If the web affiliation is down or the server isn't up, the embedded system board still will manage and operate the appliances domestically. By this </a:t>
            </a:r>
            <a:r>
              <a:rPr lang="en-US" sz="2400" dirty="0" err="1">
                <a:latin typeface="Times" panose="02020603050405020304" pitchFamily="18" charset="0"/>
                <a:cs typeface="Times" panose="02020603050405020304" pitchFamily="18" charset="0"/>
              </a:rPr>
              <a:t>weprovide</a:t>
            </a:r>
            <a:r>
              <a:rPr lang="en-US" sz="2400" dirty="0">
                <a:latin typeface="Times" panose="02020603050405020304" pitchFamily="18" charset="0"/>
                <a:cs typeface="Times" panose="02020603050405020304" pitchFamily="18" charset="0"/>
              </a:rPr>
              <a:t> a climbable and price effective Home Automation system</a:t>
            </a:r>
            <a:r>
              <a:rPr lang="en-US" sz="2600" dirty="0"/>
              <a:t>.</a:t>
            </a:r>
          </a:p>
          <a:p>
            <a:pPr marL="114300" indent="0" algn="l">
              <a:buNone/>
            </a:pPr>
            <a:endParaRPr lang="en-IN" sz="1800" b="0" i="0" u="sng" dirty="0">
              <a:solidFill>
                <a:srgbClr val="000000"/>
              </a:solidFill>
              <a:effectLst/>
              <a:latin typeface="Times" panose="02020603050405020304" pitchFamily="18" charset="0"/>
            </a:endParaRPr>
          </a:p>
          <a:p>
            <a:pPr marL="114300" indent="0" algn="l">
              <a:buNone/>
            </a:pPr>
            <a:r>
              <a:rPr lang="en-IN" sz="2000" b="1" i="0" u="sng" dirty="0">
                <a:solidFill>
                  <a:srgbClr val="000000"/>
                </a:solidFill>
                <a:effectLst/>
                <a:latin typeface="Times" panose="02020603050405020304" pitchFamily="18" charset="0"/>
              </a:rPr>
              <a:t>Keywords</a:t>
            </a:r>
            <a:r>
              <a:rPr lang="en-IN" sz="2000" b="1" i="0" u="none" strike="noStrike" dirty="0">
                <a:solidFill>
                  <a:schemeClr val="tx1"/>
                </a:solidFill>
                <a:effectLst/>
                <a:latin typeface="Times" panose="02020603050405020304" pitchFamily="18" charset="0"/>
              </a:rPr>
              <a:t>:</a:t>
            </a:r>
            <a:r>
              <a:rPr lang="en-IN" sz="2000" b="0" i="0" u="none" strike="noStrike" dirty="0">
                <a:solidFill>
                  <a:schemeClr val="tx1"/>
                </a:solidFill>
                <a:effectLst/>
                <a:latin typeface="Times" panose="02020603050405020304" pitchFamily="18" charset="0"/>
              </a:rPr>
              <a:t> Raspberry Pi, LDR, MQ2 Sensor, SMS, GSM, Embedded Web Server. </a:t>
            </a:r>
            <a:endParaRPr sz="2000" dirty="0">
              <a:solidFill>
                <a:schemeClr val="tx1"/>
              </a:solidFill>
            </a:endParaRPr>
          </a:p>
        </p:txBody>
      </p:sp>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extLst>
      <p:ext uri="{BB962C8B-B14F-4D97-AF65-F5344CB8AC3E}">
        <p14:creationId xmlns:p14="http://schemas.microsoft.com/office/powerpoint/2010/main" val="387353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
        <p:nvSpPr>
          <p:cNvPr id="105" name="Google Shape;105;p3"/>
          <p:cNvSpPr txBox="1">
            <a:spLocks noGrp="1"/>
          </p:cNvSpPr>
          <p:nvPr>
            <p:ph type="title" idx="4294967295"/>
          </p:nvPr>
        </p:nvSpPr>
        <p:spPr>
          <a:xfrm>
            <a:off x="575035"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dirty="0">
                <a:latin typeface="Times" panose="02020603050405020304" pitchFamily="18" charset="0"/>
                <a:cs typeface="Times" panose="02020603050405020304" pitchFamily="18" charset="0"/>
              </a:rPr>
              <a:t>Problem Statement</a:t>
            </a:r>
            <a:endParaRPr u="sng" dirty="0">
              <a:latin typeface="Times" panose="02020603050405020304" pitchFamily="18" charset="0"/>
              <a:cs typeface="Times" panose="02020603050405020304" pitchFamily="18" charset="0"/>
            </a:endParaRPr>
          </a:p>
        </p:txBody>
      </p:sp>
      <p:sp>
        <p:nvSpPr>
          <p:cNvPr id="6" name="TextBox 5">
            <a:extLst>
              <a:ext uri="{FF2B5EF4-FFF2-40B4-BE49-F238E27FC236}">
                <a16:creationId xmlns:a16="http://schemas.microsoft.com/office/drawing/2014/main" id="{4FDCE7B5-7D26-48CA-932C-5E75C4C8176E}"/>
              </a:ext>
            </a:extLst>
          </p:cNvPr>
          <p:cNvSpPr txBox="1"/>
          <p:nvPr/>
        </p:nvSpPr>
        <p:spPr>
          <a:xfrm>
            <a:off x="2895600" y="1246862"/>
            <a:ext cx="10515599" cy="5016758"/>
          </a:xfrm>
          <a:prstGeom prst="rect">
            <a:avLst/>
          </a:prstGeom>
          <a:noFill/>
        </p:spPr>
        <p:txBody>
          <a:bodyPr wrap="square">
            <a:spAutoFit/>
          </a:bodyPr>
          <a:lstStyle/>
          <a:p>
            <a:pPr algn="l"/>
            <a:r>
              <a:rPr lang="en-US" sz="2000" b="0" i="0" dirty="0">
                <a:solidFill>
                  <a:srgbClr val="000000"/>
                </a:solidFill>
                <a:effectLst/>
                <a:latin typeface="Times" panose="02020603050405020304" pitchFamily="18" charset="0"/>
                <a:cs typeface="Times" panose="02020603050405020304" pitchFamily="18" charset="0"/>
              </a:rPr>
              <a:t>There is a great energy crisis in current situation </a:t>
            </a:r>
          </a:p>
          <a:p>
            <a:pPr algn="l"/>
            <a:r>
              <a:rPr lang="en-US" sz="2000" b="0" i="0" dirty="0">
                <a:solidFill>
                  <a:srgbClr val="000000"/>
                </a:solidFill>
                <a:effectLst/>
                <a:latin typeface="Times" panose="02020603050405020304" pitchFamily="18" charset="0"/>
                <a:cs typeface="Times" panose="02020603050405020304" pitchFamily="18" charset="0"/>
              </a:rPr>
              <a:t>of our country. Moreover, people have become </a:t>
            </a:r>
          </a:p>
          <a:p>
            <a:pPr algn="l"/>
            <a:r>
              <a:rPr lang="en-US" sz="2000" b="0" i="0" dirty="0">
                <a:solidFill>
                  <a:srgbClr val="000000"/>
                </a:solidFill>
                <a:effectLst/>
                <a:latin typeface="Times" panose="02020603050405020304" pitchFamily="18" charset="0"/>
                <a:cs typeface="Times" panose="02020603050405020304" pitchFamily="18" charset="0"/>
              </a:rPr>
              <a:t>negligent in proper utilization of the available </a:t>
            </a:r>
          </a:p>
          <a:p>
            <a:pPr algn="l"/>
            <a:r>
              <a:rPr lang="en-US" sz="2000" b="0" i="0" dirty="0">
                <a:solidFill>
                  <a:srgbClr val="000000"/>
                </a:solidFill>
                <a:effectLst/>
                <a:latin typeface="Times" panose="02020603050405020304" pitchFamily="18" charset="0"/>
                <a:cs typeface="Times" panose="02020603050405020304" pitchFamily="18" charset="0"/>
              </a:rPr>
              <a:t>energy. People often forget to turn off the light </a:t>
            </a:r>
          </a:p>
          <a:p>
            <a:pPr algn="l"/>
            <a:r>
              <a:rPr lang="en-US" sz="2000" b="0" i="0" dirty="0">
                <a:solidFill>
                  <a:srgbClr val="000000"/>
                </a:solidFill>
                <a:effectLst/>
                <a:latin typeface="Times" panose="02020603050405020304" pitchFamily="18" charset="0"/>
                <a:cs typeface="Times" panose="02020603050405020304" pitchFamily="18" charset="0"/>
              </a:rPr>
              <a:t>sources and other home appliance while staying out </a:t>
            </a:r>
          </a:p>
          <a:p>
            <a:pPr algn="l"/>
            <a:r>
              <a:rPr lang="en-US" sz="2000" b="0" i="0" dirty="0">
                <a:solidFill>
                  <a:srgbClr val="000000"/>
                </a:solidFill>
                <a:effectLst/>
                <a:latin typeface="Times" panose="02020603050405020304" pitchFamily="18" charset="0"/>
                <a:cs typeface="Times" panose="02020603050405020304" pitchFamily="18" charset="0"/>
              </a:rPr>
              <a:t>from home. Even in those situations, application of </a:t>
            </a:r>
          </a:p>
          <a:p>
            <a:pPr algn="l"/>
            <a:r>
              <a:rPr lang="en-US" sz="2000" b="0" i="0" dirty="0">
                <a:solidFill>
                  <a:srgbClr val="000000"/>
                </a:solidFill>
                <a:effectLst/>
                <a:latin typeface="Times" panose="02020603050405020304" pitchFamily="18" charset="0"/>
                <a:cs typeface="Times" panose="02020603050405020304" pitchFamily="18" charset="0"/>
              </a:rPr>
              <a:t>home automation makes it possible to control them </a:t>
            </a:r>
          </a:p>
          <a:p>
            <a:pPr algn="l"/>
            <a:r>
              <a:rPr lang="en-US" sz="2000" b="0" i="0" dirty="0">
                <a:solidFill>
                  <a:srgbClr val="000000"/>
                </a:solidFill>
                <a:effectLst/>
                <a:latin typeface="Times" panose="02020603050405020304" pitchFamily="18" charset="0"/>
                <a:cs typeface="Times" panose="02020603050405020304" pitchFamily="18" charset="0"/>
              </a:rPr>
              <a:t>from a distant place in easy way with our smart </a:t>
            </a:r>
          </a:p>
          <a:p>
            <a:pPr algn="l"/>
            <a:r>
              <a:rPr lang="en-US" sz="2000" b="0" i="0" dirty="0">
                <a:solidFill>
                  <a:srgbClr val="000000"/>
                </a:solidFill>
                <a:effectLst/>
                <a:latin typeface="Times" panose="02020603050405020304" pitchFamily="18" charset="0"/>
                <a:cs typeface="Times" panose="02020603050405020304" pitchFamily="18" charset="0"/>
              </a:rPr>
              <a:t>phone. </a:t>
            </a:r>
          </a:p>
          <a:p>
            <a:pPr algn="l"/>
            <a:r>
              <a:rPr lang="en-US" sz="2000" b="0" i="0" dirty="0">
                <a:solidFill>
                  <a:srgbClr val="000000"/>
                </a:solidFill>
                <a:effectLst/>
                <a:latin typeface="Times" panose="02020603050405020304" pitchFamily="18" charset="0"/>
                <a:cs typeface="Times" panose="02020603050405020304" pitchFamily="18" charset="0"/>
              </a:rPr>
              <a:t>People are constantly running from place to place, </a:t>
            </a:r>
          </a:p>
          <a:p>
            <a:pPr algn="l"/>
            <a:r>
              <a:rPr lang="en-US" sz="2000" b="0" i="0" dirty="0">
                <a:solidFill>
                  <a:srgbClr val="000000"/>
                </a:solidFill>
                <a:effectLst/>
                <a:latin typeface="Times" panose="02020603050405020304" pitchFamily="18" charset="0"/>
                <a:cs typeface="Times" panose="02020603050405020304" pitchFamily="18" charset="0"/>
              </a:rPr>
              <a:t>working to accomplish everything on our never-</a:t>
            </a:r>
          </a:p>
          <a:p>
            <a:pPr algn="l"/>
            <a:r>
              <a:rPr lang="en-US" sz="2000" b="0" i="0" dirty="0">
                <a:solidFill>
                  <a:srgbClr val="000000"/>
                </a:solidFill>
                <a:effectLst/>
                <a:latin typeface="Times" panose="02020603050405020304" pitchFamily="18" charset="0"/>
                <a:cs typeface="Times" panose="02020603050405020304" pitchFamily="18" charset="0"/>
              </a:rPr>
              <a:t>ending “to-do” list. Because of the home automation </a:t>
            </a:r>
          </a:p>
          <a:p>
            <a:pPr algn="l"/>
            <a:r>
              <a:rPr lang="en-US" sz="2000" b="0" i="0" dirty="0">
                <a:solidFill>
                  <a:srgbClr val="000000"/>
                </a:solidFill>
                <a:effectLst/>
                <a:latin typeface="Times" panose="02020603050405020304" pitchFamily="18" charset="0"/>
                <a:cs typeface="Times" panose="02020603050405020304" pitchFamily="18" charset="0"/>
              </a:rPr>
              <a:t>system, we never have to worry about opening the </a:t>
            </a:r>
          </a:p>
          <a:p>
            <a:pPr algn="l"/>
            <a:r>
              <a:rPr lang="en-US" sz="2000" b="0" i="0" dirty="0">
                <a:solidFill>
                  <a:srgbClr val="000000"/>
                </a:solidFill>
                <a:effectLst/>
                <a:latin typeface="Times" panose="02020603050405020304" pitchFamily="18" charset="0"/>
                <a:cs typeface="Times" panose="02020603050405020304" pitchFamily="18" charset="0"/>
              </a:rPr>
              <a:t>door, switching off the appliances and so on. In </a:t>
            </a:r>
          </a:p>
          <a:p>
            <a:pPr algn="l"/>
            <a:r>
              <a:rPr lang="en-US" sz="2000" b="0" i="0" dirty="0">
                <a:solidFill>
                  <a:srgbClr val="000000"/>
                </a:solidFill>
                <a:effectLst/>
                <a:latin typeface="Times" panose="02020603050405020304" pitchFamily="18" charset="0"/>
                <a:cs typeface="Times" panose="02020603050405020304" pitchFamily="18" charset="0"/>
              </a:rPr>
              <a:t>short, we can save precious time and experience </a:t>
            </a:r>
          </a:p>
          <a:p>
            <a:pPr algn="l"/>
            <a:r>
              <a:rPr lang="en-US" sz="2000" b="0" i="0" dirty="0">
                <a:solidFill>
                  <a:srgbClr val="000000"/>
                </a:solidFill>
                <a:effectLst/>
                <a:latin typeface="Times" panose="02020603050405020304" pitchFamily="18" charset="0"/>
                <a:cs typeface="Times" panose="02020603050405020304" pitchFamily="18" charset="0"/>
              </a:rPr>
              <a:t>more daily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u="sng" dirty="0">
                <a:latin typeface="Times" panose="02020603050405020304" pitchFamily="18" charset="0"/>
                <a:cs typeface="Times" panose="02020603050405020304" pitchFamily="18" charset="0"/>
              </a:rPr>
              <a:t>Existing Solution to the Problem Addressed</a:t>
            </a:r>
            <a:endParaRPr sz="4000" u="sng" dirty="0">
              <a:latin typeface="Times" panose="02020603050405020304" pitchFamily="18" charset="0"/>
              <a:cs typeface="Times" panose="02020603050405020304" pitchFamily="18" charset="0"/>
            </a:endParaRPr>
          </a:p>
        </p:txBody>
      </p:sp>
      <p:sp>
        <p:nvSpPr>
          <p:cNvPr id="114" name="Google Shape;11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
        <p:nvSpPr>
          <p:cNvPr id="8" name="TextBox 7">
            <a:extLst>
              <a:ext uri="{FF2B5EF4-FFF2-40B4-BE49-F238E27FC236}">
                <a16:creationId xmlns:a16="http://schemas.microsoft.com/office/drawing/2014/main" id="{AD1C2917-290B-4D68-8834-B8BFA4E2A8F7}"/>
              </a:ext>
            </a:extLst>
          </p:cNvPr>
          <p:cNvSpPr txBox="1"/>
          <p:nvPr/>
        </p:nvSpPr>
        <p:spPr>
          <a:xfrm>
            <a:off x="1712247" y="2134263"/>
            <a:ext cx="8823489" cy="3477875"/>
          </a:xfrm>
          <a:prstGeom prst="rect">
            <a:avLst/>
          </a:prstGeom>
          <a:noFill/>
        </p:spPr>
        <p:txBody>
          <a:bodyPr wrap="square">
            <a:spAutoFit/>
          </a:bodyPr>
          <a:lstStyle/>
          <a:p>
            <a:pPr algn="l"/>
            <a:r>
              <a:rPr lang="en-US" sz="2000" b="0" i="0" dirty="0">
                <a:solidFill>
                  <a:srgbClr val="000000"/>
                </a:solidFill>
                <a:effectLst/>
                <a:latin typeface="Times" panose="02020603050405020304" pitchFamily="18" charset="0"/>
                <a:cs typeface="Times" panose="02020603050405020304" pitchFamily="18" charset="0"/>
              </a:rPr>
              <a:t>Existing System </a:t>
            </a:r>
          </a:p>
          <a:p>
            <a:pPr algn="l"/>
            <a:r>
              <a:rPr lang="en-US" sz="2000" b="0" i="0" dirty="0">
                <a:solidFill>
                  <a:srgbClr val="000000"/>
                </a:solidFill>
                <a:effectLst/>
                <a:latin typeface="Times" panose="02020603050405020304" pitchFamily="18" charset="0"/>
                <a:cs typeface="Times" panose="02020603050405020304" pitchFamily="18" charset="0"/>
              </a:rPr>
              <a:t>• The existing system for controlling home </a:t>
            </a:r>
          </a:p>
          <a:p>
            <a:pPr algn="l"/>
            <a:r>
              <a:rPr lang="en-US" sz="2000" b="0" i="0" dirty="0">
                <a:solidFill>
                  <a:srgbClr val="000000"/>
                </a:solidFill>
                <a:effectLst/>
                <a:latin typeface="Times" panose="02020603050405020304" pitchFamily="18" charset="0"/>
                <a:cs typeface="Times" panose="02020603050405020304" pitchFamily="18" charset="0"/>
              </a:rPr>
              <a:t>appliances is either a manual or remote control </a:t>
            </a:r>
          </a:p>
          <a:p>
            <a:pPr algn="l"/>
            <a:r>
              <a:rPr lang="en-US" sz="2000" b="0" i="0" dirty="0">
                <a:solidFill>
                  <a:srgbClr val="000000"/>
                </a:solidFill>
                <a:effectLst/>
                <a:latin typeface="Times" panose="02020603050405020304" pitchFamily="18" charset="0"/>
                <a:cs typeface="Times" panose="02020603050405020304" pitchFamily="18" charset="0"/>
              </a:rPr>
              <a:t>process. </a:t>
            </a:r>
          </a:p>
          <a:p>
            <a:pPr algn="l"/>
            <a:r>
              <a:rPr lang="en-US" sz="2000" b="0" i="0" dirty="0">
                <a:solidFill>
                  <a:srgbClr val="000000"/>
                </a:solidFill>
                <a:effectLst/>
                <a:latin typeface="Times" panose="02020603050405020304" pitchFamily="18" charset="0"/>
                <a:cs typeface="Times" panose="02020603050405020304" pitchFamily="18" charset="0"/>
              </a:rPr>
              <a:t>   • Manually, home appliances like Light, fan, </a:t>
            </a:r>
          </a:p>
          <a:p>
            <a:pPr algn="l"/>
            <a:r>
              <a:rPr lang="en-US" sz="2000" b="0" i="0" dirty="0">
                <a:solidFill>
                  <a:srgbClr val="000000"/>
                </a:solidFill>
                <a:effectLst/>
                <a:latin typeface="Times" panose="02020603050405020304" pitchFamily="18" charset="0"/>
                <a:cs typeface="Times" panose="02020603050405020304" pitchFamily="18" charset="0"/>
              </a:rPr>
              <a:t>         </a:t>
            </a:r>
            <a:r>
              <a:rPr lang="en-US" sz="2000" b="0" i="0" dirty="0" err="1">
                <a:solidFill>
                  <a:srgbClr val="000000"/>
                </a:solidFill>
                <a:effectLst/>
                <a:latin typeface="Times" panose="02020603050405020304" pitchFamily="18" charset="0"/>
                <a:cs typeface="Times" panose="02020603050405020304" pitchFamily="18" charset="0"/>
              </a:rPr>
              <a:t>etc</a:t>
            </a:r>
            <a:r>
              <a:rPr lang="en-US" sz="2000" b="0" i="0" dirty="0">
                <a:solidFill>
                  <a:srgbClr val="000000"/>
                </a:solidFill>
                <a:effectLst/>
                <a:latin typeface="Times" panose="02020603050405020304" pitchFamily="18" charset="0"/>
                <a:cs typeface="Times" panose="02020603050405020304" pitchFamily="18" charset="0"/>
              </a:rPr>
              <a:t> are controlled by human beings. </a:t>
            </a:r>
          </a:p>
          <a:p>
            <a:pPr algn="l"/>
            <a:r>
              <a:rPr lang="en-US" sz="2000" b="0" i="0" dirty="0">
                <a:solidFill>
                  <a:srgbClr val="000000"/>
                </a:solidFill>
                <a:effectLst/>
                <a:latin typeface="Times" panose="02020603050405020304" pitchFamily="18" charset="0"/>
                <a:cs typeface="Times" panose="02020603050405020304" pitchFamily="18" charset="0"/>
              </a:rPr>
              <a:t>   • Lot of energy wastage. </a:t>
            </a:r>
          </a:p>
          <a:p>
            <a:pPr algn="l"/>
            <a:r>
              <a:rPr lang="en-US" sz="2000" b="0" i="0" dirty="0">
                <a:solidFill>
                  <a:srgbClr val="000000"/>
                </a:solidFill>
                <a:effectLst/>
                <a:latin typeface="Times" panose="02020603050405020304" pitchFamily="18" charset="0"/>
                <a:cs typeface="Times" panose="02020603050405020304" pitchFamily="18" charset="0"/>
              </a:rPr>
              <a:t>   • Time consumption. </a:t>
            </a:r>
          </a:p>
          <a:p>
            <a:pPr algn="l"/>
            <a:r>
              <a:rPr lang="en-US" sz="2000" b="0" i="0" dirty="0">
                <a:solidFill>
                  <a:srgbClr val="000000"/>
                </a:solidFill>
                <a:effectLst/>
                <a:latin typeface="Times" panose="02020603050405020304" pitchFamily="18" charset="0"/>
                <a:cs typeface="Times" panose="02020603050405020304" pitchFamily="18" charset="0"/>
              </a:rPr>
              <a:t>   • Lot of wastage in electricity. </a:t>
            </a:r>
          </a:p>
          <a:p>
            <a:pPr algn="l"/>
            <a:r>
              <a:rPr lang="en-US" sz="2000" b="0" i="0" dirty="0">
                <a:solidFill>
                  <a:srgbClr val="000000"/>
                </a:solidFill>
                <a:effectLst/>
                <a:latin typeface="Times" panose="02020603050405020304" pitchFamily="18" charset="0"/>
                <a:cs typeface="Times" panose="02020603050405020304" pitchFamily="18" charset="0"/>
              </a:rPr>
              <a:t>   • It is outdated now. </a:t>
            </a:r>
          </a:p>
          <a:p>
            <a:pPr algn="l"/>
            <a:r>
              <a:rPr lang="en-US" sz="2000" b="0" i="0" dirty="0">
                <a:solidFill>
                  <a:srgbClr val="000000"/>
                </a:solidFill>
                <a:effectLst/>
                <a:latin typeface="Times" panose="02020603050405020304" pitchFamily="18" charset="0"/>
                <a:cs typeface="Times" panose="02020603050405020304" pitchFamily="18" charset="0"/>
              </a:rPr>
              <a:t>   • Makes use of </a:t>
            </a:r>
            <a:r>
              <a:rPr lang="en-US" sz="2000" b="0" i="0" dirty="0" err="1">
                <a:solidFill>
                  <a:srgbClr val="000000"/>
                </a:solidFill>
                <a:effectLst/>
                <a:latin typeface="Times" panose="02020603050405020304" pitchFamily="18" charset="0"/>
                <a:cs typeface="Times" panose="02020603050405020304" pitchFamily="18" charset="0"/>
              </a:rPr>
              <a:t>arduino</a:t>
            </a:r>
            <a:r>
              <a:rPr lang="en-US" sz="2000" b="0" i="0" dirty="0">
                <a:solidFill>
                  <a:srgbClr val="000000"/>
                </a:solidFill>
                <a:effectLst/>
                <a:latin typeface="Times" panose="02020603050405020304" pitchFamily="18" charset="0"/>
                <a:cs typeface="Times" panose="02020603050405020304" pitchFamily="18" charset="0"/>
              </a:rPr>
              <a:t> and GSM.</a:t>
            </a:r>
          </a:p>
        </p:txBody>
      </p:sp>
      <p:pic>
        <p:nvPicPr>
          <p:cNvPr id="1028" name="Picture 4" descr="How Does a IoT based Home Automation System Work? - Smartify Store">
            <a:extLst>
              <a:ext uri="{FF2B5EF4-FFF2-40B4-BE49-F238E27FC236}">
                <a16:creationId xmlns:a16="http://schemas.microsoft.com/office/drawing/2014/main" id="{E25AB76C-5B49-4FE3-84A5-2F47C086E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162" y="2511027"/>
            <a:ext cx="3393650" cy="2724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705936" y="24871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u="sng" dirty="0">
                <a:latin typeface="Times" panose="02020603050405020304" pitchFamily="18" charset="0"/>
                <a:cs typeface="Times" panose="02020603050405020304" pitchFamily="18" charset="0"/>
              </a:rPr>
              <a:t>Proposed Solution to the Problem Addressed</a:t>
            </a:r>
            <a:endParaRPr sz="4000" u="sng" dirty="0">
              <a:latin typeface="Times" panose="02020603050405020304" pitchFamily="18" charset="0"/>
              <a:cs typeface="Times" panose="02020603050405020304" pitchFamily="18" charset="0"/>
            </a:endParaRPr>
          </a:p>
        </p:txBody>
      </p:sp>
      <p:sp>
        <p:nvSpPr>
          <p:cNvPr id="121" name="Google Shape;1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
        <p:nvSpPr>
          <p:cNvPr id="6" name="TextBox 5">
            <a:extLst>
              <a:ext uri="{FF2B5EF4-FFF2-40B4-BE49-F238E27FC236}">
                <a16:creationId xmlns:a16="http://schemas.microsoft.com/office/drawing/2014/main" id="{5AE3D843-406D-4074-ADCA-CCE03E6C0CCD}"/>
              </a:ext>
            </a:extLst>
          </p:cNvPr>
          <p:cNvSpPr txBox="1"/>
          <p:nvPr/>
        </p:nvSpPr>
        <p:spPr>
          <a:xfrm>
            <a:off x="841343" y="2277643"/>
            <a:ext cx="6094428" cy="2862322"/>
          </a:xfrm>
          <a:prstGeom prst="rect">
            <a:avLst/>
          </a:prstGeom>
          <a:noFill/>
        </p:spPr>
        <p:txBody>
          <a:bodyPr wrap="square">
            <a:spAutoFit/>
          </a:bodyPr>
          <a:lstStyle/>
          <a:p>
            <a:pPr algn="l"/>
            <a:r>
              <a:rPr lang="en-US" sz="2000" b="0" i="0" dirty="0">
                <a:solidFill>
                  <a:srgbClr val="000000"/>
                </a:solidFill>
                <a:effectLst/>
                <a:latin typeface="Times" panose="02020603050405020304" pitchFamily="18" charset="0"/>
                <a:cs typeface="Times" panose="02020603050405020304" pitchFamily="18" charset="0"/>
              </a:rPr>
              <a:t>Proposed System </a:t>
            </a:r>
          </a:p>
          <a:p>
            <a:pPr algn="l"/>
            <a:r>
              <a:rPr lang="en-US" sz="2000" b="0" i="0" dirty="0">
                <a:solidFill>
                  <a:srgbClr val="000000"/>
                </a:solidFill>
                <a:effectLst/>
                <a:latin typeface="Times" panose="02020603050405020304" pitchFamily="18" charset="0"/>
                <a:cs typeface="Times" panose="02020603050405020304" pitchFamily="18" charset="0"/>
              </a:rPr>
              <a:t>• The proposed system is an IOT Based </a:t>
            </a:r>
          </a:p>
          <a:p>
            <a:pPr algn="l"/>
            <a:r>
              <a:rPr lang="en-US" sz="2000" b="0" i="0" dirty="0">
                <a:solidFill>
                  <a:srgbClr val="000000"/>
                </a:solidFill>
                <a:effectLst/>
                <a:latin typeface="Times" panose="02020603050405020304" pitchFamily="18" charset="0"/>
                <a:cs typeface="Times" panose="02020603050405020304" pitchFamily="18" charset="0"/>
              </a:rPr>
              <a:t>technology used for operating home appliances using </a:t>
            </a:r>
          </a:p>
          <a:p>
            <a:pPr algn="l"/>
            <a:r>
              <a:rPr lang="en-US" sz="2000" b="0" i="0" dirty="0">
                <a:solidFill>
                  <a:srgbClr val="000000"/>
                </a:solidFill>
                <a:effectLst/>
                <a:latin typeface="Times" panose="02020603050405020304" pitchFamily="18" charset="0"/>
                <a:cs typeface="Times" panose="02020603050405020304" pitchFamily="18" charset="0"/>
              </a:rPr>
              <a:t>android phone. </a:t>
            </a:r>
          </a:p>
          <a:p>
            <a:pPr algn="l"/>
            <a:r>
              <a:rPr lang="en-US" sz="2000" b="0" i="0" dirty="0">
                <a:solidFill>
                  <a:srgbClr val="000000"/>
                </a:solidFill>
                <a:effectLst/>
                <a:latin typeface="Times" panose="02020603050405020304" pitchFamily="18" charset="0"/>
                <a:cs typeface="Times" panose="02020603050405020304" pitchFamily="18" charset="0"/>
              </a:rPr>
              <a:t>• Smart Home -Improves the standard of </a:t>
            </a:r>
          </a:p>
          <a:p>
            <a:pPr algn="l"/>
            <a:r>
              <a:rPr lang="en-US" sz="2000" b="0" i="0" dirty="0">
                <a:solidFill>
                  <a:srgbClr val="000000"/>
                </a:solidFill>
                <a:effectLst/>
                <a:latin typeface="Times" panose="02020603050405020304" pitchFamily="18" charset="0"/>
                <a:cs typeface="Times" panose="02020603050405020304" pitchFamily="18" charset="0"/>
              </a:rPr>
              <a:t>living at home. </a:t>
            </a:r>
          </a:p>
          <a:p>
            <a:pPr algn="l"/>
            <a:r>
              <a:rPr lang="en-US" sz="2000" b="0" i="0" dirty="0">
                <a:solidFill>
                  <a:srgbClr val="000000"/>
                </a:solidFill>
                <a:effectLst/>
                <a:latin typeface="Times" panose="02020603050405020304" pitchFamily="18" charset="0"/>
                <a:cs typeface="Times" panose="02020603050405020304" pitchFamily="18" charset="0"/>
              </a:rPr>
              <a:t>• Control Fan through the mobile application. </a:t>
            </a:r>
          </a:p>
          <a:p>
            <a:pPr algn="l"/>
            <a:r>
              <a:rPr lang="en-US" sz="2000" b="0" i="0" dirty="0">
                <a:solidFill>
                  <a:srgbClr val="000000"/>
                </a:solidFill>
                <a:effectLst/>
                <a:latin typeface="Times" panose="02020603050405020304" pitchFamily="18" charset="0"/>
                <a:cs typeface="Times" panose="02020603050405020304" pitchFamily="18" charset="0"/>
              </a:rPr>
              <a:t>• Using vibration sensor and fire sensor. </a:t>
            </a:r>
          </a:p>
          <a:p>
            <a:pPr algn="l"/>
            <a:r>
              <a:rPr lang="en-US" sz="2000" b="0" i="0" dirty="0">
                <a:solidFill>
                  <a:srgbClr val="000000"/>
                </a:solidFill>
                <a:effectLst/>
                <a:latin typeface="Times" panose="02020603050405020304" pitchFamily="18" charset="0"/>
                <a:cs typeface="Times" panose="02020603050405020304" pitchFamily="18" charset="0"/>
              </a:rPr>
              <a:t>• Uses GSM and Arduino</a:t>
            </a:r>
          </a:p>
        </p:txBody>
      </p:sp>
      <p:pic>
        <p:nvPicPr>
          <p:cNvPr id="2050" name="Picture 2" descr="Smart homes and home automation applications and market">
            <a:extLst>
              <a:ext uri="{FF2B5EF4-FFF2-40B4-BE49-F238E27FC236}">
                <a16:creationId xmlns:a16="http://schemas.microsoft.com/office/drawing/2014/main" id="{2D4A0E46-F66A-48F2-86F5-87FC34D3C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0103" y="1997840"/>
            <a:ext cx="4197708" cy="3142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000" b="0" i="0" u="sng" dirty="0">
                <a:solidFill>
                  <a:srgbClr val="000000"/>
                </a:solidFill>
                <a:effectLst/>
                <a:latin typeface="Times" panose="02020603050405020304" pitchFamily="18" charset="0"/>
                <a:cs typeface="Times" panose="02020603050405020304" pitchFamily="18" charset="0"/>
              </a:rPr>
              <a:t>System Design and Implementation</a:t>
            </a:r>
            <a:endParaRPr sz="4000" u="sng" dirty="0">
              <a:latin typeface="Times" panose="02020603050405020304" pitchFamily="18" charset="0"/>
              <a:cs typeface="Times" panose="02020603050405020304" pitchFamily="18" charset="0"/>
            </a:endParaRPr>
          </a:p>
        </p:txBody>
      </p:sp>
      <p:sp>
        <p:nvSpPr>
          <p:cNvPr id="6" name="TextBox 5">
            <a:extLst>
              <a:ext uri="{FF2B5EF4-FFF2-40B4-BE49-F238E27FC236}">
                <a16:creationId xmlns:a16="http://schemas.microsoft.com/office/drawing/2014/main" id="{BE05640A-0981-4E3C-8C74-A6B24291313D}"/>
              </a:ext>
            </a:extLst>
          </p:cNvPr>
          <p:cNvSpPr txBox="1"/>
          <p:nvPr/>
        </p:nvSpPr>
        <p:spPr>
          <a:xfrm>
            <a:off x="605674" y="2437590"/>
            <a:ext cx="6094428" cy="2308324"/>
          </a:xfrm>
          <a:prstGeom prst="rect">
            <a:avLst/>
          </a:prstGeom>
          <a:noFill/>
        </p:spPr>
        <p:txBody>
          <a:bodyPr wrap="square">
            <a:spAutoFit/>
          </a:bodyPr>
          <a:lstStyle/>
          <a:p>
            <a:pPr algn="l"/>
            <a:r>
              <a:rPr lang="en-US" sz="2400" b="1" i="0" dirty="0">
                <a:solidFill>
                  <a:srgbClr val="000000"/>
                </a:solidFill>
                <a:effectLst/>
                <a:latin typeface="Times" panose="02020603050405020304" pitchFamily="18" charset="0"/>
                <a:cs typeface="Times" panose="02020603050405020304" pitchFamily="18" charset="0"/>
              </a:rPr>
              <a:t>Modules Description: </a:t>
            </a:r>
          </a:p>
          <a:p>
            <a:pPr algn="l"/>
            <a:r>
              <a:rPr lang="en-US" sz="2000" b="0" i="0" dirty="0">
                <a:solidFill>
                  <a:srgbClr val="000000"/>
                </a:solidFill>
                <a:effectLst/>
                <a:latin typeface="Times" panose="02020603050405020304" pitchFamily="18" charset="0"/>
                <a:cs typeface="Times" panose="02020603050405020304" pitchFamily="18" charset="0"/>
              </a:rPr>
              <a:t>System analysis uses various types of information </a:t>
            </a:r>
          </a:p>
          <a:p>
            <a:pPr algn="l"/>
            <a:r>
              <a:rPr lang="en-US" sz="2000" b="0" i="0" dirty="0">
                <a:solidFill>
                  <a:srgbClr val="000000"/>
                </a:solidFill>
                <a:effectLst/>
                <a:latin typeface="Times" panose="02020603050405020304" pitchFamily="18" charset="0"/>
                <a:cs typeface="Times" panose="02020603050405020304" pitchFamily="18" charset="0"/>
              </a:rPr>
              <a:t>systems to support many processors needed to carry </a:t>
            </a:r>
          </a:p>
          <a:p>
            <a:pPr algn="l"/>
            <a:r>
              <a:rPr lang="en-US" sz="2000" b="0" i="0" dirty="0">
                <a:solidFill>
                  <a:srgbClr val="000000"/>
                </a:solidFill>
                <a:effectLst/>
                <a:latin typeface="Times" panose="02020603050405020304" pitchFamily="18" charset="0"/>
                <a:cs typeface="Times" panose="02020603050405020304" pitchFamily="18" charset="0"/>
              </a:rPr>
              <a:t>out their business function. Each of these information </a:t>
            </a:r>
          </a:p>
          <a:p>
            <a:pPr algn="l"/>
            <a:r>
              <a:rPr lang="en-US" sz="2000" b="0" i="0" dirty="0">
                <a:solidFill>
                  <a:srgbClr val="000000"/>
                </a:solidFill>
                <a:effectLst/>
                <a:latin typeface="Times" panose="02020603050405020304" pitchFamily="18" charset="0"/>
                <a:cs typeface="Times" panose="02020603050405020304" pitchFamily="18" charset="0"/>
              </a:rPr>
              <a:t>systems has a particular purpose, and each have a life </a:t>
            </a:r>
          </a:p>
          <a:p>
            <a:pPr algn="l"/>
            <a:r>
              <a:rPr lang="en-US" sz="2000" b="0" i="0" dirty="0">
                <a:solidFill>
                  <a:srgbClr val="000000"/>
                </a:solidFill>
                <a:effectLst/>
                <a:latin typeface="Times" panose="02020603050405020304" pitchFamily="18" charset="0"/>
                <a:cs typeface="Times" panose="02020603050405020304" pitchFamily="18" charset="0"/>
              </a:rPr>
              <a:t>of its own. This “life of its own “concept is called the </a:t>
            </a:r>
          </a:p>
          <a:p>
            <a:pPr algn="l"/>
            <a:r>
              <a:rPr lang="en-US" sz="2000" b="0" i="0" dirty="0">
                <a:solidFill>
                  <a:srgbClr val="000000"/>
                </a:solidFill>
                <a:effectLst/>
                <a:latin typeface="Times" panose="02020603050405020304" pitchFamily="18" charset="0"/>
                <a:cs typeface="Times" panose="02020603050405020304" pitchFamily="18" charset="0"/>
              </a:rPr>
              <a:t>System Development Life Cycle. </a:t>
            </a:r>
          </a:p>
        </p:txBody>
      </p:sp>
      <p:pic>
        <p:nvPicPr>
          <p:cNvPr id="3074" name="Picture 2" descr="Block diagram of monitoring and control system Architecture | Download  Scientific Diagram">
            <a:extLst>
              <a:ext uri="{FF2B5EF4-FFF2-40B4-BE49-F238E27FC236}">
                <a16:creationId xmlns:a16="http://schemas.microsoft.com/office/drawing/2014/main" id="{A4B20FAA-69A2-4F2F-A03F-7FBA2D232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458" y="2061966"/>
            <a:ext cx="5177868" cy="3471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u="sng" dirty="0">
                <a:latin typeface="Times" panose="02020603050405020304" pitchFamily="18" charset="0"/>
                <a:cs typeface="Times" panose="02020603050405020304" pitchFamily="18" charset="0"/>
              </a:rPr>
              <a:t>Block Diagram</a:t>
            </a:r>
            <a:endParaRPr sz="4000" u="sng" dirty="0">
              <a:latin typeface="Times" panose="02020603050405020304" pitchFamily="18" charset="0"/>
              <a:cs typeface="Times" panose="02020603050405020304" pitchFamily="18" charset="0"/>
            </a:endParaRPr>
          </a:p>
        </p:txBody>
      </p:sp>
      <p:pic>
        <p:nvPicPr>
          <p:cNvPr id="4098" name="Picture 2" descr="Smart Power Management System using Wireless Sensor Network">
            <a:extLst>
              <a:ext uri="{FF2B5EF4-FFF2-40B4-BE49-F238E27FC236}">
                <a16:creationId xmlns:a16="http://schemas.microsoft.com/office/drawing/2014/main" id="{1D357878-771F-49D5-A5F2-60DDBDA4E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588" y="1880685"/>
            <a:ext cx="6587668" cy="4053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u="sng" dirty="0">
                <a:latin typeface="Times" panose="02020603050405020304" pitchFamily="18" charset="0"/>
                <a:cs typeface="Times" panose="02020603050405020304" pitchFamily="18" charset="0"/>
              </a:rPr>
              <a:t>Effective utilization of the Modern Tool &amp; Cloud</a:t>
            </a:r>
            <a:endParaRPr sz="4000" u="sng" dirty="0">
              <a:latin typeface="Times" panose="02020603050405020304" pitchFamily="18" charset="0"/>
              <a:cs typeface="Times" panose="02020603050405020304" pitchFamily="18" charset="0"/>
            </a:endParaRPr>
          </a:p>
        </p:txBody>
      </p:sp>
      <p:pic>
        <p:nvPicPr>
          <p:cNvPr id="3" name="Picture 2">
            <a:extLst>
              <a:ext uri="{FF2B5EF4-FFF2-40B4-BE49-F238E27FC236}">
                <a16:creationId xmlns:a16="http://schemas.microsoft.com/office/drawing/2014/main" id="{3A36E22A-7C20-44E2-AB8C-999FE8A1AC30}"/>
              </a:ext>
            </a:extLst>
          </p:cNvPr>
          <p:cNvPicPr>
            <a:picLocks noChangeAspect="1"/>
          </p:cNvPicPr>
          <p:nvPr/>
        </p:nvPicPr>
        <p:blipFill>
          <a:blip r:embed="rId3"/>
          <a:stretch>
            <a:fillRect/>
          </a:stretch>
        </p:blipFill>
        <p:spPr>
          <a:xfrm>
            <a:off x="1602425" y="1777193"/>
            <a:ext cx="3048264" cy="4778154"/>
          </a:xfrm>
          <a:prstGeom prst="rect">
            <a:avLst/>
          </a:prstGeom>
        </p:spPr>
      </p:pic>
      <p:pic>
        <p:nvPicPr>
          <p:cNvPr id="5" name="Picture 4">
            <a:extLst>
              <a:ext uri="{FF2B5EF4-FFF2-40B4-BE49-F238E27FC236}">
                <a16:creationId xmlns:a16="http://schemas.microsoft.com/office/drawing/2014/main" id="{34F43E49-6EC3-4CE4-BB50-7F7D0F3BEECC}"/>
              </a:ext>
            </a:extLst>
          </p:cNvPr>
          <p:cNvPicPr>
            <a:picLocks noChangeAspect="1"/>
          </p:cNvPicPr>
          <p:nvPr/>
        </p:nvPicPr>
        <p:blipFill>
          <a:blip r:embed="rId4"/>
          <a:stretch>
            <a:fillRect/>
          </a:stretch>
        </p:blipFill>
        <p:spPr>
          <a:xfrm>
            <a:off x="6506564" y="1777193"/>
            <a:ext cx="2987299" cy="43971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986</Words>
  <Application>Microsoft Office PowerPoint</Application>
  <PresentationFormat>Widescreen</PresentationFormat>
  <Paragraphs>122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vt:lpstr>
      <vt:lpstr>Times New Roman</vt:lpstr>
      <vt:lpstr>Office Theme</vt:lpstr>
      <vt:lpstr>IoT based monitoring and control system for home automation</vt:lpstr>
      <vt:lpstr>Abstract</vt:lpstr>
      <vt:lpstr>Abstract Cont.</vt:lpstr>
      <vt:lpstr>Problem Statement</vt:lpstr>
      <vt:lpstr>Existing Solution to the Problem Addressed</vt:lpstr>
      <vt:lpstr>Proposed Solution to the Problem Addressed</vt:lpstr>
      <vt:lpstr>System Design and Implementation</vt:lpstr>
      <vt:lpstr>Block Diagram</vt:lpstr>
      <vt:lpstr>Effective utilization of the Modern Tool &amp; Cloud</vt:lpstr>
      <vt:lpstr>Technology stack &amp; use case</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WATER DISPENCER FOR PLANTS</dc:title>
  <dc:creator>vignesh waran</dc:creator>
  <cp:lastModifiedBy>Oscar A</cp:lastModifiedBy>
  <cp:revision>2</cp:revision>
  <dcterms:created xsi:type="dcterms:W3CDTF">2021-02-20T05:24:33Z</dcterms:created>
  <dcterms:modified xsi:type="dcterms:W3CDTF">2022-03-30T12:40:32Z</dcterms:modified>
</cp:coreProperties>
</file>