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12192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26" roundtripDataSignature="AMtx7mivEOakHQHxRwPOreJxMShs3LYj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B8010BF-3174-47F9-B11B-F08159FA0728}">
  <a:tblStyle styleId="{6B8010BF-3174-47F9-B11B-F08159FA0728}"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1" name="Google Shape;21;p17"/>
          <p:cNvPicPr preferRelativeResize="0"/>
          <p:nvPr/>
        </p:nvPicPr>
        <p:blipFill rotWithShape="1">
          <a:blip r:embed="rId2">
            <a:alphaModFix/>
          </a:blip>
          <a:srcRect b="0" l="0" r="0" t="0"/>
          <a:stretch/>
        </p:blipFill>
        <p:spPr>
          <a:xfrm>
            <a:off x="10451530" y="132594"/>
            <a:ext cx="1411266" cy="1363792"/>
          </a:xfrm>
          <a:prstGeom prst="rect">
            <a:avLst/>
          </a:prstGeom>
          <a:noFill/>
          <a:ln>
            <a:noFill/>
          </a:ln>
        </p:spPr>
      </p:pic>
      <p:pic>
        <p:nvPicPr>
          <p:cNvPr id="22" name="Google Shape;22;p17"/>
          <p:cNvPicPr preferRelativeResize="0"/>
          <p:nvPr/>
        </p:nvPicPr>
        <p:blipFill rotWithShape="1">
          <a:blip r:embed="rId3">
            <a:alphaModFix/>
          </a:blip>
          <a:srcRect b="0" l="0" r="0" t="0"/>
          <a:stretch/>
        </p:blipFill>
        <p:spPr>
          <a:xfrm>
            <a:off x="203579" y="438642"/>
            <a:ext cx="1269242" cy="104734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5"/>
          <p:cNvSpPr/>
          <p:nvPr>
            <p:ph idx="2" type="pic"/>
          </p:nvPr>
        </p:nvSpPr>
        <p:spPr>
          <a:xfrm>
            <a:off x="5183188" y="987425"/>
            <a:ext cx="6172200" cy="4873625"/>
          </a:xfrm>
          <a:prstGeom prst="rect">
            <a:avLst/>
          </a:prstGeom>
          <a:noFill/>
          <a:ln>
            <a:noFill/>
          </a:ln>
        </p:spPr>
      </p:sp>
      <p:sp>
        <p:nvSpPr>
          <p:cNvPr id="70" name="Google Shape;70;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ph type="ctrTitle"/>
          </p:nvPr>
        </p:nvSpPr>
        <p:spPr>
          <a:xfrm>
            <a:off x="1450258" y="1710813"/>
            <a:ext cx="9144000" cy="1179718"/>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20000"/>
              </a:lnSpc>
              <a:spcBef>
                <a:spcPts val="0"/>
              </a:spcBef>
              <a:spcAft>
                <a:spcPts val="500"/>
              </a:spcAft>
              <a:buClr>
                <a:schemeClr val="dk1"/>
              </a:buClr>
              <a:buSzPts val="990"/>
              <a:buFont typeface="Arial"/>
              <a:buNone/>
            </a:pPr>
            <a:r>
              <a:rPr lang="en-US"/>
              <a:t>  </a:t>
            </a:r>
            <a:r>
              <a:rPr lang="en-US"/>
              <a:t>IOT VIRTUAL DOCTOR ROBOT WITH OXYGEN LEVEL DETECTOR </a:t>
            </a:r>
            <a:endParaRPr/>
          </a:p>
        </p:txBody>
      </p:sp>
      <p:sp>
        <p:nvSpPr>
          <p:cNvPr id="91" name="Google Shape;91;p1"/>
          <p:cNvSpPr txBox="1"/>
          <p:nvPr>
            <p:ph idx="1" type="subTitle"/>
          </p:nvPr>
        </p:nvSpPr>
        <p:spPr>
          <a:xfrm>
            <a:off x="819950" y="4105275"/>
            <a:ext cx="4650600" cy="16557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en-US"/>
              <a:t>1.2021UIT1047 &amp; SHASHTHIGA R </a:t>
            </a:r>
            <a:endParaRPr/>
          </a:p>
          <a:p>
            <a:pPr indent="0" lvl="0" marL="0" rtl="0" algn="l">
              <a:lnSpc>
                <a:spcPct val="90000"/>
              </a:lnSpc>
              <a:spcBef>
                <a:spcPts val="1000"/>
              </a:spcBef>
              <a:spcAft>
                <a:spcPts val="0"/>
              </a:spcAft>
              <a:buClr>
                <a:schemeClr val="dk1"/>
              </a:buClr>
              <a:buSzPct val="100000"/>
              <a:buNone/>
            </a:pPr>
            <a:r>
              <a:rPr lang="en-US"/>
              <a:t>2.2021USE1036 &amp; FAROOQ AHAMED S</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p:txBody>
      </p:sp>
      <p:sp>
        <p:nvSpPr>
          <p:cNvPr id="92" name="Google Shape;92;p1"/>
          <p:cNvSpPr txBox="1"/>
          <p:nvPr/>
        </p:nvSpPr>
        <p:spPr>
          <a:xfrm>
            <a:off x="7890387" y="3859882"/>
            <a:ext cx="3878700" cy="258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Under guidance of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Mr</a:t>
            </a:r>
            <a:r>
              <a:rPr lang="en-US" sz="2400">
                <a:solidFill>
                  <a:schemeClr val="dk1"/>
                </a:solidFill>
                <a:latin typeface="Calibri"/>
                <a:ea typeface="Calibri"/>
                <a:cs typeface="Calibri"/>
                <a:sym typeface="Calibri"/>
              </a:rPr>
              <a:t> Naveen R</a:t>
            </a:r>
            <a:r>
              <a:rPr b="0" i="0" lang="en-US" sz="2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De</a:t>
            </a:r>
            <a:r>
              <a:rPr lang="en-US" sz="2400">
                <a:solidFill>
                  <a:schemeClr val="dk1"/>
                </a:solidFill>
                <a:latin typeface="Calibri"/>
                <a:ea typeface="Calibri"/>
                <a:cs typeface="Calibri"/>
                <a:sym typeface="Calibri"/>
              </a:rPr>
              <a:t>partment of </a:t>
            </a:r>
            <a:r>
              <a:rPr lang="en-US" sz="2400">
                <a:solidFill>
                  <a:schemeClr val="dk1"/>
                </a:solidFill>
                <a:latin typeface="Calibri"/>
                <a:ea typeface="Calibri"/>
                <a:cs typeface="Calibri"/>
                <a:sym typeface="Calibri"/>
              </a:rPr>
              <a:t>Aeronautical</a:t>
            </a:r>
            <a:r>
              <a:rPr lang="en-US" sz="2400">
                <a:solidFill>
                  <a:schemeClr val="dk1"/>
                </a:solidFill>
                <a:latin typeface="Calibri"/>
                <a:ea typeface="Calibri"/>
                <a:cs typeface="Calibri"/>
                <a:sym typeface="Calibri"/>
              </a:rPr>
              <a:t> Engineering</a:t>
            </a:r>
            <a:r>
              <a:rPr b="0" i="0" lang="en-US" sz="2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BIT,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Sathy.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3" name="Google Shape;93;p1"/>
          <p:cNvSpPr/>
          <p:nvPr/>
        </p:nvSpPr>
        <p:spPr>
          <a:xfrm>
            <a:off x="10436525" y="185625"/>
            <a:ext cx="1454100" cy="1330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Technology stack                           Use case</a:t>
            </a:r>
            <a:endParaRPr sz="3600"/>
          </a:p>
        </p:txBody>
      </p:sp>
      <p:pic>
        <p:nvPicPr>
          <p:cNvPr id="189" name="Google Shape;189;p10"/>
          <p:cNvPicPr preferRelativeResize="0"/>
          <p:nvPr/>
        </p:nvPicPr>
        <p:blipFill>
          <a:blip r:embed="rId3">
            <a:alphaModFix/>
          </a:blip>
          <a:stretch>
            <a:fillRect/>
          </a:stretch>
        </p:blipFill>
        <p:spPr>
          <a:xfrm>
            <a:off x="152400" y="1527325"/>
            <a:ext cx="5447800" cy="5178275"/>
          </a:xfrm>
          <a:prstGeom prst="rect">
            <a:avLst/>
          </a:prstGeom>
          <a:noFill/>
          <a:ln>
            <a:noFill/>
          </a:ln>
        </p:spPr>
      </p:pic>
      <p:sp>
        <p:nvSpPr>
          <p:cNvPr id="190" name="Google Shape;190;p10"/>
          <p:cNvSpPr txBox="1"/>
          <p:nvPr/>
        </p:nvSpPr>
        <p:spPr>
          <a:xfrm>
            <a:off x="6907925" y="1597200"/>
            <a:ext cx="4272600" cy="2628600"/>
          </a:xfrm>
          <a:prstGeom prst="rect">
            <a:avLst/>
          </a:prstGeom>
          <a:noFill/>
          <a:ln>
            <a:noFill/>
          </a:ln>
        </p:spPr>
        <p:txBody>
          <a:bodyPr anchorCtr="0" anchor="t" bIns="91425" lIns="91425" spcFirstLastPara="1" rIns="91425" wrap="square" tIns="91425">
            <a:spAutoFit/>
          </a:bodyPr>
          <a:lstStyle/>
          <a:p>
            <a:pPr indent="-342900" lvl="0" marL="457200" rtl="0" algn="just">
              <a:lnSpc>
                <a:spcPct val="110000"/>
              </a:lnSpc>
              <a:spcBef>
                <a:spcPts val="1400"/>
              </a:spcBef>
              <a:spcAft>
                <a:spcPts val="0"/>
              </a:spcAft>
              <a:buClr>
                <a:schemeClr val="dk1"/>
              </a:buClr>
              <a:buSzPts val="1800"/>
              <a:buFont typeface="Roboto"/>
              <a:buChar char="●"/>
            </a:pPr>
            <a:r>
              <a:rPr b="1" lang="en-US" sz="1800">
                <a:solidFill>
                  <a:schemeClr val="dk1"/>
                </a:solidFill>
                <a:highlight>
                  <a:srgbClr val="FFFFFF"/>
                </a:highlight>
                <a:latin typeface="Roboto"/>
                <a:ea typeface="Roboto"/>
                <a:cs typeface="Roboto"/>
                <a:sym typeface="Roboto"/>
              </a:rPr>
              <a:t>Home  </a:t>
            </a:r>
            <a:endParaRPr b="1" sz="1800">
              <a:solidFill>
                <a:schemeClr val="dk1"/>
              </a:solidFill>
              <a:highlight>
                <a:srgbClr val="FFFFFF"/>
              </a:highlight>
              <a:latin typeface="Roboto"/>
              <a:ea typeface="Roboto"/>
              <a:cs typeface="Roboto"/>
              <a:sym typeface="Roboto"/>
            </a:endParaRPr>
          </a:p>
          <a:p>
            <a:pPr indent="-342900" lvl="0" marL="457200" rtl="0" algn="just">
              <a:lnSpc>
                <a:spcPct val="110000"/>
              </a:lnSpc>
              <a:spcBef>
                <a:spcPts val="0"/>
              </a:spcBef>
              <a:spcAft>
                <a:spcPts val="0"/>
              </a:spcAft>
              <a:buClr>
                <a:schemeClr val="dk1"/>
              </a:buClr>
              <a:buSzPts val="1800"/>
              <a:buFont typeface="Roboto"/>
              <a:buChar char="●"/>
            </a:pPr>
            <a:r>
              <a:rPr b="1" lang="en-US" sz="1800">
                <a:solidFill>
                  <a:schemeClr val="dk1"/>
                </a:solidFill>
                <a:highlight>
                  <a:srgbClr val="FFFFFF"/>
                </a:highlight>
                <a:latin typeface="Roboto"/>
                <a:ea typeface="Roboto"/>
                <a:cs typeface="Roboto"/>
                <a:sym typeface="Roboto"/>
              </a:rPr>
              <a:t>Public areas such as government protected area - park, theatres, zoo, etc</a:t>
            </a:r>
            <a:endParaRPr b="1" sz="1800">
              <a:solidFill>
                <a:schemeClr val="dk1"/>
              </a:solidFill>
              <a:highlight>
                <a:srgbClr val="FFFFFF"/>
              </a:highlight>
              <a:latin typeface="Roboto"/>
              <a:ea typeface="Roboto"/>
              <a:cs typeface="Roboto"/>
              <a:sym typeface="Roboto"/>
            </a:endParaRPr>
          </a:p>
          <a:p>
            <a:pPr indent="-342900" lvl="0" marL="457200" rtl="0" algn="just">
              <a:lnSpc>
                <a:spcPct val="110000"/>
              </a:lnSpc>
              <a:spcBef>
                <a:spcPts val="0"/>
              </a:spcBef>
              <a:spcAft>
                <a:spcPts val="0"/>
              </a:spcAft>
              <a:buClr>
                <a:schemeClr val="dk1"/>
              </a:buClr>
              <a:buSzPts val="1800"/>
              <a:buFont typeface="Roboto"/>
              <a:buChar char="●"/>
            </a:pPr>
            <a:r>
              <a:rPr b="1" lang="en-US" sz="1800">
                <a:solidFill>
                  <a:schemeClr val="dk1"/>
                </a:solidFill>
                <a:highlight>
                  <a:srgbClr val="FFFFFF"/>
                </a:highlight>
                <a:latin typeface="Roboto"/>
                <a:ea typeface="Roboto"/>
                <a:cs typeface="Roboto"/>
                <a:sym typeface="Roboto"/>
              </a:rPr>
              <a:t>Buses</a:t>
            </a:r>
            <a:endParaRPr b="1" sz="1800">
              <a:solidFill>
                <a:schemeClr val="dk1"/>
              </a:solidFill>
              <a:highlight>
                <a:srgbClr val="FFFFFF"/>
              </a:highlight>
              <a:latin typeface="Roboto"/>
              <a:ea typeface="Roboto"/>
              <a:cs typeface="Roboto"/>
              <a:sym typeface="Roboto"/>
            </a:endParaRPr>
          </a:p>
          <a:p>
            <a:pPr indent="-342900" lvl="0" marL="457200" rtl="0" algn="just">
              <a:lnSpc>
                <a:spcPct val="110000"/>
              </a:lnSpc>
              <a:spcBef>
                <a:spcPts val="0"/>
              </a:spcBef>
              <a:spcAft>
                <a:spcPts val="0"/>
              </a:spcAft>
              <a:buClr>
                <a:schemeClr val="dk1"/>
              </a:buClr>
              <a:buSzPts val="1800"/>
              <a:buFont typeface="Roboto"/>
              <a:buChar char="●"/>
            </a:pPr>
            <a:r>
              <a:rPr b="1" lang="en-US" sz="1800">
                <a:solidFill>
                  <a:schemeClr val="dk1"/>
                </a:solidFill>
                <a:highlight>
                  <a:srgbClr val="FFFFFF"/>
                </a:highlight>
                <a:latin typeface="Roboto"/>
                <a:ea typeface="Roboto"/>
                <a:cs typeface="Roboto"/>
                <a:sym typeface="Roboto"/>
              </a:rPr>
              <a:t>Telemedicine</a:t>
            </a:r>
            <a:endParaRPr b="1" sz="1800">
              <a:solidFill>
                <a:schemeClr val="dk1"/>
              </a:solidFill>
              <a:highlight>
                <a:srgbClr val="FFFFFF"/>
              </a:highlight>
              <a:latin typeface="Roboto"/>
              <a:ea typeface="Roboto"/>
              <a:cs typeface="Roboto"/>
              <a:sym typeface="Roboto"/>
            </a:endParaRPr>
          </a:p>
          <a:p>
            <a:pPr indent="-342900" lvl="0" marL="457200" rtl="0" algn="just">
              <a:lnSpc>
                <a:spcPct val="110000"/>
              </a:lnSpc>
              <a:spcBef>
                <a:spcPts val="0"/>
              </a:spcBef>
              <a:spcAft>
                <a:spcPts val="0"/>
              </a:spcAft>
              <a:buClr>
                <a:schemeClr val="dk1"/>
              </a:buClr>
              <a:buSzPts val="1800"/>
              <a:buFont typeface="Roboto"/>
              <a:buChar char="●"/>
            </a:pPr>
            <a:r>
              <a:rPr b="1" lang="en-US" sz="1800">
                <a:solidFill>
                  <a:schemeClr val="dk1"/>
                </a:solidFill>
                <a:highlight>
                  <a:srgbClr val="FFFFFF"/>
                </a:highlight>
                <a:latin typeface="Roboto"/>
                <a:ea typeface="Roboto"/>
                <a:cs typeface="Roboto"/>
                <a:sym typeface="Roboto"/>
              </a:rPr>
              <a:t>Robotics/artificial intelligence</a:t>
            </a:r>
            <a:endParaRPr b="1" sz="1800">
              <a:solidFill>
                <a:schemeClr val="dk1"/>
              </a:solidFill>
              <a:highlight>
                <a:srgbClr val="FFFFFF"/>
              </a:highlight>
              <a:latin typeface="Roboto"/>
              <a:ea typeface="Roboto"/>
              <a:cs typeface="Roboto"/>
              <a:sym typeface="Roboto"/>
            </a:endParaRPr>
          </a:p>
          <a:p>
            <a:pPr indent="0" lvl="0" marL="0" rtl="0" algn="l">
              <a:spcBef>
                <a:spcPts val="800"/>
              </a:spcBef>
              <a:spcAft>
                <a:spcPts val="0"/>
              </a:spcAft>
              <a:buNone/>
            </a:pPr>
            <a:r>
              <a:t/>
            </a:r>
            <a:endParaRPr sz="1350">
              <a:solidFill>
                <a:srgbClr val="212121"/>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Prototype &amp; Sample Output</a:t>
            </a:r>
            <a:endParaRPr/>
          </a:p>
        </p:txBody>
      </p:sp>
      <p:sp>
        <p:nvSpPr>
          <p:cNvPr id="196" name="Google Shape;196;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800"/>
              <a:buNone/>
            </a:pPr>
            <a:r>
              <a:t/>
            </a:r>
            <a:endParaRPr/>
          </a:p>
        </p:txBody>
      </p:sp>
      <p:pic>
        <p:nvPicPr>
          <p:cNvPr id="197" name="Google Shape;197;p11"/>
          <p:cNvPicPr preferRelativeResize="0"/>
          <p:nvPr/>
        </p:nvPicPr>
        <p:blipFill>
          <a:blip r:embed="rId3">
            <a:alphaModFix/>
          </a:blip>
          <a:stretch>
            <a:fillRect/>
          </a:stretch>
        </p:blipFill>
        <p:spPr>
          <a:xfrm>
            <a:off x="5789875" y="1825625"/>
            <a:ext cx="5563926" cy="4423450"/>
          </a:xfrm>
          <a:prstGeom prst="rect">
            <a:avLst/>
          </a:prstGeom>
          <a:noFill/>
          <a:ln>
            <a:noFill/>
          </a:ln>
        </p:spPr>
      </p:pic>
      <p:pic>
        <p:nvPicPr>
          <p:cNvPr id="198" name="Google Shape;198;p11"/>
          <p:cNvPicPr preferRelativeResize="0"/>
          <p:nvPr/>
        </p:nvPicPr>
        <p:blipFill>
          <a:blip r:embed="rId4">
            <a:alphaModFix/>
          </a:blip>
          <a:stretch>
            <a:fillRect/>
          </a:stretch>
        </p:blipFill>
        <p:spPr>
          <a:xfrm>
            <a:off x="838200" y="1825625"/>
            <a:ext cx="4951675" cy="4423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Analysis of Results &amp; Discussions </a:t>
            </a:r>
            <a:endParaRPr/>
          </a:p>
        </p:txBody>
      </p:sp>
      <p:sp>
        <p:nvSpPr>
          <p:cNvPr id="204" name="Google Shape;204;p12"/>
          <p:cNvSpPr txBox="1"/>
          <p:nvPr>
            <p:ph idx="1" type="body"/>
          </p:nvPr>
        </p:nvSpPr>
        <p:spPr>
          <a:xfrm>
            <a:off x="838200" y="1825625"/>
            <a:ext cx="5161200" cy="5112300"/>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90000"/>
              </a:lnSpc>
              <a:spcBef>
                <a:spcPts val="1000"/>
              </a:spcBef>
              <a:spcAft>
                <a:spcPts val="0"/>
              </a:spcAft>
              <a:buClr>
                <a:srgbClr val="FF0000"/>
              </a:buClr>
              <a:buSzPct val="60629"/>
              <a:buNone/>
            </a:pPr>
            <a:r>
              <a:rPr b="1" i="1" lang="en-US" sz="4618"/>
              <a:t>Advantages of IoT in Healthcare </a:t>
            </a:r>
            <a:endParaRPr b="1" i="1" sz="4618"/>
          </a:p>
          <a:p>
            <a:pPr indent="0" lvl="0" marL="0" rtl="0" algn="l">
              <a:lnSpc>
                <a:spcPct val="90000"/>
              </a:lnSpc>
              <a:spcBef>
                <a:spcPts val="1000"/>
              </a:spcBef>
              <a:spcAft>
                <a:spcPts val="0"/>
              </a:spcAft>
              <a:buClr>
                <a:srgbClr val="FF0000"/>
              </a:buClr>
              <a:buSzPct val="100000"/>
              <a:buNone/>
            </a:pPr>
            <a:r>
              <a:rPr i="1" lang="en-US"/>
              <a:t>• Treatment for diseases are done before they get out of hand, because the patients are continuously monitored and the caregivers or providers can access the real-time data and improve the disease management </a:t>
            </a:r>
            <a:endParaRPr i="1"/>
          </a:p>
          <a:p>
            <a:pPr indent="0" lvl="0" marL="0" rtl="0" algn="l">
              <a:lnSpc>
                <a:spcPct val="90000"/>
              </a:lnSpc>
              <a:spcBef>
                <a:spcPts val="1000"/>
              </a:spcBef>
              <a:spcAft>
                <a:spcPts val="0"/>
              </a:spcAft>
              <a:buClr>
                <a:srgbClr val="FF0000"/>
              </a:buClr>
              <a:buSzPct val="100000"/>
              <a:buNone/>
            </a:pPr>
            <a:r>
              <a:rPr i="1" lang="en-US"/>
              <a:t> • The automated data and the smart monitoring which are controlled by the devices connected with the IoT and the decisions are made easily based on deep analytics which reduces errors.</a:t>
            </a:r>
            <a:endParaRPr i="1"/>
          </a:p>
          <a:p>
            <a:pPr indent="0" lvl="0" marL="0" rtl="0" algn="l">
              <a:lnSpc>
                <a:spcPct val="90000"/>
              </a:lnSpc>
              <a:spcBef>
                <a:spcPts val="1000"/>
              </a:spcBef>
              <a:spcAft>
                <a:spcPts val="0"/>
              </a:spcAft>
              <a:buClr>
                <a:srgbClr val="FF0000"/>
              </a:buClr>
              <a:buSzPct val="100000"/>
              <a:buNone/>
            </a:pPr>
            <a:r>
              <a:rPr i="1" lang="en-US"/>
              <a:t> • Patient monitoring is done on a real-time basis, which significantly cuts down the unnecessary doctor visits and also cuts down the hospital stays. This can reduce the cost for patients </a:t>
            </a:r>
            <a:endParaRPr i="1"/>
          </a:p>
          <a:p>
            <a:pPr indent="0" lvl="0" marL="0" rtl="0" algn="l">
              <a:lnSpc>
                <a:spcPct val="90000"/>
              </a:lnSpc>
              <a:spcBef>
                <a:spcPts val="1000"/>
              </a:spcBef>
              <a:spcAft>
                <a:spcPts val="0"/>
              </a:spcAft>
              <a:buClr>
                <a:srgbClr val="FF0000"/>
              </a:buClr>
              <a:buSzPct val="100000"/>
              <a:buNone/>
            </a:pPr>
            <a:r>
              <a:rPr i="1" lang="en-US"/>
              <a:t> • Connected healthcare enables the caregivers to get access to real-time information when the patient is continuously monitored and the decisions are taken properly. This can help and provide timely care that improves the treatment outcomes. </a:t>
            </a:r>
            <a:endParaRPr i="1"/>
          </a:p>
          <a:p>
            <a:pPr indent="-50800" lvl="0" marL="228600" rtl="0" algn="l">
              <a:lnSpc>
                <a:spcPct val="90000"/>
              </a:lnSpc>
              <a:spcBef>
                <a:spcPts val="1000"/>
              </a:spcBef>
              <a:spcAft>
                <a:spcPts val="0"/>
              </a:spcAft>
              <a:buClr>
                <a:schemeClr val="dk1"/>
              </a:buClr>
              <a:buSzPct val="100000"/>
              <a:buNone/>
            </a:pPr>
            <a:r>
              <a:t/>
            </a:r>
            <a:endParaRPr/>
          </a:p>
        </p:txBody>
      </p:sp>
      <p:sp>
        <p:nvSpPr>
          <p:cNvPr id="205" name="Google Shape;205;p12"/>
          <p:cNvSpPr txBox="1"/>
          <p:nvPr/>
        </p:nvSpPr>
        <p:spPr>
          <a:xfrm>
            <a:off x="6917875" y="1766900"/>
            <a:ext cx="4841400" cy="3156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Clr>
                <a:srgbClr val="FF0000"/>
              </a:buClr>
              <a:buSzPts val="2800"/>
              <a:buFont typeface="Arial"/>
              <a:buNone/>
            </a:pPr>
            <a:r>
              <a:rPr b="1" i="1" lang="en-US" sz="2500">
                <a:solidFill>
                  <a:schemeClr val="dk1"/>
                </a:solidFill>
                <a:latin typeface="Calibri"/>
                <a:ea typeface="Calibri"/>
                <a:cs typeface="Calibri"/>
                <a:sym typeface="Calibri"/>
              </a:rPr>
              <a:t>Disadvantages of IoT in Healthcare</a:t>
            </a:r>
            <a:endParaRPr b="1" i="1" sz="2500">
              <a:solidFill>
                <a:schemeClr val="dk1"/>
              </a:solidFill>
              <a:latin typeface="Calibri"/>
              <a:ea typeface="Calibri"/>
              <a:cs typeface="Calibri"/>
              <a:sym typeface="Calibri"/>
            </a:endParaRPr>
          </a:p>
          <a:p>
            <a:pPr indent="0" lvl="0" marL="0" rtl="0" algn="l">
              <a:lnSpc>
                <a:spcPct val="90000"/>
              </a:lnSpc>
              <a:spcBef>
                <a:spcPts val="1000"/>
              </a:spcBef>
              <a:spcAft>
                <a:spcPts val="0"/>
              </a:spcAft>
              <a:buClr>
                <a:srgbClr val="FF0000"/>
              </a:buClr>
              <a:buSzPts val="2800"/>
              <a:buFont typeface="Arial"/>
              <a:buNone/>
            </a:pPr>
            <a:r>
              <a:rPr i="1" lang="en-US" sz="1500">
                <a:solidFill>
                  <a:schemeClr val="dk1"/>
                </a:solidFill>
                <a:latin typeface="Calibri"/>
                <a:ea typeface="Calibri"/>
                <a:cs typeface="Calibri"/>
                <a:sym typeface="Calibri"/>
              </a:rPr>
              <a:t> • There is a compatibility problem for the IoT in healthcare, because currently there is no standard for tagging and monitoring with the sensors. </a:t>
            </a:r>
            <a:endParaRPr i="1" sz="1500">
              <a:solidFill>
                <a:schemeClr val="dk1"/>
              </a:solidFill>
              <a:latin typeface="Calibri"/>
              <a:ea typeface="Calibri"/>
              <a:cs typeface="Calibri"/>
              <a:sym typeface="Calibri"/>
            </a:endParaRPr>
          </a:p>
          <a:p>
            <a:pPr indent="0" lvl="0" marL="0" rtl="0" algn="l">
              <a:lnSpc>
                <a:spcPct val="90000"/>
              </a:lnSpc>
              <a:spcBef>
                <a:spcPts val="1000"/>
              </a:spcBef>
              <a:spcAft>
                <a:spcPts val="0"/>
              </a:spcAft>
              <a:buClr>
                <a:srgbClr val="FF0000"/>
              </a:buClr>
              <a:buSzPts val="2800"/>
              <a:buFont typeface="Arial"/>
              <a:buNone/>
            </a:pPr>
            <a:r>
              <a:rPr i="1" lang="en-US" sz="1500">
                <a:solidFill>
                  <a:schemeClr val="dk1"/>
                </a:solidFill>
                <a:latin typeface="Calibri"/>
                <a:ea typeface="Calibri"/>
                <a:cs typeface="Calibri"/>
                <a:sym typeface="Calibri"/>
              </a:rPr>
              <a:t>• Privacy and security is one of the big issue with IoT in healthcare, i.e., all the patientdoctor data must be encrypted.</a:t>
            </a:r>
            <a:endParaRPr i="1" sz="1500">
              <a:solidFill>
                <a:schemeClr val="dk1"/>
              </a:solidFill>
              <a:latin typeface="Calibri"/>
              <a:ea typeface="Calibri"/>
              <a:cs typeface="Calibri"/>
              <a:sym typeface="Calibri"/>
            </a:endParaRPr>
          </a:p>
          <a:p>
            <a:pPr indent="0" lvl="0" marL="0" rtl="0" algn="l">
              <a:lnSpc>
                <a:spcPct val="90000"/>
              </a:lnSpc>
              <a:spcBef>
                <a:spcPts val="1000"/>
              </a:spcBef>
              <a:spcAft>
                <a:spcPts val="0"/>
              </a:spcAft>
              <a:buClr>
                <a:srgbClr val="FF0000"/>
              </a:buClr>
              <a:buSzPts val="2800"/>
              <a:buFont typeface="Arial"/>
              <a:buNone/>
            </a:pPr>
            <a:r>
              <a:rPr i="1" lang="en-US" sz="1500">
                <a:solidFill>
                  <a:schemeClr val="dk1"/>
                </a:solidFill>
                <a:latin typeface="Calibri"/>
                <a:ea typeface="Calibri"/>
                <a:cs typeface="Calibri"/>
                <a:sym typeface="Calibri"/>
              </a:rPr>
              <a:t> • The software can be hacked by other users and the personal information is misused. These possibilities are endless in IoT.</a:t>
            </a:r>
            <a:endParaRPr sz="1500">
              <a:solidFill>
                <a:schemeClr val="dk1"/>
              </a:solidFill>
              <a:latin typeface="Calibri"/>
              <a:ea typeface="Calibri"/>
              <a:cs typeface="Calibri"/>
              <a:sym typeface="Calibri"/>
            </a:endParaRPr>
          </a:p>
          <a:p>
            <a:pPr indent="-50800" lvl="0" marL="228600" rtl="0" algn="l">
              <a:lnSpc>
                <a:spcPct val="90000"/>
              </a:lnSpc>
              <a:spcBef>
                <a:spcPts val="1000"/>
              </a:spcBef>
              <a:spcAft>
                <a:spcPts val="0"/>
              </a:spcAft>
              <a:buClr>
                <a:schemeClr val="dk1"/>
              </a:buClr>
              <a:buSzPts val="2800"/>
              <a:buFont typeface="Arial"/>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Cost Benefit Analysis  (List of Components / Service Used)</a:t>
            </a:r>
            <a:endParaRPr/>
          </a:p>
        </p:txBody>
      </p:sp>
      <p:sp>
        <p:nvSpPr>
          <p:cNvPr id="211" name="Google Shape;211;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800"/>
              <a:buNone/>
            </a:pPr>
            <a:r>
              <a:rPr i="1" lang="en-US">
                <a:solidFill>
                  <a:srgbClr val="FF0000"/>
                </a:solidFill>
              </a:rPr>
              <a:t>(Budget) </a:t>
            </a:r>
            <a:endParaRPr/>
          </a:p>
        </p:txBody>
      </p:sp>
      <p:graphicFrame>
        <p:nvGraphicFramePr>
          <p:cNvPr id="212" name="Google Shape;212;p13"/>
          <p:cNvGraphicFramePr/>
          <p:nvPr/>
        </p:nvGraphicFramePr>
        <p:xfrm>
          <a:off x="1136259" y="2585786"/>
          <a:ext cx="3000000" cy="3000000"/>
        </p:xfrm>
        <a:graphic>
          <a:graphicData uri="http://schemas.openxmlformats.org/drawingml/2006/table">
            <a:tbl>
              <a:tblPr bandRow="1" firstRow="1">
                <a:noFill/>
                <a:tableStyleId>{6B8010BF-3174-47F9-B11B-F08159FA0728}</a:tableStyleId>
              </a:tblPr>
              <a:tblGrid>
                <a:gridCol w="711200"/>
                <a:gridCol w="3517650"/>
                <a:gridCol w="2808525"/>
                <a:gridCol w="1362275"/>
                <a:gridCol w="1362275"/>
              </a:tblGrid>
              <a:tr h="4373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S.No</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Component Name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Specification (IC number or Range or Value)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Unit Cost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Total Cost</a:t>
                      </a:r>
                      <a:endParaRPr sz="1800" u="none" cap="none" strike="noStrike"/>
                    </a:p>
                  </a:txBody>
                  <a:tcPr marT="45725" marB="45725" marR="91450" marL="91450"/>
                </a:tc>
              </a:tr>
              <a:tr h="529750">
                <a:tc>
                  <a:txBody>
                    <a:bodyPr/>
                    <a:lstStyle/>
                    <a:p>
                      <a:pPr indent="0" lvl="0" marL="0" marR="0" rtl="0" algn="l">
                        <a:lnSpc>
                          <a:spcPct val="100000"/>
                        </a:lnSpc>
                        <a:spcBef>
                          <a:spcPts val="0"/>
                        </a:spcBef>
                        <a:spcAft>
                          <a:spcPts val="0"/>
                        </a:spcAft>
                        <a:buClr>
                          <a:srgbClr val="000000"/>
                        </a:buClr>
                        <a:buSzPts val="1800"/>
                        <a:buFont typeface="Arial"/>
                        <a:buNone/>
                      </a:pPr>
                      <a:r>
                        <a:rPr lang="en-US" sz="1800"/>
                        <a:t>1.</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a:t>Raspberry</a:t>
                      </a:r>
                      <a:r>
                        <a:rPr lang="en-US" sz="1800"/>
                        <a:t> pi</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100">
                          <a:solidFill>
                            <a:srgbClr val="212121"/>
                          </a:solidFill>
                          <a:highlight>
                            <a:srgbClr val="9FC5E8"/>
                          </a:highlight>
                          <a:latin typeface="Arial"/>
                          <a:ea typeface="Arial"/>
                          <a:cs typeface="Arial"/>
                          <a:sym typeface="Arial"/>
                        </a:rPr>
                        <a:t>Pi 3 A+: </a:t>
                      </a:r>
                      <a:r>
                        <a:rPr b="1" lang="en-US" sz="1100">
                          <a:solidFill>
                            <a:srgbClr val="212121"/>
                          </a:solidFill>
                          <a:highlight>
                            <a:srgbClr val="9FC5E8"/>
                          </a:highlight>
                          <a:latin typeface="Arial"/>
                          <a:ea typeface="Arial"/>
                          <a:cs typeface="Arial"/>
                          <a:sym typeface="Arial"/>
                        </a:rPr>
                        <a:t>Broadcom BCM2837B0</a:t>
                      </a:r>
                      <a:r>
                        <a:rPr lang="en-US" sz="1100">
                          <a:solidFill>
                            <a:srgbClr val="212121"/>
                          </a:solidFill>
                          <a:highlight>
                            <a:srgbClr val="9FC5E8"/>
                          </a:highlight>
                          <a:latin typeface="Arial"/>
                          <a:ea typeface="Arial"/>
                          <a:cs typeface="Arial"/>
                          <a:sym typeface="Arial"/>
                        </a:rPr>
                        <a:t> Pi 4 B: Broadcom BCM2711B0 Zero W: Broadcom BCM2835 CM 3+: Broadcom BCM2837B0</a:t>
                      </a:r>
                      <a:endParaRPr sz="1800" u="none" cap="none" strike="noStrike">
                        <a:solidFill>
                          <a:srgbClr val="212121"/>
                        </a:solidFill>
                        <a:highlight>
                          <a:srgbClr val="9FC5E8"/>
                        </a:high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a:t>740</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a:t>1480</a:t>
                      </a:r>
                      <a:endParaRPr sz="1800" u="none" cap="none" strike="noStrike"/>
                    </a:p>
                  </a:txBody>
                  <a:tcPr marT="45725" marB="45725" marR="91450" marL="91450"/>
                </a:tc>
              </a:tr>
              <a:tr h="529750">
                <a:tc>
                  <a:txBody>
                    <a:bodyPr/>
                    <a:lstStyle/>
                    <a:p>
                      <a:pPr indent="0" lvl="0" marL="0" marR="0" rtl="0" algn="l">
                        <a:lnSpc>
                          <a:spcPct val="100000"/>
                        </a:lnSpc>
                        <a:spcBef>
                          <a:spcPts val="0"/>
                        </a:spcBef>
                        <a:spcAft>
                          <a:spcPts val="0"/>
                        </a:spcAft>
                        <a:buClr>
                          <a:srgbClr val="000000"/>
                        </a:buClr>
                        <a:buSzPts val="1800"/>
                        <a:buFont typeface="Arial"/>
                        <a:buNone/>
                      </a:pPr>
                      <a:r>
                        <a:rPr lang="en-US" sz="1800"/>
                        <a:t>2.</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a:t>Picamera(Rpi camera)</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100">
                          <a:highlight>
                            <a:srgbClr val="F6F6F6"/>
                          </a:highlight>
                          <a:latin typeface="Roboto"/>
                          <a:ea typeface="Roboto"/>
                          <a:cs typeface="Roboto"/>
                          <a:sym typeface="Roboto"/>
                        </a:rPr>
                        <a:t>38 x 38 x 18.4mm (excluding lens)</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a:t>290</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a:t>290</a:t>
                      </a:r>
                      <a:endParaRPr sz="1800" u="none" cap="none" strike="noStrike"/>
                    </a:p>
                  </a:txBody>
                  <a:tcPr marT="45725" marB="45725" marR="91450" marL="91450"/>
                </a:tc>
              </a:tr>
              <a:tr h="529750">
                <a:tc>
                  <a:txBody>
                    <a:bodyPr/>
                    <a:lstStyle/>
                    <a:p>
                      <a:pPr indent="0" lvl="0" marL="0" marR="0" rtl="0" algn="l">
                        <a:lnSpc>
                          <a:spcPct val="100000"/>
                        </a:lnSpc>
                        <a:spcBef>
                          <a:spcPts val="0"/>
                        </a:spcBef>
                        <a:spcAft>
                          <a:spcPts val="0"/>
                        </a:spcAft>
                        <a:buClr>
                          <a:srgbClr val="000000"/>
                        </a:buClr>
                        <a:buSzPts val="1800"/>
                        <a:buFont typeface="Arial"/>
                        <a:buNone/>
                      </a:pPr>
                      <a:r>
                        <a:rPr lang="en-US" sz="1800"/>
                        <a:t>3.</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a:t>Ultrasonic distance </a:t>
                      </a:r>
                      <a:r>
                        <a:rPr lang="en-US" sz="1800"/>
                        <a:t>measuring</a:t>
                      </a:r>
                      <a:r>
                        <a:rPr lang="en-US" sz="1800"/>
                        <a:t> sensor</a:t>
                      </a:r>
                      <a:endParaRPr sz="1800" u="none" cap="none" strike="noStrike"/>
                    </a:p>
                  </a:txBody>
                  <a:tcPr marT="45725" marB="45725" marR="91450" marL="91450"/>
                </a:tc>
                <a:tc>
                  <a:txBody>
                    <a:bodyPr/>
                    <a:lstStyle/>
                    <a:p>
                      <a:pPr indent="0" lvl="0" marL="0" rtl="0" algn="l">
                        <a:spcBef>
                          <a:spcPts val="0"/>
                        </a:spcBef>
                        <a:spcAft>
                          <a:spcPts val="0"/>
                        </a:spcAft>
                        <a:buClr>
                          <a:schemeClr val="dk1"/>
                        </a:buClr>
                        <a:buSzPts val="1800"/>
                        <a:buFont typeface="Arial"/>
                        <a:buNone/>
                      </a:pPr>
                      <a:r>
                        <a:rPr lang="en-US" sz="1800"/>
                        <a:t>HC-SR04</a:t>
                      </a:r>
                      <a:endParaRPr sz="3150">
                        <a:solidFill>
                          <a:srgbClr val="333333"/>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sz="1800"/>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a:t>259</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a:t>1036</a:t>
                      </a:r>
                      <a:endParaRPr sz="1800" u="none" cap="none" strike="noStrike"/>
                    </a:p>
                  </a:txBody>
                  <a:tcPr marT="45725" marB="45725" marR="91450" marL="91450"/>
                </a:tc>
              </a:tr>
              <a:tr h="529750">
                <a:tc>
                  <a:txBody>
                    <a:bodyPr/>
                    <a:lstStyle/>
                    <a:p>
                      <a:pPr indent="0" lvl="0" marL="0" marR="0" rtl="0" algn="l">
                        <a:lnSpc>
                          <a:spcPct val="100000"/>
                        </a:lnSpc>
                        <a:spcBef>
                          <a:spcPts val="0"/>
                        </a:spcBef>
                        <a:spcAft>
                          <a:spcPts val="0"/>
                        </a:spcAft>
                        <a:buClr>
                          <a:srgbClr val="000000"/>
                        </a:buClr>
                        <a:buSzPts val="1800"/>
                        <a:buFont typeface="Arial"/>
                        <a:buNone/>
                      </a:pPr>
                      <a:r>
                        <a:rPr lang="en-US" sz="1800"/>
                        <a:t>4.</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a:t>Resistors</a:t>
                      </a:r>
                      <a:endParaRPr sz="1800" u="none" cap="none" strike="noStrike"/>
                    </a:p>
                  </a:txBody>
                  <a:tcPr marT="45725" marB="45725" marR="91450" marL="91450"/>
                </a:tc>
                <a:tc>
                  <a:txBody>
                    <a:bodyPr/>
                    <a:lstStyle/>
                    <a:p>
                      <a:pPr indent="0" lvl="0" marL="0" rtl="0" algn="l">
                        <a:lnSpc>
                          <a:spcPct val="115000"/>
                        </a:lnSpc>
                        <a:spcBef>
                          <a:spcPts val="2400"/>
                        </a:spcBef>
                        <a:spcAft>
                          <a:spcPts val="0"/>
                        </a:spcAft>
                        <a:buClr>
                          <a:schemeClr val="dk1"/>
                        </a:buClr>
                        <a:buSzPts val="1100"/>
                        <a:buFont typeface="Arial"/>
                        <a:buNone/>
                      </a:pPr>
                      <a:r>
                        <a:rPr lang="en-US" sz="1500">
                          <a:solidFill>
                            <a:srgbClr val="050505"/>
                          </a:solidFill>
                          <a:highlight>
                            <a:srgbClr val="FFFFFF"/>
                          </a:highlight>
                          <a:latin typeface="Roboto"/>
                          <a:ea typeface="Roboto"/>
                          <a:cs typeface="Roboto"/>
                          <a:sym typeface="Roboto"/>
                        </a:rPr>
                        <a:t>±1% 35W - PWR263S-35-10R0F</a:t>
                      </a:r>
                      <a:endParaRPr sz="1500">
                        <a:solidFill>
                          <a:srgbClr val="050505"/>
                        </a:solidFill>
                        <a:highlight>
                          <a:srgbClr val="FFFFFF"/>
                        </a:highlight>
                        <a:latin typeface="Roboto"/>
                        <a:ea typeface="Roboto"/>
                        <a:cs typeface="Roboto"/>
                        <a:sym typeface="Roboto"/>
                      </a:endParaRPr>
                    </a:p>
                    <a:p>
                      <a:pPr indent="0" lvl="0" marL="0" marR="0" rtl="0" algn="l">
                        <a:lnSpc>
                          <a:spcPct val="100000"/>
                        </a:lnSpc>
                        <a:spcBef>
                          <a:spcPts val="600"/>
                        </a:spcBef>
                        <a:spcAft>
                          <a:spcPts val="0"/>
                        </a:spcAft>
                        <a:buClr>
                          <a:srgbClr val="000000"/>
                        </a:buClr>
                        <a:buSzPts val="1800"/>
                        <a:buFont typeface="Arial"/>
                        <a:buNone/>
                      </a:pPr>
                      <a:r>
                        <a:t/>
                      </a:r>
                      <a:endParaRPr sz="1800"/>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a:t>374</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a:t>1122</a:t>
                      </a:r>
                      <a:endParaRPr sz="1800" u="none" cap="none" strike="noStrike"/>
                    </a:p>
                  </a:txBody>
                  <a:tcPr marT="45725" marB="45725" marR="91450" marL="91450"/>
                </a:tc>
              </a:tr>
              <a:tr h="5297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Working video L</a:t>
            </a:r>
            <a:r>
              <a:rPr lang="en-US"/>
              <a:t>ink </a:t>
            </a:r>
            <a:endParaRPr/>
          </a:p>
        </p:txBody>
      </p:sp>
      <p:sp>
        <p:nvSpPr>
          <p:cNvPr id="218" name="Google Shape;218;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800"/>
              <a:buNone/>
            </a:pPr>
            <a:r>
              <a:rPr i="1" lang="en-US">
                <a:solidFill>
                  <a:srgbClr val="FF0000"/>
                </a:solidFill>
              </a:rPr>
              <a:t>https://www.engineersgarage.com/wp-content/uploads/2021/08/Video.mp4?_=1</a:t>
            </a:r>
            <a:r>
              <a:rPr i="1" lang="en-US">
                <a:solidFill>
                  <a:srgbClr val="FF0000"/>
                </a:solidFill>
              </a:rPr>
              <a:t> </a:t>
            </a:r>
            <a:endParaRPr i="1">
              <a:solidFill>
                <a:srgbClr val="FF0000"/>
              </a:solidFill>
            </a:endParaRPr>
          </a:p>
          <a:p>
            <a:pPr indent="-228600" lvl="0" marL="228600" rtl="0" algn="l">
              <a:lnSpc>
                <a:spcPct val="90000"/>
              </a:lnSpc>
              <a:spcBef>
                <a:spcPts val="0"/>
              </a:spcBef>
              <a:spcAft>
                <a:spcPts val="0"/>
              </a:spcAft>
              <a:buClr>
                <a:srgbClr val="FF0000"/>
              </a:buClr>
              <a:buSzPts val="2800"/>
              <a:buNone/>
            </a:pPr>
            <a:r>
              <a:t/>
            </a:r>
            <a:endParaRPr i="1">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References</a:t>
            </a:r>
            <a:endParaRPr sz="2800">
              <a:solidFill>
                <a:srgbClr val="FF0000"/>
              </a:solidFill>
            </a:endParaRPr>
          </a:p>
        </p:txBody>
      </p:sp>
      <p:sp>
        <p:nvSpPr>
          <p:cNvPr id="224" name="Google Shape;224;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Char char="•"/>
            </a:pPr>
            <a:r>
              <a:rPr lang="en-US"/>
              <a:t>K. R. Darshan and K. R. Anandakumar, "A Comprehensive Review on Usage of Internet of Things (IoT) in Healthcare System,"International Conference on Emerging Research in Electronics, Computer Science and Technology (ICERECT), Mandya, India, 2015, pp. 132-136, pp. 374–380.</a:t>
            </a:r>
            <a:endParaRPr/>
          </a:p>
          <a:p>
            <a:pPr indent="-165100" lvl="0" marL="228600" rtl="0" algn="just">
              <a:lnSpc>
                <a:spcPct val="90000"/>
              </a:lnSpc>
              <a:spcBef>
                <a:spcPts val="0"/>
              </a:spcBef>
              <a:spcAft>
                <a:spcPts val="0"/>
              </a:spcAft>
              <a:buSzPts val="1800"/>
              <a:buChar char="•"/>
            </a:pPr>
            <a:r>
              <a:rPr lang="en-US"/>
              <a:t>IoT can support potentially life saving applications within the healthcare industry by collecting real-time data. Today many healthcare devices started connecting with “Internet of Things” [Online] https://www.secureidnews.com/wpcontent/uploads/2015/01/MadsenIoT.png. [Accessed: 05-05-2017].</a:t>
            </a:r>
            <a:endParaRPr/>
          </a:p>
          <a:p>
            <a:pPr indent="0" lvl="0" marL="0" rtl="0" algn="just">
              <a:lnSpc>
                <a:spcPct val="90000"/>
              </a:lnSpc>
              <a:spcBef>
                <a:spcPts val="1000"/>
              </a:spcBef>
              <a:spcAft>
                <a:spcPts val="0"/>
              </a:spcAft>
              <a:buClr>
                <a:srgbClr val="FF0000"/>
              </a:buClr>
              <a:buSzPts val="2800"/>
              <a:buNone/>
            </a:pPr>
            <a:r>
              <a:t/>
            </a:r>
            <a:endParaRPr i="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866192" y="33713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Abstract</a:t>
            </a:r>
            <a:endParaRPr/>
          </a:p>
        </p:txBody>
      </p:sp>
      <p:sp>
        <p:nvSpPr>
          <p:cNvPr id="99" name="Google Shape;99;p2"/>
          <p:cNvSpPr txBox="1"/>
          <p:nvPr>
            <p:ph idx="1" type="body"/>
          </p:nvPr>
        </p:nvSpPr>
        <p:spPr>
          <a:xfrm>
            <a:off x="838200" y="1447476"/>
            <a:ext cx="10515600" cy="472950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115000"/>
              </a:lnSpc>
              <a:spcBef>
                <a:spcPts val="0"/>
              </a:spcBef>
              <a:spcAft>
                <a:spcPts val="0"/>
              </a:spcAft>
              <a:buNone/>
            </a:pPr>
            <a:r>
              <a:rPr lang="en-US" sz="3388"/>
              <a:t> </a:t>
            </a:r>
            <a:r>
              <a:rPr i="1" lang="en-US" sz="3388">
                <a:solidFill>
                  <a:srgbClr val="FF0000"/>
                </a:solidFill>
              </a:rPr>
              <a:t>This project investigates the potential of Health care which is the aim of the Home Health Care Systems in near future. </a:t>
            </a:r>
            <a:r>
              <a:rPr i="1" lang="en-US" sz="3438">
                <a:solidFill>
                  <a:srgbClr val="FF0000"/>
                </a:solidFill>
                <a:highlight>
                  <a:srgbClr val="FFFFFF"/>
                </a:highlight>
              </a:rPr>
              <a:t>Doctors are usually needed to work at every hospital and emergency centre every now and then. But it is not feasible for every doctor to be available at every place at desired time. </a:t>
            </a:r>
            <a:endParaRPr i="1" sz="3438">
              <a:solidFill>
                <a:srgbClr val="FF0000"/>
              </a:solidFill>
              <a:highlight>
                <a:srgbClr val="FFFFFF"/>
              </a:highlight>
            </a:endParaRPr>
          </a:p>
          <a:p>
            <a:pPr indent="0" lvl="0" marL="457200" rtl="0" algn="l">
              <a:lnSpc>
                <a:spcPct val="115000"/>
              </a:lnSpc>
              <a:spcBef>
                <a:spcPts val="0"/>
              </a:spcBef>
              <a:spcAft>
                <a:spcPts val="0"/>
              </a:spcAft>
              <a:buNone/>
            </a:pPr>
            <a:r>
              <a:t/>
            </a:r>
            <a:endParaRPr i="1" sz="3438">
              <a:solidFill>
                <a:srgbClr val="FF0000"/>
              </a:solidFill>
              <a:highlight>
                <a:srgbClr val="FFFFFF"/>
              </a:highlight>
            </a:endParaRPr>
          </a:p>
          <a:p>
            <a:pPr indent="0" lvl="0" marL="0" rtl="0" algn="l">
              <a:lnSpc>
                <a:spcPct val="115000"/>
              </a:lnSpc>
              <a:spcBef>
                <a:spcPts val="0"/>
              </a:spcBef>
              <a:spcAft>
                <a:spcPts val="0"/>
              </a:spcAft>
              <a:buNone/>
            </a:pPr>
            <a:r>
              <a:rPr i="1" lang="en-US" sz="3438">
                <a:solidFill>
                  <a:srgbClr val="FF0000"/>
                </a:solidFill>
                <a:highlight>
                  <a:srgbClr val="FFFFFF"/>
                </a:highlight>
              </a:rPr>
              <a:t>The problem with video calling is that video calls need to be done from a PC or laptop on a desk. This limits the doctors capacity to view patient or around operation theatre at will or even move through hospital rooms as needed.</a:t>
            </a:r>
            <a:endParaRPr i="1" sz="3438">
              <a:solidFill>
                <a:srgbClr val="FF0000"/>
              </a:solidFill>
              <a:highlight>
                <a:srgbClr val="FFFFFF"/>
              </a:highlight>
            </a:endParaRPr>
          </a:p>
          <a:p>
            <a:pPr indent="0" lvl="0" marL="0" rtl="0" algn="l">
              <a:lnSpc>
                <a:spcPct val="115000"/>
              </a:lnSpc>
              <a:spcBef>
                <a:spcPts val="0"/>
              </a:spcBef>
              <a:spcAft>
                <a:spcPts val="0"/>
              </a:spcAft>
              <a:buNone/>
            </a:pPr>
            <a:r>
              <a:t/>
            </a:r>
            <a:endParaRPr i="1" sz="3438">
              <a:solidFill>
                <a:srgbClr val="FF0000"/>
              </a:solidFill>
              <a:highlight>
                <a:srgbClr val="FFFFFF"/>
              </a:highlight>
            </a:endParaRPr>
          </a:p>
          <a:p>
            <a:pPr indent="0" lvl="0" marL="0" rtl="0" algn="l">
              <a:lnSpc>
                <a:spcPct val="115000"/>
              </a:lnSpc>
              <a:spcBef>
                <a:spcPts val="1800"/>
              </a:spcBef>
              <a:spcAft>
                <a:spcPts val="0"/>
              </a:spcAft>
              <a:buNone/>
            </a:pPr>
            <a:r>
              <a:rPr i="1" lang="en-US" sz="3438">
                <a:solidFill>
                  <a:srgbClr val="FF0000"/>
                </a:solidFill>
                <a:highlight>
                  <a:srgbClr val="FFFFFF"/>
                </a:highlight>
              </a:rPr>
              <a:t>To help solve this issue we here develop a virtual doctor robot that allows a doctor to virtually move around at a remote location at will and even talk to people at remote location as desired and person’s  oxygen level will be </a:t>
            </a:r>
            <a:r>
              <a:rPr i="1" lang="en-US" sz="3438">
                <a:solidFill>
                  <a:srgbClr val="FF0000"/>
                </a:solidFill>
                <a:highlight>
                  <a:srgbClr val="FFFFFF"/>
                </a:highlight>
              </a:rPr>
              <a:t>monitored for every 10 minutes</a:t>
            </a:r>
            <a:r>
              <a:rPr i="1" lang="en-US" sz="3438">
                <a:solidFill>
                  <a:srgbClr val="FF0000"/>
                </a:solidFill>
                <a:highlight>
                  <a:srgbClr val="FFFFFF"/>
                </a:highlight>
              </a:rPr>
              <a:t>. </a:t>
            </a:r>
            <a:endParaRPr i="1" sz="3438">
              <a:solidFill>
                <a:srgbClr val="FF0000"/>
              </a:solidFill>
              <a:highlight>
                <a:srgbClr val="FFFFFF"/>
              </a:highlight>
            </a:endParaRPr>
          </a:p>
          <a:p>
            <a:pPr indent="-228600" lvl="0" marL="228600" rtl="0" algn="l">
              <a:lnSpc>
                <a:spcPct val="90000"/>
              </a:lnSpc>
              <a:spcBef>
                <a:spcPts val="1800"/>
              </a:spcBef>
              <a:spcAft>
                <a:spcPts val="0"/>
              </a:spcAft>
              <a:buClr>
                <a:schemeClr val="dk1"/>
              </a:buClr>
              <a:buSzPct val="62222"/>
              <a:buNone/>
            </a:pPr>
            <a:r>
              <a:t/>
            </a:r>
            <a:endParaRPr i="1" sz="4500">
              <a:solidFill>
                <a:srgbClr val="FF0000"/>
              </a:solidFill>
            </a:endParaRPr>
          </a:p>
        </p:txBody>
      </p:sp>
      <p:sp>
        <p:nvSpPr>
          <p:cNvPr id="100" name="Google Shape;10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15MC804 - Project work - Review 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942392" y="337133"/>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Problem Statement Addressed</a:t>
            </a:r>
            <a:endParaRPr/>
          </a:p>
        </p:txBody>
      </p:sp>
      <p:sp>
        <p:nvSpPr>
          <p:cNvPr id="106" name="Google Shape;106;p3"/>
          <p:cNvSpPr txBox="1"/>
          <p:nvPr>
            <p:ph idx="1" type="body"/>
          </p:nvPr>
        </p:nvSpPr>
        <p:spPr>
          <a:xfrm>
            <a:off x="838200" y="1427500"/>
            <a:ext cx="10515600" cy="5210700"/>
          </a:xfrm>
          <a:prstGeom prst="rect">
            <a:avLst/>
          </a:prstGeom>
          <a:noFill/>
          <a:ln>
            <a:noFill/>
          </a:ln>
        </p:spPr>
        <p:txBody>
          <a:bodyPr anchorCtr="0" anchor="t" bIns="45700" lIns="91425" spcFirstLastPara="1" rIns="91425" wrap="square" tIns="45700">
            <a:normAutofit fontScale="47500"/>
          </a:bodyPr>
          <a:lstStyle/>
          <a:p>
            <a:pPr indent="-350613" lvl="1" marL="914400" rtl="0" algn="l">
              <a:lnSpc>
                <a:spcPct val="115000"/>
              </a:lnSpc>
              <a:spcBef>
                <a:spcPts val="0"/>
              </a:spcBef>
              <a:spcAft>
                <a:spcPts val="0"/>
              </a:spcAft>
              <a:buSzPct val="100000"/>
              <a:buChar char="◆"/>
            </a:pPr>
            <a:r>
              <a:rPr lang="en-US" sz="4045"/>
              <a:t>Health support of each individual should be considered as very important in </a:t>
            </a:r>
            <a:r>
              <a:rPr lang="en-US" sz="4045"/>
              <a:t>today's</a:t>
            </a:r>
            <a:r>
              <a:rPr lang="en-US" sz="4045"/>
              <a:t> world because of a rise in many health problems. If there is an increase in the number of patients, then this leads to a decrease in the relative number of doctors. As a result, the diagnostics are delayed or some patients are ignored. This makes patients more dependent on doctors for their check-up.</a:t>
            </a:r>
            <a:endParaRPr sz="4045"/>
          </a:p>
          <a:p>
            <a:pPr indent="-350613" lvl="1" marL="914400" rtl="0" algn="l">
              <a:lnSpc>
                <a:spcPct val="115000"/>
              </a:lnSpc>
              <a:spcBef>
                <a:spcPts val="0"/>
              </a:spcBef>
              <a:spcAft>
                <a:spcPts val="0"/>
              </a:spcAft>
              <a:buSzPct val="100000"/>
              <a:buChar char="◆"/>
            </a:pPr>
            <a:r>
              <a:rPr lang="en-US" sz="4045"/>
              <a:t> Keeping all these issues in mind, healthcare systems have started connecting with IoT for maintaining the digital identity of each and every patient. Due to non availability of doctors/caregivers and not being able to access the healthcare systems, many health problems are getting undetected in the healthcare system. On the other hand, these IoT based healthcare systems have helped the patients and doctors to continuously monitor and easily analyze the patient data.</a:t>
            </a:r>
            <a:endParaRPr sz="4045"/>
          </a:p>
          <a:p>
            <a:pPr indent="-350613" lvl="1" marL="914400" rtl="0" algn="l">
              <a:lnSpc>
                <a:spcPct val="115000"/>
              </a:lnSpc>
              <a:spcBef>
                <a:spcPts val="0"/>
              </a:spcBef>
              <a:spcAft>
                <a:spcPts val="0"/>
              </a:spcAft>
              <a:buSzPct val="100000"/>
              <a:buChar char="◆"/>
            </a:pPr>
            <a:r>
              <a:rPr lang="en-US" sz="4045"/>
              <a:t>To avoid this problem, IoT has ensured the personalization of infant healthcare by maintaining the digital identity of infants each and every moment. By making use of IoT smart sensors, the infant health can be monitored, data can be collected, and realtime information of the infants each and every moment can be sent to their parents.</a:t>
            </a:r>
            <a:endParaRPr i="1" sz="3300">
              <a:latin typeface="Times New Roman"/>
              <a:ea typeface="Times New Roman"/>
              <a:cs typeface="Times New Roman"/>
              <a:sym typeface="Times New Roman"/>
            </a:endParaRPr>
          </a:p>
        </p:txBody>
      </p:sp>
      <p:sp>
        <p:nvSpPr>
          <p:cNvPr id="107" name="Google Shape;107;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15MC804 - Project work - Review 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title"/>
          </p:nvPr>
        </p:nvSpPr>
        <p:spPr>
          <a:xfrm>
            <a:off x="866192" y="33713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Existing Solution to the Problem Addressed</a:t>
            </a:r>
            <a:endParaRPr/>
          </a:p>
        </p:txBody>
      </p:sp>
      <p:sp>
        <p:nvSpPr>
          <p:cNvPr id="113" name="Google Shape;113;p4"/>
          <p:cNvSpPr txBox="1"/>
          <p:nvPr>
            <p:ph idx="1" type="body"/>
          </p:nvPr>
        </p:nvSpPr>
        <p:spPr>
          <a:xfrm>
            <a:off x="838200" y="1437476"/>
            <a:ext cx="10515600" cy="4739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1650">
                <a:highlight>
                  <a:srgbClr val="FFFFFF"/>
                </a:highlight>
              </a:rPr>
              <a:t>The system makes use of a robotic vehicle with 4 wheel drive for easy navigation. The robot also includes a controller box for circuitry and a mounting to hold a mobile phone or tablet. The mobile or tablet is used to hold live video calls.</a:t>
            </a:r>
            <a:endParaRPr sz="1650">
              <a:highlight>
                <a:srgbClr val="FFFFFF"/>
              </a:highlight>
            </a:endParaRPr>
          </a:p>
          <a:p>
            <a:pPr indent="0" lvl="0" marL="0" rtl="0" algn="l">
              <a:lnSpc>
                <a:spcPct val="115000"/>
              </a:lnSpc>
              <a:spcBef>
                <a:spcPts val="1800"/>
              </a:spcBef>
              <a:spcAft>
                <a:spcPts val="0"/>
              </a:spcAft>
              <a:buClr>
                <a:schemeClr val="dk1"/>
              </a:buClr>
              <a:buSzPts val="1100"/>
              <a:buFont typeface="Arial"/>
              <a:buNone/>
            </a:pPr>
            <a:r>
              <a:rPr lang="en-US" sz="1650">
                <a:highlight>
                  <a:srgbClr val="FFFFFF"/>
                </a:highlight>
              </a:rPr>
              <a:t>The doctor can use an IOT based panel to control the robot. The control commands sent sent online are received by the robot controller. The robot controller operates over wifi internet. The received commands are received in real time and the robot motors are operated to achieve the desired movement commands. Also the root has other functions including battery status alert to remind of battery charging on time.</a:t>
            </a:r>
            <a:endParaRPr sz="1650">
              <a:highlight>
                <a:srgbClr val="FFFFFF"/>
              </a:highlight>
            </a:endParaRPr>
          </a:p>
          <a:p>
            <a:pPr indent="-228600" lvl="0" marL="228600" rtl="0" algn="l">
              <a:lnSpc>
                <a:spcPct val="90000"/>
              </a:lnSpc>
              <a:spcBef>
                <a:spcPts val="1800"/>
              </a:spcBef>
              <a:spcAft>
                <a:spcPts val="0"/>
              </a:spcAft>
              <a:buClr>
                <a:schemeClr val="dk1"/>
              </a:buClr>
              <a:buSzPts val="2800"/>
              <a:buNone/>
            </a:pPr>
            <a:r>
              <a:rPr b="1" i="1" lang="en-US">
                <a:solidFill>
                  <a:srgbClr val="FF0000"/>
                </a:solidFill>
              </a:rPr>
              <a:t> </a:t>
            </a:r>
            <a:endParaRPr b="1" i="1">
              <a:solidFill>
                <a:srgbClr val="FF0000"/>
              </a:solidFill>
            </a:endParaRPr>
          </a:p>
        </p:txBody>
      </p:sp>
      <p:sp>
        <p:nvSpPr>
          <p:cNvPr id="114" name="Google Shape;114;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15MC804 - Project work - Review 2</a:t>
            </a:r>
            <a:endParaRPr/>
          </a:p>
        </p:txBody>
      </p:sp>
      <p:pic>
        <p:nvPicPr>
          <p:cNvPr id="115" name="Google Shape;115;p4"/>
          <p:cNvPicPr preferRelativeResize="0"/>
          <p:nvPr/>
        </p:nvPicPr>
        <p:blipFill>
          <a:blip r:embed="rId3">
            <a:alphaModFix/>
          </a:blip>
          <a:stretch>
            <a:fillRect/>
          </a:stretch>
        </p:blipFill>
        <p:spPr>
          <a:xfrm>
            <a:off x="955975" y="3478925"/>
            <a:ext cx="5472776" cy="2989750"/>
          </a:xfrm>
          <a:prstGeom prst="rect">
            <a:avLst/>
          </a:prstGeom>
          <a:noFill/>
          <a:ln>
            <a:noFill/>
          </a:ln>
        </p:spPr>
      </p:pic>
      <p:pic>
        <p:nvPicPr>
          <p:cNvPr id="116" name="Google Shape;116;p4"/>
          <p:cNvPicPr preferRelativeResize="0"/>
          <p:nvPr/>
        </p:nvPicPr>
        <p:blipFill>
          <a:blip r:embed="rId4">
            <a:alphaModFix/>
          </a:blip>
          <a:stretch>
            <a:fillRect/>
          </a:stretch>
        </p:blipFill>
        <p:spPr>
          <a:xfrm>
            <a:off x="6668325" y="3429000"/>
            <a:ext cx="5121049" cy="3039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866192" y="33713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Proposed Solution to the Problem Addressed</a:t>
            </a:r>
            <a:endParaRPr/>
          </a:p>
        </p:txBody>
      </p:sp>
      <p:sp>
        <p:nvSpPr>
          <p:cNvPr id="122" name="Google Shape;122;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400050" lvl="0" marL="457200" rtl="0" algn="l">
              <a:lnSpc>
                <a:spcPct val="90000"/>
              </a:lnSpc>
              <a:spcBef>
                <a:spcPts val="0"/>
              </a:spcBef>
              <a:spcAft>
                <a:spcPts val="0"/>
              </a:spcAft>
              <a:buSzPts val="2700"/>
              <a:buFont typeface="Times New Roman"/>
              <a:buChar char="•"/>
            </a:pPr>
            <a:r>
              <a:rPr lang="en-US" sz="2700">
                <a:latin typeface="Times New Roman"/>
                <a:ea typeface="Times New Roman"/>
                <a:cs typeface="Times New Roman"/>
                <a:sym typeface="Times New Roman"/>
              </a:rPr>
              <a:t>This system uses an additional instrument i.e) pulse oximeter to detect the person’s oxygen level for every 10-15 mins. When the patient’s health becomes critical if the oxygen level gets ( &gt;93% ) automatically it calls to the consult nearby doctor and shows the person’s face through the virtual monitor as he could speak to the consult doctor about his health problem.</a:t>
            </a:r>
            <a:endParaRPr sz="2700">
              <a:latin typeface="Times New Roman"/>
              <a:ea typeface="Times New Roman"/>
              <a:cs typeface="Times New Roman"/>
              <a:sym typeface="Times New Roman"/>
            </a:endParaRPr>
          </a:p>
          <a:p>
            <a:pPr indent="0" lvl="0" marL="457200" rtl="0" algn="l">
              <a:lnSpc>
                <a:spcPct val="90000"/>
              </a:lnSpc>
              <a:spcBef>
                <a:spcPts val="0"/>
              </a:spcBef>
              <a:spcAft>
                <a:spcPts val="0"/>
              </a:spcAft>
              <a:buNone/>
            </a:pPr>
            <a:r>
              <a:t/>
            </a:r>
            <a:endParaRPr sz="2700">
              <a:latin typeface="Times New Roman"/>
              <a:ea typeface="Times New Roman"/>
              <a:cs typeface="Times New Roman"/>
              <a:sym typeface="Times New Roman"/>
            </a:endParaRPr>
          </a:p>
          <a:p>
            <a:pPr indent="-400050" lvl="0" marL="457200" rtl="0" algn="l">
              <a:lnSpc>
                <a:spcPct val="90000"/>
              </a:lnSpc>
              <a:spcBef>
                <a:spcPts val="0"/>
              </a:spcBef>
              <a:spcAft>
                <a:spcPts val="0"/>
              </a:spcAft>
              <a:buSzPts val="2700"/>
              <a:buFont typeface="Times New Roman"/>
              <a:buChar char="•"/>
            </a:pPr>
            <a:r>
              <a:rPr lang="en-US" sz="2700">
                <a:latin typeface="Times New Roman"/>
                <a:ea typeface="Times New Roman"/>
                <a:cs typeface="Times New Roman"/>
                <a:sym typeface="Times New Roman"/>
              </a:rPr>
              <a:t>Pulse oximetry is a test used to measure the oxygen level(oxygen saturation) of the blood. It is easy, painless measure of how well oxygen being sent to parts of your body further from your heart,such as arms and legs.</a:t>
            </a:r>
            <a:endParaRPr sz="2700">
              <a:latin typeface="Times New Roman"/>
              <a:ea typeface="Times New Roman"/>
              <a:cs typeface="Times New Roman"/>
              <a:sym typeface="Times New Roman"/>
            </a:endParaRPr>
          </a:p>
          <a:p>
            <a:pPr indent="-228600" lvl="0" marL="228600" rtl="0" algn="l">
              <a:lnSpc>
                <a:spcPct val="90000"/>
              </a:lnSpc>
              <a:spcBef>
                <a:spcPts val="0"/>
              </a:spcBef>
              <a:spcAft>
                <a:spcPts val="0"/>
              </a:spcAft>
              <a:buClr>
                <a:schemeClr val="dk1"/>
              </a:buClr>
              <a:buSzPts val="2800"/>
              <a:buNone/>
            </a:pPr>
            <a:r>
              <a:t/>
            </a:r>
            <a:endParaRPr/>
          </a:p>
        </p:txBody>
      </p:sp>
      <p:sp>
        <p:nvSpPr>
          <p:cNvPr id="123" name="Google Shape;12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15MC804 - Project work - Review 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Work Plan  </a:t>
            </a:r>
            <a:endParaRPr/>
          </a:p>
        </p:txBody>
      </p:sp>
      <p:sp>
        <p:nvSpPr>
          <p:cNvPr id="129" name="Google Shape;129;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10000"/>
          </a:bodyPr>
          <a:lstStyle/>
          <a:p>
            <a:pPr indent="0" lvl="0" marL="0" rtl="0" algn="l">
              <a:lnSpc>
                <a:spcPct val="115000"/>
              </a:lnSpc>
              <a:spcBef>
                <a:spcPts val="0"/>
              </a:spcBef>
              <a:spcAft>
                <a:spcPts val="0"/>
              </a:spcAft>
              <a:buClr>
                <a:schemeClr val="dk1"/>
              </a:buClr>
              <a:buSzPct val="28979"/>
              <a:buFont typeface="Arial"/>
              <a:buNone/>
            </a:pPr>
            <a:r>
              <a:rPr b="1" lang="en-US" sz="3795">
                <a:solidFill>
                  <a:srgbClr val="FF0000"/>
                </a:solidFill>
                <a:highlight>
                  <a:srgbClr val="FFFFFF"/>
                </a:highlight>
                <a:latin typeface="Roboto"/>
                <a:ea typeface="Roboto"/>
                <a:cs typeface="Roboto"/>
                <a:sym typeface="Roboto"/>
              </a:rPr>
              <a:t>How the system works</a:t>
            </a:r>
            <a:endParaRPr b="1" sz="3795">
              <a:solidFill>
                <a:srgbClr val="FF0000"/>
              </a:solidFill>
              <a:highlight>
                <a:srgbClr val="FFFFFF"/>
              </a:highlight>
              <a:latin typeface="Roboto"/>
              <a:ea typeface="Roboto"/>
              <a:cs typeface="Roboto"/>
              <a:sym typeface="Roboto"/>
            </a:endParaRPr>
          </a:p>
          <a:p>
            <a:pPr indent="-323371" lvl="0" marL="838200" rtl="0" algn="l">
              <a:lnSpc>
                <a:spcPct val="115000"/>
              </a:lnSpc>
              <a:spcBef>
                <a:spcPts val="2300"/>
              </a:spcBef>
              <a:spcAft>
                <a:spcPts val="0"/>
              </a:spcAft>
              <a:buClr>
                <a:srgbClr val="313131"/>
              </a:buClr>
              <a:buSzPct val="100000"/>
              <a:buFont typeface="Roboto"/>
              <a:buChar char="●"/>
            </a:pPr>
            <a:r>
              <a:rPr lang="en-US" sz="1925">
                <a:solidFill>
                  <a:srgbClr val="313131"/>
                </a:solidFill>
                <a:highlight>
                  <a:srgbClr val="FFFFFF"/>
                </a:highlight>
                <a:latin typeface="Roboto"/>
                <a:ea typeface="Roboto"/>
                <a:cs typeface="Roboto"/>
                <a:sym typeface="Roboto"/>
              </a:rPr>
              <a:t>The system only works when a person is in front of the device. The ultrasonic distance-measurement sensor (HC SR-04) senses the change in the distance around the device (because of the patient in front of it).</a:t>
            </a:r>
            <a:endParaRPr sz="1925">
              <a:solidFill>
                <a:srgbClr val="313131"/>
              </a:solidFill>
              <a:highlight>
                <a:srgbClr val="FFFFFF"/>
              </a:highlight>
              <a:latin typeface="Roboto"/>
              <a:ea typeface="Roboto"/>
              <a:cs typeface="Roboto"/>
              <a:sym typeface="Roboto"/>
            </a:endParaRPr>
          </a:p>
          <a:p>
            <a:pPr indent="-323371" lvl="0" marL="838200" rtl="0" algn="l">
              <a:lnSpc>
                <a:spcPct val="115000"/>
              </a:lnSpc>
              <a:spcBef>
                <a:spcPts val="0"/>
              </a:spcBef>
              <a:spcAft>
                <a:spcPts val="0"/>
              </a:spcAft>
              <a:buClr>
                <a:srgbClr val="313131"/>
              </a:buClr>
              <a:buSzPct val="100000"/>
              <a:buFont typeface="Roboto"/>
              <a:buChar char="●"/>
            </a:pPr>
            <a:r>
              <a:rPr lang="en-US" sz="1925">
                <a:solidFill>
                  <a:srgbClr val="313131"/>
                </a:solidFill>
                <a:highlight>
                  <a:srgbClr val="FFFFFF"/>
                </a:highlight>
                <a:latin typeface="Roboto"/>
                <a:ea typeface="Roboto"/>
                <a:cs typeface="Roboto"/>
                <a:sym typeface="Roboto"/>
              </a:rPr>
              <a:t>The device then asks for the details programmed on the screen. For example, it asks the patient to open their mouth and their eyes, and takes photos using the camera module, saving the images locally.</a:t>
            </a:r>
            <a:endParaRPr sz="1925">
              <a:solidFill>
                <a:srgbClr val="313131"/>
              </a:solidFill>
              <a:highlight>
                <a:srgbClr val="FFFFFF"/>
              </a:highlight>
              <a:latin typeface="Roboto"/>
              <a:ea typeface="Roboto"/>
              <a:cs typeface="Roboto"/>
              <a:sym typeface="Roboto"/>
            </a:endParaRPr>
          </a:p>
          <a:p>
            <a:pPr indent="-323371" lvl="0" marL="838200" rtl="0" algn="l">
              <a:lnSpc>
                <a:spcPct val="115000"/>
              </a:lnSpc>
              <a:spcBef>
                <a:spcPts val="0"/>
              </a:spcBef>
              <a:spcAft>
                <a:spcPts val="0"/>
              </a:spcAft>
              <a:buClr>
                <a:srgbClr val="313131"/>
              </a:buClr>
              <a:buSzPct val="100000"/>
              <a:buFont typeface="Roboto"/>
              <a:buChar char="●"/>
            </a:pPr>
            <a:r>
              <a:rPr lang="en-US" sz="1925">
                <a:solidFill>
                  <a:srgbClr val="313131"/>
                </a:solidFill>
                <a:highlight>
                  <a:srgbClr val="FFFFFF"/>
                </a:highlight>
                <a:latin typeface="Roboto"/>
                <a:ea typeface="Roboto"/>
                <a:cs typeface="Roboto"/>
                <a:sym typeface="Roboto"/>
              </a:rPr>
              <a:t>The device also requests the patient’s ID.</a:t>
            </a:r>
            <a:endParaRPr sz="1925">
              <a:solidFill>
                <a:srgbClr val="313131"/>
              </a:solidFill>
              <a:highlight>
                <a:srgbClr val="FFFFFF"/>
              </a:highlight>
              <a:latin typeface="Roboto"/>
              <a:ea typeface="Roboto"/>
              <a:cs typeface="Roboto"/>
              <a:sym typeface="Roboto"/>
            </a:endParaRPr>
          </a:p>
          <a:p>
            <a:pPr indent="-323371" lvl="0" marL="838200" rtl="0" algn="l">
              <a:lnSpc>
                <a:spcPct val="115000"/>
              </a:lnSpc>
              <a:spcBef>
                <a:spcPts val="0"/>
              </a:spcBef>
              <a:spcAft>
                <a:spcPts val="0"/>
              </a:spcAft>
              <a:buClr>
                <a:srgbClr val="313131"/>
              </a:buClr>
              <a:buSzPct val="100000"/>
              <a:buFont typeface="Roboto"/>
              <a:buChar char="●"/>
            </a:pPr>
            <a:r>
              <a:rPr lang="en-US" sz="1925">
                <a:solidFill>
                  <a:srgbClr val="313131"/>
                </a:solidFill>
                <a:highlight>
                  <a:srgbClr val="FFFFFF"/>
                </a:highlight>
                <a:latin typeface="Roboto"/>
                <a:ea typeface="Roboto"/>
                <a:cs typeface="Roboto"/>
                <a:sym typeface="Roboto"/>
              </a:rPr>
              <a:t>After all of the data is documented, it emails the registered doctor with the attached images, using the “multipart content type.” This is a type of data that specifies that the email contains media content.</a:t>
            </a:r>
            <a:endParaRPr sz="1925">
              <a:solidFill>
                <a:srgbClr val="313131"/>
              </a:solidFill>
              <a:highlight>
                <a:srgbClr val="FFFFFF"/>
              </a:highlight>
              <a:latin typeface="Roboto"/>
              <a:ea typeface="Roboto"/>
              <a:cs typeface="Roboto"/>
              <a:sym typeface="Roboto"/>
            </a:endParaRPr>
          </a:p>
          <a:p>
            <a:pPr indent="-323371" lvl="0" marL="838200" rtl="0" algn="l">
              <a:lnSpc>
                <a:spcPct val="115000"/>
              </a:lnSpc>
              <a:spcBef>
                <a:spcPts val="0"/>
              </a:spcBef>
              <a:spcAft>
                <a:spcPts val="0"/>
              </a:spcAft>
              <a:buClr>
                <a:srgbClr val="313131"/>
              </a:buClr>
              <a:buSzPct val="100000"/>
              <a:buFont typeface="Roboto"/>
              <a:buChar char="●"/>
            </a:pPr>
            <a:r>
              <a:rPr lang="en-US" sz="1925">
                <a:solidFill>
                  <a:srgbClr val="313131"/>
                </a:solidFill>
                <a:highlight>
                  <a:srgbClr val="FFFFFF"/>
                </a:highlight>
                <a:latin typeface="Roboto"/>
                <a:ea typeface="Roboto"/>
                <a:cs typeface="Roboto"/>
                <a:sym typeface="Roboto"/>
              </a:rPr>
              <a:t>This email is sent using the SMTP protocol. The physician downloads the email using the standard, Internet message access protocol (IMAP).</a:t>
            </a:r>
            <a:endParaRPr sz="1925">
              <a:solidFill>
                <a:srgbClr val="313131"/>
              </a:solidFill>
              <a:highlight>
                <a:srgbClr val="FFFFFF"/>
              </a:highlight>
              <a:latin typeface="Roboto"/>
              <a:ea typeface="Roboto"/>
              <a:cs typeface="Roboto"/>
              <a:sym typeface="Roboto"/>
            </a:endParaRPr>
          </a:p>
          <a:p>
            <a:pPr indent="-323371" lvl="0" marL="838200" rtl="0" algn="l">
              <a:lnSpc>
                <a:spcPct val="115000"/>
              </a:lnSpc>
              <a:spcBef>
                <a:spcPts val="0"/>
              </a:spcBef>
              <a:spcAft>
                <a:spcPts val="0"/>
              </a:spcAft>
              <a:buClr>
                <a:srgbClr val="313131"/>
              </a:buClr>
              <a:buSzPct val="100000"/>
              <a:buFont typeface="Roboto"/>
              <a:buChar char="●"/>
            </a:pPr>
            <a:r>
              <a:rPr lang="en-US" sz="1925">
                <a:solidFill>
                  <a:srgbClr val="313131"/>
                </a:solidFill>
                <a:highlight>
                  <a:srgbClr val="FFFFFF"/>
                </a:highlight>
                <a:latin typeface="Roboto"/>
                <a:ea typeface="Roboto"/>
                <a:cs typeface="Roboto"/>
                <a:sym typeface="Roboto"/>
              </a:rPr>
              <a:t>The physician examines the information and images and contacts the patient and pulse level will be monitored for every 10-15 mins till he gets disconnected with the device.</a:t>
            </a:r>
            <a:endParaRPr sz="1925">
              <a:solidFill>
                <a:srgbClr val="313131"/>
              </a:solidFill>
              <a:highlight>
                <a:srgbClr val="FFFFFF"/>
              </a:highlight>
              <a:latin typeface="Roboto"/>
              <a:ea typeface="Roboto"/>
              <a:cs typeface="Roboto"/>
              <a:sym typeface="Roboto"/>
            </a:endParaRPr>
          </a:p>
          <a:p>
            <a:pPr indent="-228600" lvl="0" marL="228600" rtl="0" algn="l">
              <a:lnSpc>
                <a:spcPct val="90000"/>
              </a:lnSpc>
              <a:spcBef>
                <a:spcPts val="4600"/>
              </a:spcBef>
              <a:spcAft>
                <a:spcPts val="0"/>
              </a:spcAft>
              <a:buClr>
                <a:srgbClr val="FF0000"/>
              </a:buClr>
              <a:buSzPct val="100000"/>
              <a:buNone/>
            </a:pPr>
            <a:r>
              <a:t/>
            </a:r>
            <a:endParaRPr/>
          </a:p>
        </p:txBody>
      </p:sp>
      <p:sp>
        <p:nvSpPr>
          <p:cNvPr id="130" name="Google Shape;130;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15MC804 - Project work - Review 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Block Diagram                     Circuit Diagram</a:t>
            </a:r>
            <a:endParaRPr/>
          </a:p>
        </p:txBody>
      </p:sp>
      <p:sp>
        <p:nvSpPr>
          <p:cNvPr id="136" name="Google Shape;136;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en-US"/>
              <a:t>b</a:t>
            </a:r>
            <a:endParaRPr/>
          </a:p>
        </p:txBody>
      </p:sp>
      <p:sp>
        <p:nvSpPr>
          <p:cNvPr id="137" name="Google Shape;13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15MC804 - Project work - Review 2</a:t>
            </a:r>
            <a:endParaRPr/>
          </a:p>
        </p:txBody>
      </p:sp>
      <p:pic>
        <p:nvPicPr>
          <p:cNvPr id="138" name="Google Shape;138;p7"/>
          <p:cNvPicPr preferRelativeResize="0"/>
          <p:nvPr/>
        </p:nvPicPr>
        <p:blipFill>
          <a:blip r:embed="rId3">
            <a:alphaModFix/>
          </a:blip>
          <a:stretch>
            <a:fillRect/>
          </a:stretch>
        </p:blipFill>
        <p:spPr>
          <a:xfrm>
            <a:off x="6189175" y="1538617"/>
            <a:ext cx="5690049" cy="5182858"/>
          </a:xfrm>
          <a:prstGeom prst="rect">
            <a:avLst/>
          </a:prstGeom>
          <a:noFill/>
          <a:ln>
            <a:noFill/>
          </a:ln>
        </p:spPr>
      </p:pic>
      <p:pic>
        <p:nvPicPr>
          <p:cNvPr id="139" name="Google Shape;139;p7"/>
          <p:cNvPicPr preferRelativeResize="0"/>
          <p:nvPr/>
        </p:nvPicPr>
        <p:blipFill>
          <a:blip r:embed="rId4">
            <a:alphaModFix/>
          </a:blip>
          <a:stretch>
            <a:fillRect/>
          </a:stretch>
        </p:blipFill>
        <p:spPr>
          <a:xfrm>
            <a:off x="639825" y="1742650"/>
            <a:ext cx="5988575" cy="3817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Flow Chart</a:t>
            </a:r>
            <a:endParaRPr/>
          </a:p>
        </p:txBody>
      </p:sp>
      <p:sp>
        <p:nvSpPr>
          <p:cNvPr id="145" name="Google Shape;145;p8"/>
          <p:cNvSpPr txBox="1"/>
          <p:nvPr>
            <p:ph idx="1" type="body"/>
          </p:nvPr>
        </p:nvSpPr>
        <p:spPr>
          <a:xfrm>
            <a:off x="838200" y="205407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b="1" i="1" lang="en-US">
                <a:solidFill>
                  <a:srgbClr val="FF0000"/>
                </a:solidFill>
              </a:rPr>
              <a:t> </a:t>
            </a:r>
            <a:endParaRPr/>
          </a:p>
        </p:txBody>
      </p:sp>
      <p:sp>
        <p:nvSpPr>
          <p:cNvPr id="146" name="Google Shape;14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15MC804 - Project work - Review 2</a:t>
            </a:r>
            <a:endParaRPr/>
          </a:p>
        </p:txBody>
      </p:sp>
      <p:sp>
        <p:nvSpPr>
          <p:cNvPr id="147" name="Google Shape;147;p8"/>
          <p:cNvSpPr/>
          <p:nvPr/>
        </p:nvSpPr>
        <p:spPr>
          <a:xfrm>
            <a:off x="4252450" y="5827600"/>
            <a:ext cx="798600" cy="64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ALARM</a:t>
            </a:r>
            <a:endParaRPr/>
          </a:p>
        </p:txBody>
      </p:sp>
      <p:sp>
        <p:nvSpPr>
          <p:cNvPr id="148" name="Google Shape;148;p8"/>
          <p:cNvSpPr/>
          <p:nvPr/>
        </p:nvSpPr>
        <p:spPr>
          <a:xfrm>
            <a:off x="5234688" y="5987300"/>
            <a:ext cx="1054800" cy="209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6686975" y="5767700"/>
            <a:ext cx="1002900" cy="60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CALL DOCTOR</a:t>
            </a:r>
            <a:endParaRPr/>
          </a:p>
        </p:txBody>
      </p:sp>
      <p:sp>
        <p:nvSpPr>
          <p:cNvPr id="150" name="Google Shape;150;p8"/>
          <p:cNvSpPr/>
          <p:nvPr/>
        </p:nvSpPr>
        <p:spPr>
          <a:xfrm>
            <a:off x="8216613" y="5957550"/>
            <a:ext cx="1054800" cy="209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
          <p:cNvSpPr/>
          <p:nvPr/>
        </p:nvSpPr>
        <p:spPr>
          <a:xfrm>
            <a:off x="9798175" y="5758950"/>
            <a:ext cx="1002900" cy="60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STOP</a:t>
            </a:r>
            <a:endParaRPr/>
          </a:p>
        </p:txBody>
      </p:sp>
      <p:sp>
        <p:nvSpPr>
          <p:cNvPr id="152" name="Google Shape;152;p8"/>
          <p:cNvSpPr/>
          <p:nvPr/>
        </p:nvSpPr>
        <p:spPr>
          <a:xfrm>
            <a:off x="6656050" y="292375"/>
            <a:ext cx="1002900" cy="60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  START</a:t>
            </a:r>
            <a:endParaRPr/>
          </a:p>
        </p:txBody>
      </p:sp>
      <p:sp>
        <p:nvSpPr>
          <p:cNvPr id="153" name="Google Shape;153;p8"/>
          <p:cNvSpPr/>
          <p:nvPr/>
        </p:nvSpPr>
        <p:spPr>
          <a:xfrm>
            <a:off x="6522800" y="2873000"/>
            <a:ext cx="1002900" cy="60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HEART SOUND</a:t>
            </a:r>
            <a:endParaRPr/>
          </a:p>
        </p:txBody>
      </p:sp>
      <p:sp>
        <p:nvSpPr>
          <p:cNvPr id="154" name="Google Shape;154;p8"/>
          <p:cNvSpPr/>
          <p:nvPr/>
        </p:nvSpPr>
        <p:spPr>
          <a:xfrm>
            <a:off x="8113450" y="2873000"/>
            <a:ext cx="1380000" cy="60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BLOOD PRESSURE</a:t>
            </a:r>
            <a:endParaRPr/>
          </a:p>
        </p:txBody>
      </p:sp>
      <p:sp>
        <p:nvSpPr>
          <p:cNvPr id="155" name="Google Shape;155;p8"/>
          <p:cNvSpPr/>
          <p:nvPr/>
        </p:nvSpPr>
        <p:spPr>
          <a:xfrm>
            <a:off x="5067125" y="2922888"/>
            <a:ext cx="1002900" cy="60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PULSE RATE</a:t>
            </a:r>
            <a:endParaRPr/>
          </a:p>
        </p:txBody>
      </p:sp>
      <p:sp>
        <p:nvSpPr>
          <p:cNvPr id="156" name="Google Shape;156;p8"/>
          <p:cNvSpPr/>
          <p:nvPr/>
        </p:nvSpPr>
        <p:spPr>
          <a:xfrm>
            <a:off x="4601900" y="4039475"/>
            <a:ext cx="5500500" cy="60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DISPLAYED ON THE MONITOR AND SENT TO THE SERVER</a:t>
            </a:r>
            <a:endParaRPr/>
          </a:p>
        </p:txBody>
      </p:sp>
      <p:sp>
        <p:nvSpPr>
          <p:cNvPr id="157" name="Google Shape;157;p8"/>
          <p:cNvSpPr/>
          <p:nvPr/>
        </p:nvSpPr>
        <p:spPr>
          <a:xfrm>
            <a:off x="4038600" y="4979300"/>
            <a:ext cx="3447000" cy="60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DOCTOR ACCESS TO THE SERVER(CLOUD) THROUGH THE IP ADDRESS</a:t>
            </a:r>
            <a:endParaRPr/>
          </a:p>
        </p:txBody>
      </p:sp>
      <p:sp>
        <p:nvSpPr>
          <p:cNvPr id="158" name="Google Shape;158;p8"/>
          <p:cNvSpPr/>
          <p:nvPr/>
        </p:nvSpPr>
        <p:spPr>
          <a:xfrm>
            <a:off x="5729950" y="1148050"/>
            <a:ext cx="3144600" cy="886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     SENSOR </a:t>
            </a:r>
            <a:r>
              <a:rPr lang="en-US"/>
              <a:t>INITIALIZATION </a:t>
            </a:r>
            <a:endParaRPr/>
          </a:p>
        </p:txBody>
      </p:sp>
      <p:sp>
        <p:nvSpPr>
          <p:cNvPr id="159" name="Google Shape;159;p8"/>
          <p:cNvSpPr/>
          <p:nvPr/>
        </p:nvSpPr>
        <p:spPr>
          <a:xfrm>
            <a:off x="5036352" y="2096375"/>
            <a:ext cx="4242300" cy="60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CHECK THE PATIENTS HEALTH PARAMETERS</a:t>
            </a:r>
            <a:endParaRPr/>
          </a:p>
        </p:txBody>
      </p:sp>
      <p:sp>
        <p:nvSpPr>
          <p:cNvPr id="160" name="Google Shape;160;p8"/>
          <p:cNvSpPr/>
          <p:nvPr/>
        </p:nvSpPr>
        <p:spPr>
          <a:xfrm>
            <a:off x="7855575" y="4979300"/>
            <a:ext cx="3574500" cy="60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PATIENT AND THE CARE TEKER ACCESS TO THE SERVER (CLOUD) THROUGH THE IP ADDRESS</a:t>
            </a:r>
            <a:endParaRPr/>
          </a:p>
        </p:txBody>
      </p:sp>
      <p:sp>
        <p:nvSpPr>
          <p:cNvPr id="161" name="Google Shape;161;p8"/>
          <p:cNvSpPr/>
          <p:nvPr/>
        </p:nvSpPr>
        <p:spPr>
          <a:xfrm>
            <a:off x="7242400" y="918813"/>
            <a:ext cx="119700" cy="209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8"/>
          <p:cNvSpPr/>
          <p:nvPr/>
        </p:nvSpPr>
        <p:spPr>
          <a:xfrm>
            <a:off x="7242400" y="1959250"/>
            <a:ext cx="119700" cy="209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5508725" y="2703275"/>
            <a:ext cx="119700" cy="209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
          <p:cNvSpPr/>
          <p:nvPr/>
        </p:nvSpPr>
        <p:spPr>
          <a:xfrm>
            <a:off x="6964400" y="2703275"/>
            <a:ext cx="119700" cy="209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
          <p:cNvSpPr/>
          <p:nvPr/>
        </p:nvSpPr>
        <p:spPr>
          <a:xfrm>
            <a:off x="8565675" y="2703275"/>
            <a:ext cx="119700" cy="209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6964400" y="3496850"/>
            <a:ext cx="119700" cy="209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
          <p:cNvSpPr/>
          <p:nvPr/>
        </p:nvSpPr>
        <p:spPr>
          <a:xfrm>
            <a:off x="8610925" y="3491575"/>
            <a:ext cx="119700" cy="209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8234250" y="2005150"/>
            <a:ext cx="119700" cy="209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
          <p:cNvSpPr/>
          <p:nvPr/>
        </p:nvSpPr>
        <p:spPr>
          <a:xfrm>
            <a:off x="5451775" y="3496863"/>
            <a:ext cx="119700" cy="209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
          <p:cNvSpPr/>
          <p:nvPr/>
        </p:nvSpPr>
        <p:spPr>
          <a:xfrm>
            <a:off x="8539050" y="2309950"/>
            <a:ext cx="119700" cy="209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
          <p:cNvSpPr/>
          <p:nvPr/>
        </p:nvSpPr>
        <p:spPr>
          <a:xfrm>
            <a:off x="5389025" y="4707988"/>
            <a:ext cx="119700" cy="209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
          <p:cNvSpPr/>
          <p:nvPr/>
        </p:nvSpPr>
        <p:spPr>
          <a:xfrm>
            <a:off x="8684175" y="4724563"/>
            <a:ext cx="119700" cy="209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3" name="Google Shape;173;p8"/>
          <p:cNvCxnSpPr>
            <a:stCxn id="169" idx="2"/>
            <a:endCxn id="167" idx="2"/>
          </p:cNvCxnSpPr>
          <p:nvPr/>
        </p:nvCxnSpPr>
        <p:spPr>
          <a:xfrm flipH="1" rot="10800000">
            <a:off x="5511625" y="3701163"/>
            <a:ext cx="3159300" cy="5400"/>
          </a:xfrm>
          <a:prstGeom prst="straightConnector1">
            <a:avLst/>
          </a:prstGeom>
          <a:noFill/>
          <a:ln cap="flat" cmpd="sng" w="9525">
            <a:solidFill>
              <a:schemeClr val="dk2"/>
            </a:solidFill>
            <a:prstDash val="solid"/>
            <a:round/>
            <a:headEnd len="med" w="med" type="none"/>
            <a:tailEnd len="med" w="med" type="none"/>
          </a:ln>
        </p:spPr>
      </p:cxnSp>
      <p:cxnSp>
        <p:nvCxnSpPr>
          <p:cNvPr id="174" name="Google Shape;174;p8"/>
          <p:cNvCxnSpPr>
            <a:stCxn id="166" idx="2"/>
          </p:cNvCxnSpPr>
          <p:nvPr/>
        </p:nvCxnSpPr>
        <p:spPr>
          <a:xfrm>
            <a:off x="7024250" y="3706550"/>
            <a:ext cx="3600" cy="346500"/>
          </a:xfrm>
          <a:prstGeom prst="straightConnector1">
            <a:avLst/>
          </a:prstGeom>
          <a:noFill/>
          <a:ln cap="flat" cmpd="sng" w="9525">
            <a:solidFill>
              <a:schemeClr val="dk2"/>
            </a:solidFill>
            <a:prstDash val="solid"/>
            <a:round/>
            <a:headEnd len="med" w="med" type="none"/>
            <a:tailEnd len="med" w="med" type="none"/>
          </a:ln>
        </p:spPr>
      </p:cxnSp>
      <p:cxnSp>
        <p:nvCxnSpPr>
          <p:cNvPr id="175" name="Google Shape;175;p8"/>
          <p:cNvCxnSpPr/>
          <p:nvPr/>
        </p:nvCxnSpPr>
        <p:spPr>
          <a:xfrm flipH="1">
            <a:off x="3863225" y="3226338"/>
            <a:ext cx="1203900" cy="810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8"/>
          <p:cNvCxnSpPr/>
          <p:nvPr/>
        </p:nvCxnSpPr>
        <p:spPr>
          <a:xfrm>
            <a:off x="3883200" y="3254300"/>
            <a:ext cx="9900" cy="290490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8"/>
          <p:cNvCxnSpPr>
            <a:endCxn id="147" idx="1"/>
          </p:cNvCxnSpPr>
          <p:nvPr/>
        </p:nvCxnSpPr>
        <p:spPr>
          <a:xfrm>
            <a:off x="3903250" y="6149350"/>
            <a:ext cx="349200" cy="2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Effective utilization of the Modern Tool &amp; Cloud</a:t>
            </a:r>
            <a:endParaRPr/>
          </a:p>
        </p:txBody>
      </p:sp>
      <p:sp>
        <p:nvSpPr>
          <p:cNvPr id="183" name="Google Shape;183;p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1015"/>
              </a:lnSpc>
              <a:spcBef>
                <a:spcPts val="0"/>
              </a:spcBef>
              <a:spcAft>
                <a:spcPts val="0"/>
              </a:spcAft>
              <a:buClr>
                <a:schemeClr val="dk1"/>
              </a:buClr>
              <a:buSzPct val="51549"/>
              <a:buNone/>
            </a:pPr>
            <a:r>
              <a:rPr b="1" lang="en-US" sz="2133">
                <a:highlight>
                  <a:srgbClr val="FFFFFF"/>
                </a:highlight>
                <a:latin typeface="Arial"/>
                <a:ea typeface="Arial"/>
                <a:cs typeface="Arial"/>
                <a:sym typeface="Arial"/>
              </a:rPr>
              <a:t>A.Implementation Platform</a:t>
            </a:r>
            <a:endParaRPr b="1" sz="2133">
              <a:highlight>
                <a:srgbClr val="FFFFFF"/>
              </a:highlight>
              <a:latin typeface="Arial"/>
              <a:ea typeface="Arial"/>
              <a:cs typeface="Arial"/>
              <a:sym typeface="Arial"/>
            </a:endParaRPr>
          </a:p>
          <a:p>
            <a:pPr indent="0" lvl="0" marL="0" rtl="0" algn="l">
              <a:lnSpc>
                <a:spcPct val="91015"/>
              </a:lnSpc>
              <a:spcBef>
                <a:spcPts val="0"/>
              </a:spcBef>
              <a:spcAft>
                <a:spcPts val="0"/>
              </a:spcAft>
              <a:buClr>
                <a:schemeClr val="dk1"/>
              </a:buClr>
              <a:buSzPct val="51549"/>
              <a:buNone/>
            </a:pPr>
            <a:r>
              <a:t/>
            </a:r>
            <a:endParaRPr b="1" sz="2133">
              <a:highlight>
                <a:srgbClr val="FFFFFF"/>
              </a:highlight>
              <a:latin typeface="Arial"/>
              <a:ea typeface="Arial"/>
              <a:cs typeface="Arial"/>
              <a:sym typeface="Arial"/>
            </a:endParaRPr>
          </a:p>
          <a:p>
            <a:pPr indent="0" lvl="0" marL="0" rtl="0" algn="l">
              <a:lnSpc>
                <a:spcPct val="91064"/>
              </a:lnSpc>
              <a:spcBef>
                <a:spcPts val="0"/>
              </a:spcBef>
              <a:spcAft>
                <a:spcPts val="0"/>
              </a:spcAft>
              <a:buClr>
                <a:schemeClr val="dk1"/>
              </a:buClr>
              <a:buSzPct val="54084"/>
              <a:buNone/>
            </a:pPr>
            <a:r>
              <a:rPr lang="en-US" sz="2033">
                <a:highlight>
                  <a:srgbClr val="FFFFFF"/>
                </a:highlight>
                <a:latin typeface="Arial"/>
                <a:ea typeface="Arial"/>
                <a:cs typeface="Arial"/>
                <a:sym typeface="Arial"/>
              </a:rPr>
              <a:t>The details of implementation platform is RPI supports many Linux distribution viz Raspbian,Debian based distribution. The programming language sup-ported by Raspberry pi are Python, c/c++ and java.</a:t>
            </a:r>
            <a:endParaRPr sz="2033">
              <a:highlight>
                <a:srgbClr val="FFFFFF"/>
              </a:highlight>
              <a:latin typeface="Arial"/>
              <a:ea typeface="Arial"/>
              <a:cs typeface="Arial"/>
              <a:sym typeface="Arial"/>
            </a:endParaRPr>
          </a:p>
          <a:p>
            <a:pPr indent="0" lvl="0" marL="0" rtl="0" algn="l">
              <a:lnSpc>
                <a:spcPct val="91064"/>
              </a:lnSpc>
              <a:spcBef>
                <a:spcPts val="0"/>
              </a:spcBef>
              <a:spcAft>
                <a:spcPts val="0"/>
              </a:spcAft>
              <a:buClr>
                <a:schemeClr val="dk1"/>
              </a:buClr>
              <a:buSzPct val="54084"/>
              <a:buNone/>
            </a:pPr>
            <a:r>
              <a:t/>
            </a:r>
            <a:endParaRPr sz="2033">
              <a:highlight>
                <a:srgbClr val="FFFFFF"/>
              </a:highlight>
              <a:latin typeface="Arial"/>
              <a:ea typeface="Arial"/>
              <a:cs typeface="Arial"/>
              <a:sym typeface="Arial"/>
            </a:endParaRPr>
          </a:p>
          <a:p>
            <a:pPr indent="0" lvl="0" marL="0" rtl="0" algn="l">
              <a:lnSpc>
                <a:spcPct val="91064"/>
              </a:lnSpc>
              <a:spcBef>
                <a:spcPts val="0"/>
              </a:spcBef>
              <a:spcAft>
                <a:spcPts val="0"/>
              </a:spcAft>
              <a:buClr>
                <a:schemeClr val="dk1"/>
              </a:buClr>
              <a:buSzPct val="51549"/>
              <a:buNone/>
            </a:pPr>
            <a:r>
              <a:rPr b="1" lang="en-US" sz="2133">
                <a:highlight>
                  <a:srgbClr val="FFFFFF"/>
                </a:highlight>
                <a:latin typeface="Arial"/>
                <a:ea typeface="Arial"/>
                <a:cs typeface="Arial"/>
                <a:sym typeface="Arial"/>
              </a:rPr>
              <a:t>B.Working of IOT cloud healthcare model</a:t>
            </a:r>
            <a:endParaRPr b="1" sz="2133">
              <a:highlight>
                <a:srgbClr val="FFFFFF"/>
              </a:highlight>
              <a:latin typeface="Arial"/>
              <a:ea typeface="Arial"/>
              <a:cs typeface="Arial"/>
              <a:sym typeface="Arial"/>
            </a:endParaRPr>
          </a:p>
          <a:p>
            <a:pPr indent="0" lvl="0" marL="0" rtl="0" algn="l">
              <a:lnSpc>
                <a:spcPct val="91064"/>
              </a:lnSpc>
              <a:spcBef>
                <a:spcPts val="0"/>
              </a:spcBef>
              <a:spcAft>
                <a:spcPts val="0"/>
              </a:spcAft>
              <a:buClr>
                <a:schemeClr val="dk1"/>
              </a:buClr>
              <a:buSzPct val="51549"/>
              <a:buNone/>
            </a:pPr>
            <a:r>
              <a:t/>
            </a:r>
            <a:endParaRPr b="1" sz="2133">
              <a:highlight>
                <a:srgbClr val="FFFFFF"/>
              </a:highlight>
              <a:latin typeface="Arial"/>
              <a:ea typeface="Arial"/>
              <a:cs typeface="Arial"/>
              <a:sym typeface="Arial"/>
            </a:endParaRPr>
          </a:p>
          <a:p>
            <a:pPr indent="0" lvl="0" marL="0" rtl="0" algn="l">
              <a:lnSpc>
                <a:spcPct val="91064"/>
              </a:lnSpc>
              <a:spcBef>
                <a:spcPts val="0"/>
              </a:spcBef>
              <a:spcAft>
                <a:spcPts val="0"/>
              </a:spcAft>
              <a:buClr>
                <a:schemeClr val="dk1"/>
              </a:buClr>
              <a:buSzPct val="54084"/>
              <a:buNone/>
            </a:pPr>
            <a:r>
              <a:rPr lang="en-US" sz="2033">
                <a:highlight>
                  <a:srgbClr val="FFFFFF"/>
                </a:highlight>
                <a:latin typeface="Arial"/>
                <a:ea typeface="Arial"/>
                <a:cs typeface="Arial"/>
                <a:sym typeface="Arial"/>
              </a:rPr>
              <a:t>Whenever a significant amount of patient’s health-related information is acquired using monitoring node. The IoT-Cloud essentially facilitates convenient way to store data into local database and process it by deploying suitable edge server and virtualization technique.</a:t>
            </a:r>
            <a:endParaRPr sz="2033">
              <a:highlight>
                <a:srgbClr val="FFFFFF"/>
              </a:highlight>
              <a:latin typeface="Arial"/>
              <a:ea typeface="Arial"/>
              <a:cs typeface="Arial"/>
              <a:sym typeface="Arial"/>
            </a:endParaRPr>
          </a:p>
          <a:p>
            <a:pPr indent="0" lvl="0" marL="0" rtl="0" algn="l">
              <a:lnSpc>
                <a:spcPct val="91064"/>
              </a:lnSpc>
              <a:spcBef>
                <a:spcPts val="0"/>
              </a:spcBef>
              <a:spcAft>
                <a:spcPts val="0"/>
              </a:spcAft>
              <a:buClr>
                <a:schemeClr val="dk1"/>
              </a:buClr>
              <a:buSzPct val="52038"/>
              <a:buNone/>
            </a:pPr>
            <a:r>
              <a:rPr lang="en-US" sz="2113">
                <a:highlight>
                  <a:srgbClr val="FFFFFF"/>
                </a:highlight>
                <a:latin typeface="Arial"/>
                <a:ea typeface="Arial"/>
                <a:cs typeface="Arial"/>
                <a:sym typeface="Arial"/>
              </a:rPr>
              <a:t>The interconnection among components involved in IoT- cloud driven healthcare scenario are the three main component of the model are:</a:t>
            </a:r>
            <a:endParaRPr sz="2113">
              <a:highlight>
                <a:srgbClr val="FFFFFF"/>
              </a:highlight>
              <a:latin typeface="Arial"/>
              <a:ea typeface="Arial"/>
              <a:cs typeface="Arial"/>
              <a:sym typeface="Arial"/>
            </a:endParaRPr>
          </a:p>
          <a:p>
            <a:pPr indent="0" lvl="0" marL="0" rtl="0" algn="l">
              <a:lnSpc>
                <a:spcPct val="91064"/>
              </a:lnSpc>
              <a:spcBef>
                <a:spcPts val="0"/>
              </a:spcBef>
              <a:spcAft>
                <a:spcPts val="0"/>
              </a:spcAft>
              <a:buClr>
                <a:schemeClr val="dk1"/>
              </a:buClr>
              <a:buSzPct val="52038"/>
              <a:buNone/>
            </a:pPr>
            <a:r>
              <a:t/>
            </a:r>
            <a:endParaRPr sz="2113">
              <a:highlight>
                <a:srgbClr val="FFFFFF"/>
              </a:highlight>
              <a:latin typeface="Arial"/>
              <a:ea typeface="Arial"/>
              <a:cs typeface="Arial"/>
              <a:sym typeface="Arial"/>
            </a:endParaRPr>
          </a:p>
          <a:p>
            <a:pPr indent="0" lvl="0" marL="0" rtl="0" algn="l">
              <a:lnSpc>
                <a:spcPct val="91064"/>
              </a:lnSpc>
              <a:spcBef>
                <a:spcPts val="0"/>
              </a:spcBef>
              <a:spcAft>
                <a:spcPts val="0"/>
              </a:spcAft>
              <a:buClr>
                <a:schemeClr val="dk1"/>
              </a:buClr>
              <a:buSzPct val="52038"/>
              <a:buNone/>
            </a:pPr>
            <a:r>
              <a:rPr lang="en-US" sz="2113">
                <a:highlight>
                  <a:srgbClr val="FFFFFF"/>
                </a:highlight>
                <a:latin typeface="Arial"/>
                <a:ea typeface="Arial"/>
                <a:cs typeface="Arial"/>
                <a:sym typeface="Arial"/>
              </a:rPr>
              <a:t> (1) The Raspberry pi which is the edge device act as the gateway between the sensor node and the internet and discovers potential patient’s fall by comparing the standard optimal values with the sensed value.</a:t>
            </a:r>
            <a:endParaRPr sz="2113">
              <a:highlight>
                <a:srgbClr val="FFFFFF"/>
              </a:highlight>
              <a:latin typeface="Arial"/>
              <a:ea typeface="Arial"/>
              <a:cs typeface="Arial"/>
              <a:sym typeface="Arial"/>
            </a:endParaRPr>
          </a:p>
          <a:p>
            <a:pPr indent="0" lvl="0" marL="0" rtl="0" algn="l">
              <a:lnSpc>
                <a:spcPct val="91064"/>
              </a:lnSpc>
              <a:spcBef>
                <a:spcPts val="0"/>
              </a:spcBef>
              <a:spcAft>
                <a:spcPts val="0"/>
              </a:spcAft>
              <a:buClr>
                <a:schemeClr val="dk1"/>
              </a:buClr>
              <a:buSzPct val="52038"/>
              <a:buNone/>
            </a:pPr>
            <a:r>
              <a:rPr lang="en-US" sz="2113">
                <a:highlight>
                  <a:srgbClr val="FFFFFF"/>
                </a:highlight>
                <a:latin typeface="Arial"/>
                <a:ea typeface="Arial"/>
                <a:cs typeface="Arial"/>
                <a:sym typeface="Arial"/>
              </a:rPr>
              <a:t>(2)The  6LoWPAN node, which is in charge of reading and delivering to the IoT smart Gateway data retrieved from the multi-sensor board equipped with different medical sensors.</a:t>
            </a:r>
            <a:endParaRPr sz="2113">
              <a:highlight>
                <a:srgbClr val="FFFFFF"/>
              </a:highlight>
              <a:latin typeface="Arial"/>
              <a:ea typeface="Arial"/>
              <a:cs typeface="Arial"/>
              <a:sym typeface="Arial"/>
            </a:endParaRPr>
          </a:p>
          <a:p>
            <a:pPr indent="0" lvl="0" marL="0" rtl="0" algn="l">
              <a:lnSpc>
                <a:spcPct val="91064"/>
              </a:lnSpc>
              <a:spcBef>
                <a:spcPts val="0"/>
              </a:spcBef>
              <a:spcAft>
                <a:spcPts val="0"/>
              </a:spcAft>
              <a:buClr>
                <a:schemeClr val="dk1"/>
              </a:buClr>
              <a:buSzPct val="52038"/>
              <a:buNone/>
            </a:pPr>
            <a:r>
              <a:rPr lang="en-US" sz="2113">
                <a:highlight>
                  <a:srgbClr val="FFFFFF"/>
                </a:highlight>
                <a:latin typeface="Arial"/>
                <a:ea typeface="Arial"/>
                <a:cs typeface="Arial"/>
                <a:sym typeface="Arial"/>
              </a:rPr>
              <a:t>(3) Docker container, which is a virtualization technology to run an application in the isolated environment.</a:t>
            </a:r>
            <a:endParaRPr sz="2113">
              <a:highlight>
                <a:srgbClr val="FFFFFF"/>
              </a:highlight>
              <a:latin typeface="Arial"/>
              <a:ea typeface="Arial"/>
              <a:cs typeface="Arial"/>
              <a:sym typeface="Arial"/>
            </a:endParaRPr>
          </a:p>
          <a:p>
            <a:pPr indent="0" lvl="0" marL="0" rtl="0" algn="l">
              <a:lnSpc>
                <a:spcPct val="91064"/>
              </a:lnSpc>
              <a:spcBef>
                <a:spcPts val="0"/>
              </a:spcBef>
              <a:spcAft>
                <a:spcPts val="0"/>
              </a:spcAft>
              <a:buClr>
                <a:schemeClr val="dk1"/>
              </a:buClr>
              <a:buSzPct val="64705"/>
              <a:buNone/>
            </a:pPr>
            <a:r>
              <a:t/>
            </a:r>
            <a:endParaRPr sz="1700">
              <a:highlight>
                <a:srgbClr val="FFFFFF"/>
              </a:highlight>
              <a:latin typeface="Arial"/>
              <a:ea typeface="Arial"/>
              <a:cs typeface="Arial"/>
              <a:sym typeface="Arial"/>
            </a:endParaRPr>
          </a:p>
          <a:p>
            <a:pPr indent="-228600" lvl="0" marL="228600" rtl="0" algn="l">
              <a:lnSpc>
                <a:spcPct val="90000"/>
              </a:lnSpc>
              <a:spcBef>
                <a:spcPts val="1000"/>
              </a:spcBef>
              <a:spcAft>
                <a:spcPts val="0"/>
              </a:spcAft>
              <a:buClr>
                <a:srgbClr val="FF0000"/>
              </a:buClr>
              <a:buSzPct val="100000"/>
              <a:buNone/>
            </a:pPr>
            <a:r>
              <a:t/>
            </a:r>
            <a:endParaRPr i="1">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2021-02-20T05:24:33Z</dcterms:created>
  <dc:creator>vignesh waran</dc:creator>
</cp:coreProperties>
</file>