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29FD-A19C-428C-A3C4-12D83F2B2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42D109-C6BB-48B6-AF9F-8A53B592F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163918-E480-4A3D-BA67-67DC59AE679F}"/>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5" name="Footer Placeholder 4">
            <a:extLst>
              <a:ext uri="{FF2B5EF4-FFF2-40B4-BE49-F238E27FC236}">
                <a16:creationId xmlns:a16="http://schemas.microsoft.com/office/drawing/2014/main" id="{E78B9EAE-F2E7-447A-AA23-40F4CEED3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74137-A8CC-40E0-8215-7B25C09F0E37}"/>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163215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E1F5-FEF9-48B2-ADF8-454B80F47A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E6D71-EB46-4C73-BC53-B97D4F755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560DD5-355C-4BC0-A84B-B5023AE70569}"/>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5" name="Footer Placeholder 4">
            <a:extLst>
              <a:ext uri="{FF2B5EF4-FFF2-40B4-BE49-F238E27FC236}">
                <a16:creationId xmlns:a16="http://schemas.microsoft.com/office/drawing/2014/main" id="{7F8749A2-5B22-4C67-BA31-13999744A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D2E0B-834D-4E86-948F-9D3AC0BD1DA5}"/>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161143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B3CC1-4069-40CF-A57A-8782A832C0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4CBE62-7523-41A6-A9A4-EFC4FCE6B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F96D8-97F6-43DE-987E-82A52CDD7604}"/>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5" name="Footer Placeholder 4">
            <a:extLst>
              <a:ext uri="{FF2B5EF4-FFF2-40B4-BE49-F238E27FC236}">
                <a16:creationId xmlns:a16="http://schemas.microsoft.com/office/drawing/2014/main" id="{97AAA7A8-A578-4121-8D7C-86699BD0B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291BC-8E78-4437-836F-6CB8325C0E22}"/>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354999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30EA-7C2E-4821-ACD5-7B290B4ABD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EBDA4E-C872-48E2-B039-4C751DB2D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0D808-84D6-412B-B775-AB219B967C84}"/>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5" name="Footer Placeholder 4">
            <a:extLst>
              <a:ext uri="{FF2B5EF4-FFF2-40B4-BE49-F238E27FC236}">
                <a16:creationId xmlns:a16="http://schemas.microsoft.com/office/drawing/2014/main" id="{A2F1CCF6-C4BA-478A-AB24-1F5B867FD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15BE1-43B2-4446-B964-78030A0F87F3}"/>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301093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06E8-9269-45CB-9EF8-D9EF2BD0E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E02639-A7D5-4B2D-A7D8-23D801BEE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47768-CCDA-46E6-9B7E-A022A565EB8A}"/>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5" name="Footer Placeholder 4">
            <a:extLst>
              <a:ext uri="{FF2B5EF4-FFF2-40B4-BE49-F238E27FC236}">
                <a16:creationId xmlns:a16="http://schemas.microsoft.com/office/drawing/2014/main" id="{4030E464-2DD1-4D30-ADA0-0D76E5F43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E7CE8-B51B-4828-B6C9-9AD9E08F7F2F}"/>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192853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680F-945C-4DB7-BC69-7EC0D31D1B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C8CD6-EA9E-4680-BDD7-A2C3F58585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9B8D16-5E35-42A7-BEF1-889CDE7F5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9A1C03-A1A2-4778-98E5-D2ADA1759552}"/>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6" name="Footer Placeholder 5">
            <a:extLst>
              <a:ext uri="{FF2B5EF4-FFF2-40B4-BE49-F238E27FC236}">
                <a16:creationId xmlns:a16="http://schemas.microsoft.com/office/drawing/2014/main" id="{53783086-9AB8-445D-A390-580D14EFD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4D92C-B611-4DA2-B4F4-72D400654DF4}"/>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341162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54A4-8888-45F0-AD2E-B3C2A968D5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4C5F17-3DD8-4500-97FB-11F9762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923D73-6F62-45D3-9158-046D7390F1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AB4C62-EB31-4135-A37F-5D1E6D5D0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8F21E-B986-4A60-9DB1-D3816129A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35CE16-BE4E-44B9-ACCA-6BAE32C96D74}"/>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8" name="Footer Placeholder 7">
            <a:extLst>
              <a:ext uri="{FF2B5EF4-FFF2-40B4-BE49-F238E27FC236}">
                <a16:creationId xmlns:a16="http://schemas.microsoft.com/office/drawing/2014/main" id="{7FD4636B-6D26-4BE4-9366-D5950B4460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BAB0F5-7FFA-4469-8156-B7F18D85F0C2}"/>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294814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87E2-ED1C-4675-BC2B-EC453CD85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CE842D-A294-4C5D-B356-97F1E0FA018F}"/>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4" name="Footer Placeholder 3">
            <a:extLst>
              <a:ext uri="{FF2B5EF4-FFF2-40B4-BE49-F238E27FC236}">
                <a16:creationId xmlns:a16="http://schemas.microsoft.com/office/drawing/2014/main" id="{F722E177-F016-473F-B3D9-A4309E412C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A89A44-078B-4AA5-A9FA-261034AC5E08}"/>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255652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FC12F-8D7C-4149-97D1-F4CE5EEF69A5}"/>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3" name="Footer Placeholder 2">
            <a:extLst>
              <a:ext uri="{FF2B5EF4-FFF2-40B4-BE49-F238E27FC236}">
                <a16:creationId xmlns:a16="http://schemas.microsoft.com/office/drawing/2014/main" id="{2A946EC4-ED12-4A45-8360-0901C0F63E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6CD0FF-3CDD-44C1-A4A1-B797512B592C}"/>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422253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0665-CD43-41DD-90C9-09AD02B77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DE0AC6-16FE-4E4F-B982-385BE074C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B90BD6-9909-41C1-A622-CE89C284F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3E54D-0825-4396-BCB8-7CBFF30E3A5A}"/>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6" name="Footer Placeholder 5">
            <a:extLst>
              <a:ext uri="{FF2B5EF4-FFF2-40B4-BE49-F238E27FC236}">
                <a16:creationId xmlns:a16="http://schemas.microsoft.com/office/drawing/2014/main" id="{EE1C8793-683F-411B-9232-36CB621032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3FD92-2D83-4643-A868-0327DC1499C3}"/>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346927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1F47-C991-4E7B-8D64-1022F8E44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B6992F-F51C-45DE-BDCD-B7A3AE472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B6CB06-CF1E-46C1-8836-07BB80E2D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0CDFC-2CD0-4876-AF9B-738DD01A0F1B}"/>
              </a:ext>
            </a:extLst>
          </p:cNvPr>
          <p:cNvSpPr>
            <a:spLocks noGrp="1"/>
          </p:cNvSpPr>
          <p:nvPr>
            <p:ph type="dt" sz="half" idx="10"/>
          </p:nvPr>
        </p:nvSpPr>
        <p:spPr/>
        <p:txBody>
          <a:bodyPr/>
          <a:lstStyle/>
          <a:p>
            <a:fld id="{3B95D0B5-D994-4EE4-B08F-494FAF99FD8F}" type="datetimeFigureOut">
              <a:rPr lang="en-IN" smtClean="0"/>
              <a:t>30-03-2022</a:t>
            </a:fld>
            <a:endParaRPr lang="en-IN"/>
          </a:p>
        </p:txBody>
      </p:sp>
      <p:sp>
        <p:nvSpPr>
          <p:cNvPr id="6" name="Footer Placeholder 5">
            <a:extLst>
              <a:ext uri="{FF2B5EF4-FFF2-40B4-BE49-F238E27FC236}">
                <a16:creationId xmlns:a16="http://schemas.microsoft.com/office/drawing/2014/main" id="{7B533DEE-11CC-4760-A0AB-97A6C1F2D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73430E-24E7-400C-BE0F-2DB81AB634A8}"/>
              </a:ext>
            </a:extLst>
          </p:cNvPr>
          <p:cNvSpPr>
            <a:spLocks noGrp="1"/>
          </p:cNvSpPr>
          <p:nvPr>
            <p:ph type="sldNum" sz="quarter" idx="12"/>
          </p:nvPr>
        </p:nvSpPr>
        <p:spPr/>
        <p:txBody>
          <a:bodyPr/>
          <a:lstStyle/>
          <a:p>
            <a:fld id="{27DF10DA-E8ED-4D0F-841A-91F5ED6AF9D7}" type="slidenum">
              <a:rPr lang="en-IN" smtClean="0"/>
              <a:t>‹#›</a:t>
            </a:fld>
            <a:endParaRPr lang="en-IN"/>
          </a:p>
        </p:txBody>
      </p:sp>
    </p:spTree>
    <p:extLst>
      <p:ext uri="{BB962C8B-B14F-4D97-AF65-F5344CB8AC3E}">
        <p14:creationId xmlns:p14="http://schemas.microsoft.com/office/powerpoint/2010/main" val="319048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BB8C4-89B2-4FFF-AFAC-A68967F9C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C76D4D-D3C7-46B4-868D-02C8E915D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D93F63-0118-4DE3-A962-B0E348483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5D0B5-D994-4EE4-B08F-494FAF99FD8F}" type="datetimeFigureOut">
              <a:rPr lang="en-IN" smtClean="0"/>
              <a:t>30-03-2022</a:t>
            </a:fld>
            <a:endParaRPr lang="en-IN"/>
          </a:p>
        </p:txBody>
      </p:sp>
      <p:sp>
        <p:nvSpPr>
          <p:cNvPr id="5" name="Footer Placeholder 4">
            <a:extLst>
              <a:ext uri="{FF2B5EF4-FFF2-40B4-BE49-F238E27FC236}">
                <a16:creationId xmlns:a16="http://schemas.microsoft.com/office/drawing/2014/main" id="{EAADA701-C24D-4D8B-BB9E-6F799E5CD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E10C2E-2EB5-424C-8949-6A9272179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F10DA-E8ED-4D0F-841A-91F5ED6AF9D7}" type="slidenum">
              <a:rPr lang="en-IN" smtClean="0"/>
              <a:t>‹#›</a:t>
            </a:fld>
            <a:endParaRPr lang="en-IN"/>
          </a:p>
        </p:txBody>
      </p:sp>
    </p:spTree>
    <p:extLst>
      <p:ext uri="{BB962C8B-B14F-4D97-AF65-F5344CB8AC3E}">
        <p14:creationId xmlns:p14="http://schemas.microsoft.com/office/powerpoint/2010/main" val="197549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5B4153-5112-4A1B-9697-29E503B2A636}"/>
              </a:ext>
            </a:extLst>
          </p:cNvPr>
          <p:cNvSpPr txBox="1"/>
          <p:nvPr/>
        </p:nvSpPr>
        <p:spPr>
          <a:xfrm>
            <a:off x="2323750" y="973123"/>
            <a:ext cx="6862776" cy="707886"/>
          </a:xfrm>
          <a:prstGeom prst="rect">
            <a:avLst/>
          </a:prstGeom>
          <a:noFill/>
        </p:spPr>
        <p:txBody>
          <a:bodyPr wrap="none" rtlCol="0">
            <a:spAutoFit/>
          </a:bodyPr>
          <a:lstStyle/>
          <a:p>
            <a:r>
              <a:rPr lang="en-US" sz="4000" b="1" dirty="0">
                <a:latin typeface="Poppins" panose="00000500000000000000" pitchFamily="2" charset="0"/>
                <a:cs typeface="Poppins" panose="00000500000000000000" pitchFamily="2" charset="0"/>
              </a:rPr>
              <a:t>AI-ENABLED CHEESBOARD</a:t>
            </a:r>
            <a:endParaRPr lang="en-IN" sz="4000" b="1"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6F39BA49-7793-49B6-8C6A-A28B56555940}"/>
              </a:ext>
            </a:extLst>
          </p:cNvPr>
          <p:cNvSpPr txBox="1"/>
          <p:nvPr/>
        </p:nvSpPr>
        <p:spPr>
          <a:xfrm>
            <a:off x="8437409" y="4533285"/>
            <a:ext cx="2274982" cy="369332"/>
          </a:xfrm>
          <a:prstGeom prst="rect">
            <a:avLst/>
          </a:prstGeom>
          <a:noFill/>
        </p:spPr>
        <p:txBody>
          <a:bodyPr wrap="none" rtlCol="0">
            <a:spAutoFit/>
          </a:bodyPr>
          <a:lstStyle/>
          <a:p>
            <a:r>
              <a:rPr lang="en-US" b="1" dirty="0">
                <a:latin typeface="Poppins" panose="00000500000000000000" pitchFamily="2" charset="0"/>
                <a:cs typeface="Poppins" panose="00000500000000000000" pitchFamily="2" charset="0"/>
              </a:rPr>
              <a:t>DINESH A(191EI117)</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FA349C68-0586-43ED-8312-B349B05CE35D}"/>
              </a:ext>
            </a:extLst>
          </p:cNvPr>
          <p:cNvSpPr txBox="1"/>
          <p:nvPr/>
        </p:nvSpPr>
        <p:spPr>
          <a:xfrm>
            <a:off x="8437409" y="4902617"/>
            <a:ext cx="2714205" cy="369332"/>
          </a:xfrm>
          <a:prstGeom prst="rect">
            <a:avLst/>
          </a:prstGeom>
          <a:noFill/>
        </p:spPr>
        <p:txBody>
          <a:bodyPr wrap="none" rtlCol="0">
            <a:spAutoFit/>
          </a:bodyPr>
          <a:lstStyle/>
          <a:p>
            <a:r>
              <a:rPr lang="en-US" b="1" dirty="0">
                <a:latin typeface="Poppins" panose="00000500000000000000" pitchFamily="2" charset="0"/>
                <a:cs typeface="Poppins" panose="00000500000000000000" pitchFamily="2" charset="0"/>
              </a:rPr>
              <a:t>MOORTHY C(191EI146)</a:t>
            </a:r>
            <a:endParaRPr lang="en-IN" b="1"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3C45AA8-952D-429A-9C81-E86FD4F2D931}"/>
              </a:ext>
            </a:extLst>
          </p:cNvPr>
          <p:cNvSpPr txBox="1"/>
          <p:nvPr/>
        </p:nvSpPr>
        <p:spPr>
          <a:xfrm>
            <a:off x="8437409" y="5271949"/>
            <a:ext cx="2523448" cy="369332"/>
          </a:xfrm>
          <a:prstGeom prst="rect">
            <a:avLst/>
          </a:prstGeom>
          <a:noFill/>
        </p:spPr>
        <p:txBody>
          <a:bodyPr wrap="none" rtlCol="0">
            <a:spAutoFit/>
          </a:bodyPr>
          <a:lstStyle/>
          <a:p>
            <a:r>
              <a:rPr lang="en-US" b="1" dirty="0">
                <a:latin typeface="Poppins" panose="00000500000000000000" pitchFamily="2" charset="0"/>
                <a:cs typeface="Poppins" panose="00000500000000000000" pitchFamily="2" charset="0"/>
              </a:rPr>
              <a:t>RANJITH D(191EI154)</a:t>
            </a:r>
            <a:endParaRPr lang="en-IN" b="1"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084BCE16-0B9F-4233-AF89-65ED352231A6}"/>
              </a:ext>
            </a:extLst>
          </p:cNvPr>
          <p:cNvSpPr txBox="1"/>
          <p:nvPr/>
        </p:nvSpPr>
        <p:spPr>
          <a:xfrm>
            <a:off x="8437409" y="5641281"/>
            <a:ext cx="3640823"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HIRTHICK GUHAN EK(191EI132)</a:t>
            </a:r>
            <a:endParaRPr lang="en-IN"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9445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8EFCA-69BD-4709-9929-B465D999546C}"/>
              </a:ext>
            </a:extLst>
          </p:cNvPr>
          <p:cNvSpPr txBox="1"/>
          <p:nvPr/>
        </p:nvSpPr>
        <p:spPr>
          <a:xfrm>
            <a:off x="1503726" y="1350628"/>
            <a:ext cx="7522828" cy="4247317"/>
          </a:xfrm>
          <a:prstGeom prst="rect">
            <a:avLst/>
          </a:prstGeom>
          <a:noFill/>
        </p:spPr>
        <p:txBody>
          <a:bodyPr wrap="square">
            <a:spAutoFit/>
          </a:bodyPr>
          <a:lstStyle/>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(x86) Neo pixels/WS3212b on a 30 per meter roll. </a:t>
            </a:r>
            <a:endParaRPr lang="en-IN" b="0" i="0" u="sng" dirty="0">
              <a:solidFill>
                <a:srgbClr val="000000"/>
              </a:solidFill>
              <a:effectLst/>
              <a:latin typeface="Poppins" panose="00000500000000000000" pitchFamily="2" charset="0"/>
              <a:cs typeface="Poppins" panose="00000500000000000000" pitchFamily="2" charset="0"/>
            </a:endParaRPr>
          </a:p>
          <a:p>
            <a:pPr algn="l" fontAlgn="t">
              <a:buFont typeface="Arial" panose="020B0604020202020204" pitchFamily="34" charset="0"/>
              <a:buChar char="•"/>
            </a:pPr>
            <a:endParaRPr lang="en-IN" u="sng" dirty="0">
              <a:solidFill>
                <a:srgbClr val="000000"/>
              </a:solidFill>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(x10) 6x6x5mm tactile momentary push buttons – </a:t>
            </a:r>
          </a:p>
          <a:p>
            <a:pPr algn="l" fontAlgn="t">
              <a:buFont typeface="Arial" panose="020B0604020202020204" pitchFamily="34" charset="0"/>
              <a:buChar char="•"/>
            </a:pPr>
            <a:endParaRPr lang="en-IN" dirty="0">
              <a:solidFill>
                <a:srgbClr val="000000"/>
              </a:solidFill>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(X1) Arduino Nano.</a:t>
            </a:r>
          </a:p>
          <a:p>
            <a:pPr algn="l" fontAlgn="t"/>
            <a:endParaRPr lang="en-IN" b="0" i="0" dirty="0">
              <a:solidFill>
                <a:srgbClr val="000000"/>
              </a:solidFill>
              <a:effectLst/>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(X1) Raspberry Pi (Zero can cope but recommend model 3 A+)</a:t>
            </a:r>
          </a:p>
          <a:p>
            <a:pPr algn="l" fontAlgn="t"/>
            <a:endParaRPr lang="en-IN" b="0" i="0" dirty="0">
              <a:solidFill>
                <a:srgbClr val="000000"/>
              </a:solidFill>
              <a:effectLst/>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 (X1) Micro SD Card 8Gb or higher for Raspberry Pi.</a:t>
            </a:r>
          </a:p>
          <a:p>
            <a:pPr algn="l" fontAlgn="t"/>
            <a:endParaRPr lang="en-IN" u="sng" dirty="0">
              <a:solidFill>
                <a:srgbClr val="000000"/>
              </a:solidFill>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(X1) Logic level shifter .</a:t>
            </a:r>
          </a:p>
          <a:p>
            <a:pPr algn="l" fontAlgn="t">
              <a:buFont typeface="Arial" panose="020B0604020202020204" pitchFamily="34" charset="0"/>
              <a:buChar char="•"/>
            </a:pPr>
            <a:endParaRPr lang="en-IN" b="0" i="0" dirty="0">
              <a:solidFill>
                <a:srgbClr val="000000"/>
              </a:solidFill>
              <a:effectLst/>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(x1) USB female DIP board </a:t>
            </a:r>
            <a:r>
              <a:rPr lang="en-IN" dirty="0">
                <a:solidFill>
                  <a:srgbClr val="000000"/>
                </a:solidFill>
                <a:latin typeface="Poppins" panose="00000500000000000000" pitchFamily="2" charset="0"/>
                <a:cs typeface="Poppins" panose="00000500000000000000" pitchFamily="2" charset="0"/>
              </a:rPr>
              <a:t>.</a:t>
            </a:r>
            <a:endParaRPr lang="en-IN" b="0" i="0" u="sng" dirty="0">
              <a:solidFill>
                <a:srgbClr val="000000"/>
              </a:solidFill>
              <a:effectLst/>
              <a:latin typeface="Poppins" panose="00000500000000000000" pitchFamily="2" charset="0"/>
              <a:cs typeface="Poppins" panose="00000500000000000000" pitchFamily="2" charset="0"/>
            </a:endParaRPr>
          </a:p>
          <a:p>
            <a:pPr algn="l" fontAlgn="t">
              <a:buFont typeface="Arial" panose="020B0604020202020204" pitchFamily="34" charset="0"/>
              <a:buChar char="•"/>
            </a:pPr>
            <a:endParaRPr lang="en-IN" u="sng" dirty="0">
              <a:solidFill>
                <a:srgbClr val="000000"/>
              </a:solidFill>
              <a:latin typeface="Poppins" panose="00000500000000000000" pitchFamily="2" charset="0"/>
              <a:cs typeface="Poppins" panose="00000500000000000000" pitchFamily="2" charset="0"/>
            </a:endParaRPr>
          </a:p>
          <a:p>
            <a:pPr algn="l" fontAlgn="t">
              <a:buFont typeface="Arial" panose="020B0604020202020204" pitchFamily="34" charset="0"/>
              <a:buChar char="•"/>
            </a:pPr>
            <a:r>
              <a:rPr lang="en-IN" b="0" i="0" dirty="0">
                <a:solidFill>
                  <a:srgbClr val="000000"/>
                </a:solidFill>
                <a:effectLst/>
                <a:latin typeface="Poppins" panose="00000500000000000000" pitchFamily="2" charset="0"/>
                <a:cs typeface="Poppins" panose="00000500000000000000" pitchFamily="2" charset="0"/>
              </a:rPr>
              <a:t>(X1) 0.96 Inch OLED screen .</a:t>
            </a:r>
          </a:p>
        </p:txBody>
      </p:sp>
      <p:sp>
        <p:nvSpPr>
          <p:cNvPr id="4" name="TextBox 3">
            <a:extLst>
              <a:ext uri="{FF2B5EF4-FFF2-40B4-BE49-F238E27FC236}">
                <a16:creationId xmlns:a16="http://schemas.microsoft.com/office/drawing/2014/main" id="{FE70CDC2-8F5F-4DF6-AF5A-048FC45CBC0D}"/>
              </a:ext>
            </a:extLst>
          </p:cNvPr>
          <p:cNvSpPr txBox="1"/>
          <p:nvPr/>
        </p:nvSpPr>
        <p:spPr>
          <a:xfrm>
            <a:off x="1090568" y="511728"/>
            <a:ext cx="4621778" cy="584775"/>
          </a:xfrm>
          <a:prstGeom prst="rect">
            <a:avLst/>
          </a:prstGeom>
          <a:noFill/>
        </p:spPr>
        <p:txBody>
          <a:bodyPr wrap="none" rtlCol="0">
            <a:spAutoFit/>
          </a:bodyPr>
          <a:lstStyle/>
          <a:p>
            <a:r>
              <a:rPr lang="en-US" sz="3200" b="1" dirty="0">
                <a:latin typeface="Poppins" panose="00000500000000000000" pitchFamily="2" charset="0"/>
                <a:cs typeface="Poppins" panose="00000500000000000000" pitchFamily="2" charset="0"/>
              </a:rPr>
              <a:t>Component and cost</a:t>
            </a:r>
            <a:endParaRPr lang="en-IN" sz="3200" b="1"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49F804F4-8A2E-4EFB-8A43-6E1801ADF6C8}"/>
              </a:ext>
            </a:extLst>
          </p:cNvPr>
          <p:cNvSpPr txBox="1"/>
          <p:nvPr/>
        </p:nvSpPr>
        <p:spPr>
          <a:xfrm>
            <a:off x="7977930" y="5977904"/>
            <a:ext cx="2411238" cy="584775"/>
          </a:xfrm>
          <a:prstGeom prst="rect">
            <a:avLst/>
          </a:prstGeom>
          <a:noFill/>
        </p:spPr>
        <p:txBody>
          <a:bodyPr wrap="none" rtlCol="0">
            <a:spAutoFit/>
          </a:bodyPr>
          <a:lstStyle/>
          <a:p>
            <a:r>
              <a:rPr lang="en-US" sz="3200" b="1" dirty="0">
                <a:latin typeface="Poppins" panose="00000500000000000000" pitchFamily="2" charset="0"/>
                <a:cs typeface="Poppins" panose="00000500000000000000" pitchFamily="2" charset="0"/>
              </a:rPr>
              <a:t>Total 8000</a:t>
            </a:r>
            <a:endParaRPr lang="en-IN" sz="32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0478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ACEB7E-523C-48E9-8A63-C04C0DDAD03E}"/>
              </a:ext>
            </a:extLst>
          </p:cNvPr>
          <p:cNvSpPr txBox="1"/>
          <p:nvPr/>
        </p:nvSpPr>
        <p:spPr>
          <a:xfrm>
            <a:off x="1344336" y="1135383"/>
            <a:ext cx="10156972" cy="5632311"/>
          </a:xfrm>
          <a:prstGeom prst="rect">
            <a:avLst/>
          </a:prstGeom>
          <a:noFill/>
        </p:spPr>
        <p:txBody>
          <a:bodyPr wrap="square">
            <a:spAutoFit/>
          </a:bodyPr>
          <a:lstStyle/>
          <a:p>
            <a:r>
              <a:rPr lang="en-US" sz="2400" dirty="0">
                <a:effectLst/>
                <a:latin typeface="Poppins" panose="00000500000000000000" pitchFamily="2" charset="0"/>
                <a:ea typeface="Calibri" panose="020F0502020204030204" pitchFamily="34" charset="0"/>
                <a:cs typeface="Poppins" panose="00000500000000000000" pitchFamily="2" charset="0"/>
              </a:rPr>
              <a:t>Chess has been played for around 1500 years now. Now more popular than ever chess is being played intensively yet again. The world we live in right now is filled with people who barely have any time, it isn’t that easy anymore to just hang out with friends and play games you like. People cancel plans last minute all the time now, the option of playing chess online with people from all around the world is certainly another option as well. But staring at the screen of your computer and playing 2D chess with some random person isn’t very exciting, is it? What if you can play your favorite game, in your comfort, but on an actual chessboard with anyone from the nook and corner of the world as your opponent. That’s our product for you! The chessboard is fed with algorithms that will point to you where your opponent has moved their chess piece to. In fact, the board has been designed to give </a:t>
            </a:r>
            <a:r>
              <a:rPr lang="en-US" sz="2400" dirty="0">
                <a:latin typeface="Poppins" panose="00000500000000000000" pitchFamily="2" charset="0"/>
                <a:ea typeface="Calibri" panose="020F0502020204030204" pitchFamily="34" charset="0"/>
                <a:cs typeface="Poppins" panose="00000500000000000000" pitchFamily="2" charset="0"/>
              </a:rPr>
              <a:t>you </a:t>
            </a:r>
            <a:r>
              <a:rPr lang="en-US" sz="2400" dirty="0">
                <a:effectLst/>
                <a:latin typeface="Poppins" panose="00000500000000000000" pitchFamily="2" charset="0"/>
                <a:ea typeface="Calibri" panose="020F0502020204030204" pitchFamily="34" charset="0"/>
                <a:cs typeface="Poppins" panose="00000500000000000000" pitchFamily="2" charset="0"/>
              </a:rPr>
              <a:t>hints if you do feel stuck at times! </a:t>
            </a:r>
            <a:endParaRPr lang="en-IN" sz="24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D553A3B5-4586-4A18-8535-1AD711A61E8E}"/>
              </a:ext>
            </a:extLst>
          </p:cNvPr>
          <p:cNvSpPr txBox="1"/>
          <p:nvPr/>
        </p:nvSpPr>
        <p:spPr>
          <a:xfrm>
            <a:off x="889234" y="503339"/>
            <a:ext cx="2377574" cy="584775"/>
          </a:xfrm>
          <a:prstGeom prst="rect">
            <a:avLst/>
          </a:prstGeom>
          <a:noFill/>
        </p:spPr>
        <p:txBody>
          <a:bodyPr wrap="none" rtlCol="0">
            <a:spAutoFit/>
          </a:bodyPr>
          <a:lstStyle/>
          <a:p>
            <a:r>
              <a:rPr lang="en-US" sz="3200" b="1" dirty="0">
                <a:latin typeface="Poppins" panose="00000500000000000000" pitchFamily="2" charset="0"/>
                <a:cs typeface="Poppins" panose="00000500000000000000" pitchFamily="2" charset="0"/>
              </a:rPr>
              <a:t>ABSTRACT</a:t>
            </a:r>
            <a:endParaRPr lang="en-IN" sz="32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0071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8D23C0-EF0D-4336-9B25-9AC039B4EFEB}"/>
              </a:ext>
            </a:extLst>
          </p:cNvPr>
          <p:cNvSpPr txBox="1"/>
          <p:nvPr/>
        </p:nvSpPr>
        <p:spPr>
          <a:xfrm flipH="1">
            <a:off x="733612" y="612396"/>
            <a:ext cx="8586556" cy="707886"/>
          </a:xfrm>
          <a:prstGeom prst="rect">
            <a:avLst/>
          </a:prstGeom>
          <a:noFill/>
        </p:spPr>
        <p:txBody>
          <a:bodyPr wrap="square" rtlCol="0">
            <a:spAutoFit/>
          </a:bodyPr>
          <a:lstStyle/>
          <a:p>
            <a:r>
              <a:rPr lang="en-IN" sz="3200" b="1" dirty="0">
                <a:latin typeface="Poppins" panose="00000500000000000000" pitchFamily="2" charset="0"/>
                <a:cs typeface="Poppins" panose="00000500000000000000" pitchFamily="2" charset="0"/>
              </a:rPr>
              <a:t>Problem</a:t>
            </a:r>
            <a:r>
              <a:rPr lang="en-IN" sz="4000" b="1" dirty="0">
                <a:latin typeface="Poppins" panose="00000500000000000000" pitchFamily="2" charset="0"/>
                <a:cs typeface="Poppins" panose="00000500000000000000" pitchFamily="2" charset="0"/>
              </a:rPr>
              <a:t> Statement Addressed</a:t>
            </a:r>
          </a:p>
        </p:txBody>
      </p:sp>
      <p:sp>
        <p:nvSpPr>
          <p:cNvPr id="8" name="TextBox 7">
            <a:extLst>
              <a:ext uri="{FF2B5EF4-FFF2-40B4-BE49-F238E27FC236}">
                <a16:creationId xmlns:a16="http://schemas.microsoft.com/office/drawing/2014/main" id="{BBFCB3C2-3531-41E9-BF4D-B0625A8630F2}"/>
              </a:ext>
            </a:extLst>
          </p:cNvPr>
          <p:cNvSpPr txBox="1"/>
          <p:nvPr/>
        </p:nvSpPr>
        <p:spPr>
          <a:xfrm>
            <a:off x="1277223" y="1901270"/>
            <a:ext cx="10047914" cy="4426661"/>
          </a:xfrm>
          <a:prstGeom prst="rect">
            <a:avLst/>
          </a:prstGeom>
          <a:noFill/>
        </p:spPr>
        <p:txBody>
          <a:bodyPr wrap="square">
            <a:spAutoFit/>
          </a:bodyPr>
          <a:lstStyle/>
          <a:p>
            <a:pPr>
              <a:lnSpc>
                <a:spcPct val="107000"/>
              </a:lnSpc>
              <a:spcAft>
                <a:spcPts val="800"/>
              </a:spcAft>
            </a:pPr>
            <a:r>
              <a:rPr lang="en-US" sz="2400" dirty="0">
                <a:effectLst/>
                <a:latin typeface="Poppins" panose="00000500000000000000" pitchFamily="2" charset="0"/>
                <a:cs typeface="Poppins" panose="00000500000000000000" pitchFamily="2" charset="0"/>
              </a:rPr>
              <a:t>Now-a-days, people thought that playing chess games in online mode is a trend and most of the kids play chess in online mode and offline. So, there a need of using mobile phones, Laptop and PlayStation for long hours with good internet support the extended hours spent in mobile radiation irritates eyes and moreover the ads pop up will distract the kids easily. Even the kids won’t get the proper support in learning the chess game though in busy hours. There are numerous online chess games available at play store, a good internet facility is recommended to get the computer support. Even the standard chessboard game plays, need at least two people to engage with. </a:t>
            </a:r>
          </a:p>
        </p:txBody>
      </p:sp>
    </p:spTree>
    <p:extLst>
      <p:ext uri="{BB962C8B-B14F-4D97-AF65-F5344CB8AC3E}">
        <p14:creationId xmlns:p14="http://schemas.microsoft.com/office/powerpoint/2010/main" val="59775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F0929-5BDF-4EA5-9993-DFC3BA091EC4}"/>
              </a:ext>
            </a:extLst>
          </p:cNvPr>
          <p:cNvSpPr txBox="1"/>
          <p:nvPr/>
        </p:nvSpPr>
        <p:spPr>
          <a:xfrm>
            <a:off x="746620" y="486561"/>
            <a:ext cx="3669594" cy="584775"/>
          </a:xfrm>
          <a:prstGeom prst="rect">
            <a:avLst/>
          </a:prstGeom>
          <a:noFill/>
        </p:spPr>
        <p:txBody>
          <a:bodyPr wrap="none" rtlCol="0">
            <a:spAutoFit/>
          </a:bodyPr>
          <a:lstStyle/>
          <a:p>
            <a:r>
              <a:rPr lang="en-US" sz="3200" b="1" dirty="0">
                <a:latin typeface="Poppins" panose="00000500000000000000" pitchFamily="2" charset="0"/>
                <a:cs typeface="Poppins" panose="00000500000000000000" pitchFamily="2" charset="0"/>
              </a:rPr>
              <a:t>Existing Solution</a:t>
            </a:r>
            <a:endParaRPr lang="en-IN" sz="3200" b="1"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A89EFF39-9B64-4AEB-91C4-7D2A0A691ACC}"/>
              </a:ext>
            </a:extLst>
          </p:cNvPr>
          <p:cNvSpPr txBox="1"/>
          <p:nvPr/>
        </p:nvSpPr>
        <p:spPr>
          <a:xfrm>
            <a:off x="1784057" y="1599842"/>
            <a:ext cx="9138407" cy="3046988"/>
          </a:xfrm>
          <a:prstGeom prst="rect">
            <a:avLst/>
          </a:prstGeom>
          <a:noFill/>
        </p:spPr>
        <p:txBody>
          <a:bodyPr wrap="square" rtlCol="0">
            <a:spAutoFit/>
          </a:bodyPr>
          <a:lstStyle/>
          <a:p>
            <a:r>
              <a:rPr lang="en-US" sz="2400" dirty="0">
                <a:latin typeface="Poppins" panose="00000500000000000000" pitchFamily="2" charset="0"/>
                <a:cs typeface="Poppins" panose="00000500000000000000" pitchFamily="2" charset="0"/>
              </a:rPr>
              <a:t>As a newbie, we can play chess on a standard board with the assist of a mentor. Mentor, on the other side, would not be present at any anytime. Even if our standard chess board would not alert us if we screw up. This is an example of an existing solution. On the other side, we may play chess using software using an internet website or an app. However, a decent internet connection is required. It will not provide authentic chess experiences.</a:t>
            </a:r>
            <a:endParaRPr lang="en-IN" sz="2400" dirty="0">
              <a:latin typeface="Poppins" panose="00000500000000000000" pitchFamily="2" charset="0"/>
              <a:cs typeface="Poppins" panose="00000500000000000000" pitchFamily="2" charset="0"/>
            </a:endParaRPr>
          </a:p>
        </p:txBody>
      </p:sp>
      <p:pic>
        <p:nvPicPr>
          <p:cNvPr id="1026" name="Picture 2" descr="Chess.com - Play Chess Online - Free Games">
            <a:extLst>
              <a:ext uri="{FF2B5EF4-FFF2-40B4-BE49-F238E27FC236}">
                <a16:creationId xmlns:a16="http://schemas.microsoft.com/office/drawing/2014/main" id="{3F4EE458-75BC-4E9A-B1A0-B8B40FFE5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328" y="4646830"/>
            <a:ext cx="1886474" cy="188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12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21AF-9C15-4689-BA6E-B4C678F5DCCD}"/>
              </a:ext>
            </a:extLst>
          </p:cNvPr>
          <p:cNvSpPr>
            <a:spLocks noGrp="1"/>
          </p:cNvSpPr>
          <p:nvPr>
            <p:ph type="title"/>
          </p:nvPr>
        </p:nvSpPr>
        <p:spPr>
          <a:xfrm>
            <a:off x="838200" y="681037"/>
            <a:ext cx="4782424" cy="1009651"/>
          </a:xfrm>
        </p:spPr>
        <p:txBody>
          <a:bodyPr>
            <a:normAutofit/>
          </a:bodyPr>
          <a:lstStyle/>
          <a:p>
            <a:r>
              <a:rPr lang="en-IN" sz="3200" b="1" dirty="0">
                <a:latin typeface="Poppins" panose="00000500000000000000" pitchFamily="2" charset="0"/>
                <a:cs typeface="Poppins" panose="00000500000000000000" pitchFamily="2" charset="0"/>
              </a:rPr>
              <a:t>Proposed Solution</a:t>
            </a:r>
          </a:p>
        </p:txBody>
      </p:sp>
      <p:sp>
        <p:nvSpPr>
          <p:cNvPr id="3" name="Content Placeholder 2">
            <a:extLst>
              <a:ext uri="{FF2B5EF4-FFF2-40B4-BE49-F238E27FC236}">
                <a16:creationId xmlns:a16="http://schemas.microsoft.com/office/drawing/2014/main" id="{997605E2-6B70-49EC-A674-1D065C014DFA}"/>
              </a:ext>
            </a:extLst>
          </p:cNvPr>
          <p:cNvSpPr>
            <a:spLocks noGrp="1"/>
          </p:cNvSpPr>
          <p:nvPr>
            <p:ph idx="1"/>
          </p:nvPr>
        </p:nvSpPr>
        <p:spPr>
          <a:xfrm>
            <a:off x="838200" y="2010183"/>
            <a:ext cx="10780552" cy="3602052"/>
          </a:xfrm>
        </p:spPr>
        <p:txBody>
          <a:bodyPr>
            <a:normAutofit/>
          </a:bodyPr>
          <a:lstStyle/>
          <a:p>
            <a:pPr marL="0" indent="0">
              <a:spcBef>
                <a:spcPts val="0"/>
              </a:spcBef>
              <a:spcAft>
                <a:spcPts val="0"/>
              </a:spcAft>
              <a:buNone/>
            </a:pPr>
            <a:r>
              <a:rPr lang="en-US" sz="2400" dirty="0">
                <a:solidFill>
                  <a:srgbClr val="0E101A"/>
                </a:solidFill>
                <a:effectLst/>
                <a:latin typeface="Poppins" panose="00000500000000000000" pitchFamily="2" charset="0"/>
                <a:cs typeface="Poppins" panose="00000500000000000000" pitchFamily="2" charset="0"/>
              </a:rPr>
              <a:t>The beginners will get the depth knowledge and gain more experience than play in online. The chessboard will also provides the hint for the next move to keep the game interesting.</a:t>
            </a:r>
            <a:endParaRPr lang="en-US" sz="2400" dirty="0">
              <a:effectLst/>
              <a:latin typeface="Poppins" panose="00000500000000000000" pitchFamily="2" charset="0"/>
              <a:cs typeface="Poppins" panose="00000500000000000000" pitchFamily="2" charset="0"/>
            </a:endParaRPr>
          </a:p>
          <a:p>
            <a:pPr marL="0" indent="0">
              <a:spcBef>
                <a:spcPts val="0"/>
              </a:spcBef>
              <a:spcAft>
                <a:spcPts val="0"/>
              </a:spcAft>
              <a:buNone/>
            </a:pPr>
            <a:r>
              <a:rPr lang="en-US" sz="2400" dirty="0">
                <a:solidFill>
                  <a:srgbClr val="0E101A"/>
                </a:solidFill>
                <a:effectLst/>
                <a:latin typeface="Poppins" panose="00000500000000000000" pitchFamily="2" charset="0"/>
                <a:cs typeface="Poppins" panose="00000500000000000000" pitchFamily="2" charset="0"/>
              </a:rPr>
              <a:t>Alert the player if the rules gets broke and it will also check the moves are lawful. LED ambient design is incorporated to indicate game status and it also recommend the next step for the beginners. Intelligent backlighting with a smart control panel along with OLED assist you in taking decisions.  Since it is USB-powered, the player may plug it with an adapter or with a regular battery packed.</a:t>
            </a:r>
            <a:endParaRPr lang="en-US" sz="2400" dirty="0">
              <a:effectLst/>
              <a:latin typeface="Poppins" panose="00000500000000000000" pitchFamily="2" charset="0"/>
              <a:cs typeface="Poppins" panose="00000500000000000000" pitchFamily="2" charset="0"/>
            </a:endParaRPr>
          </a:p>
          <a:p>
            <a:pPr marL="0" indent="0">
              <a:buNone/>
            </a:pPr>
            <a:endParaRPr lang="en-IN"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3913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E0F6E-2B2E-48DE-B5BF-CC1621055738}"/>
              </a:ext>
            </a:extLst>
          </p:cNvPr>
          <p:cNvSpPr txBox="1"/>
          <p:nvPr/>
        </p:nvSpPr>
        <p:spPr>
          <a:xfrm>
            <a:off x="1065401" y="645952"/>
            <a:ext cx="1789272" cy="584775"/>
          </a:xfrm>
          <a:prstGeom prst="rect">
            <a:avLst/>
          </a:prstGeom>
          <a:noFill/>
        </p:spPr>
        <p:txBody>
          <a:bodyPr wrap="none" rtlCol="0">
            <a:spAutoFit/>
          </a:bodyPr>
          <a:lstStyle/>
          <a:p>
            <a:r>
              <a:rPr lang="en-US" sz="3200" b="1" dirty="0">
                <a:latin typeface="Poppins" panose="00000500000000000000" pitchFamily="2" charset="0"/>
                <a:cs typeface="Poppins" panose="00000500000000000000" pitchFamily="2" charset="0"/>
              </a:rPr>
              <a:t>Futures</a:t>
            </a:r>
            <a:endParaRPr lang="en-IN" sz="3200" b="1"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164644AB-7500-44E3-8B40-53B214933C85}"/>
              </a:ext>
            </a:extLst>
          </p:cNvPr>
          <p:cNvSpPr txBox="1"/>
          <p:nvPr/>
        </p:nvSpPr>
        <p:spPr>
          <a:xfrm>
            <a:off x="1087772" y="1888944"/>
            <a:ext cx="10016456" cy="3785652"/>
          </a:xfrm>
          <a:prstGeom prst="rect">
            <a:avLst/>
          </a:prstGeom>
          <a:noFill/>
        </p:spPr>
        <p:txBody>
          <a:bodyPr wrap="square" rtlCol="0">
            <a:spAutoFit/>
          </a:bodyPr>
          <a:lstStyle/>
          <a:p>
            <a:pPr marL="457200" indent="-457200">
              <a:spcBef>
                <a:spcPts val="0"/>
              </a:spcBef>
              <a:spcAft>
                <a:spcPts val="0"/>
              </a:spcAft>
              <a:buFont typeface="Wingdings" panose="05000000000000000000" pitchFamily="2" charset="2"/>
              <a:buChar char="Ø"/>
            </a:pPr>
            <a:r>
              <a:rPr lang="en-US" sz="2400" dirty="0">
                <a:effectLst/>
                <a:latin typeface="Poppins" panose="00000500000000000000" pitchFamily="2" charset="0"/>
                <a:cs typeface="Poppins" panose="00000500000000000000" pitchFamily="2" charset="0"/>
              </a:rPr>
              <a:t>You can get a hint anywhere you're having trouble moving forward, and you </a:t>
            </a:r>
          </a:p>
          <a:p>
            <a:pPr marL="457200" indent="-457200">
              <a:spcBef>
                <a:spcPts val="0"/>
              </a:spcBef>
              <a:spcAft>
                <a:spcPts val="0"/>
              </a:spcAft>
              <a:buFont typeface="Wingdings" panose="05000000000000000000" pitchFamily="2" charset="2"/>
              <a:buChar char="Ø"/>
            </a:pPr>
            <a:r>
              <a:rPr lang="en-US" sz="2400" dirty="0">
                <a:effectLst/>
                <a:latin typeface="Poppins" panose="00000500000000000000" pitchFamily="2" charset="0"/>
                <a:cs typeface="Poppins" panose="00000500000000000000" pitchFamily="2" charset="0"/>
              </a:rPr>
              <a:t>won't need anyone's support there.</a:t>
            </a:r>
          </a:p>
          <a:p>
            <a:pPr marL="457200" indent="-457200">
              <a:spcBef>
                <a:spcPts val="0"/>
              </a:spcBef>
              <a:spcAft>
                <a:spcPts val="0"/>
              </a:spcAft>
              <a:buFont typeface="Wingdings" panose="05000000000000000000" pitchFamily="2" charset="2"/>
              <a:buChar char="Ø"/>
            </a:pPr>
            <a:r>
              <a:rPr lang="en-US" sz="2400" dirty="0">
                <a:effectLst/>
                <a:latin typeface="Poppins" panose="00000500000000000000" pitchFamily="2" charset="0"/>
                <a:cs typeface="Poppins" panose="00000500000000000000" pitchFamily="2" charset="0"/>
              </a:rPr>
              <a:t>We installed lighting beneath the board, which will be useful during evening and night play.</a:t>
            </a:r>
          </a:p>
          <a:p>
            <a:pPr marL="457200" indent="-457200">
              <a:spcBef>
                <a:spcPts val="0"/>
              </a:spcBef>
              <a:spcAft>
                <a:spcPts val="0"/>
              </a:spcAft>
              <a:buFont typeface="Wingdings" panose="05000000000000000000" pitchFamily="2" charset="2"/>
              <a:buChar char="Ø"/>
            </a:pPr>
            <a:r>
              <a:rPr lang="en-US" sz="2400" dirty="0">
                <a:effectLst/>
                <a:latin typeface="Poppins" panose="00000500000000000000" pitchFamily="2" charset="0"/>
                <a:cs typeface="Poppins" panose="00000500000000000000" pitchFamily="2" charset="0"/>
              </a:rPr>
              <a:t>Your movements will cause the light to glow. If you make a mistake, a red light will display.</a:t>
            </a:r>
          </a:p>
          <a:p>
            <a:pPr marL="457200" indent="-457200">
              <a:spcBef>
                <a:spcPts val="0"/>
              </a:spcBef>
              <a:spcAft>
                <a:spcPts val="0"/>
              </a:spcAft>
              <a:buFont typeface="Wingdings" panose="05000000000000000000" pitchFamily="2" charset="2"/>
              <a:buChar char="Ø"/>
            </a:pPr>
            <a:r>
              <a:rPr lang="en-US" sz="2400" dirty="0">
                <a:effectLst/>
                <a:latin typeface="Poppins" panose="00000500000000000000" pitchFamily="2" charset="0"/>
                <a:cs typeface="Poppins" panose="00000500000000000000" pitchFamily="2" charset="0"/>
              </a:rPr>
              <a:t>You can even play alone  your opponent will be the bot.</a:t>
            </a:r>
          </a:p>
          <a:p>
            <a:pPr marL="457200" indent="-457200">
              <a:spcBef>
                <a:spcPts val="0"/>
              </a:spcBef>
              <a:spcAft>
                <a:spcPts val="0"/>
              </a:spcAft>
              <a:buFont typeface="Wingdings" panose="05000000000000000000" pitchFamily="2" charset="2"/>
              <a:buChar char="Ø"/>
            </a:pPr>
            <a:r>
              <a:rPr lang="en-US" sz="2400" dirty="0">
                <a:effectLst/>
                <a:latin typeface="Poppins" panose="00000500000000000000" pitchFamily="2" charset="0"/>
                <a:cs typeface="Poppins" panose="00000500000000000000" pitchFamily="2" charset="0"/>
              </a:rPr>
              <a:t>it is Easy to play.</a:t>
            </a:r>
          </a:p>
          <a:p>
            <a:pPr marL="457200" indent="-457200">
              <a:buFont typeface="Wingdings" panose="05000000000000000000" pitchFamily="2" charset="2"/>
              <a:buChar char="Ø"/>
            </a:pPr>
            <a:endParaRPr lang="en-IN"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2927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BF7E368-F396-4539-899E-DCB8BE264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570" y="1520323"/>
            <a:ext cx="10091956" cy="4756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A4FEE9-6F19-4435-BF7C-22F4063E22C6}"/>
              </a:ext>
            </a:extLst>
          </p:cNvPr>
          <p:cNvSpPr txBox="1"/>
          <p:nvPr/>
        </p:nvSpPr>
        <p:spPr>
          <a:xfrm>
            <a:off x="815829" y="580791"/>
            <a:ext cx="2690769" cy="461665"/>
          </a:xfrm>
          <a:prstGeom prst="rect">
            <a:avLst/>
          </a:prstGeom>
          <a:noFill/>
        </p:spPr>
        <p:txBody>
          <a:bodyPr wrap="square">
            <a:spAutoFit/>
          </a:bodyPr>
          <a:lstStyle/>
          <a:p>
            <a:r>
              <a:rPr lang="en-IN" sz="2400" b="1" dirty="0">
                <a:latin typeface="Poppins" panose="00000500000000000000" pitchFamily="2" charset="0"/>
                <a:cs typeface="Poppins" panose="00000500000000000000" pitchFamily="2" charset="0"/>
              </a:rPr>
              <a:t>Circuit Diagram</a:t>
            </a:r>
          </a:p>
        </p:txBody>
      </p:sp>
    </p:spTree>
    <p:extLst>
      <p:ext uri="{BB962C8B-B14F-4D97-AF65-F5344CB8AC3E}">
        <p14:creationId xmlns:p14="http://schemas.microsoft.com/office/powerpoint/2010/main" val="149166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CCE9B-3598-4A5D-999C-325B9D0193CB}"/>
              </a:ext>
            </a:extLst>
          </p:cNvPr>
          <p:cNvSpPr txBox="1"/>
          <p:nvPr/>
        </p:nvSpPr>
        <p:spPr>
          <a:xfrm>
            <a:off x="589327" y="687789"/>
            <a:ext cx="6094602" cy="584775"/>
          </a:xfrm>
          <a:prstGeom prst="rect">
            <a:avLst/>
          </a:prstGeom>
          <a:noFill/>
        </p:spPr>
        <p:txBody>
          <a:bodyPr wrap="square">
            <a:spAutoFit/>
          </a:bodyPr>
          <a:lstStyle/>
          <a:p>
            <a:r>
              <a:rPr lang="en-IN" sz="3200" b="1" dirty="0">
                <a:latin typeface="Poppins" panose="00000500000000000000" pitchFamily="2" charset="0"/>
                <a:cs typeface="Poppins" panose="00000500000000000000" pitchFamily="2" charset="0"/>
              </a:rPr>
              <a:t>Working video Link</a:t>
            </a:r>
          </a:p>
        </p:txBody>
      </p:sp>
      <p:sp>
        <p:nvSpPr>
          <p:cNvPr id="5" name="TextBox 4">
            <a:extLst>
              <a:ext uri="{FF2B5EF4-FFF2-40B4-BE49-F238E27FC236}">
                <a16:creationId xmlns:a16="http://schemas.microsoft.com/office/drawing/2014/main" id="{C1BC8C5C-4DC9-4966-A9AD-E62BBA6336FD}"/>
              </a:ext>
            </a:extLst>
          </p:cNvPr>
          <p:cNvSpPr txBox="1"/>
          <p:nvPr/>
        </p:nvSpPr>
        <p:spPr>
          <a:xfrm>
            <a:off x="2300681" y="3204486"/>
            <a:ext cx="7950666" cy="707886"/>
          </a:xfrm>
          <a:prstGeom prst="rect">
            <a:avLst/>
          </a:prstGeom>
          <a:noFill/>
        </p:spPr>
        <p:txBody>
          <a:bodyPr wrap="square">
            <a:spAutoFit/>
          </a:bodyPr>
          <a:lstStyle/>
          <a:p>
            <a:r>
              <a:rPr lang="en-IN" sz="4000" dirty="0">
                <a:solidFill>
                  <a:schemeClr val="accent1">
                    <a:lumMod val="75000"/>
                  </a:schemeClr>
                </a:solidFill>
                <a:latin typeface="Poppins" panose="00000500000000000000" pitchFamily="2" charset="0"/>
                <a:cs typeface="Poppins" panose="00000500000000000000" pitchFamily="2" charset="0"/>
              </a:rPr>
              <a:t>https://youtu.be/QJv3i0tltyY</a:t>
            </a:r>
          </a:p>
        </p:txBody>
      </p:sp>
    </p:spTree>
    <p:extLst>
      <p:ext uri="{BB962C8B-B14F-4D97-AF65-F5344CB8AC3E}">
        <p14:creationId xmlns:p14="http://schemas.microsoft.com/office/powerpoint/2010/main" val="77412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70B6F-06E4-4667-8FAD-BC86636264E1}"/>
              </a:ext>
            </a:extLst>
          </p:cNvPr>
          <p:cNvSpPr txBox="1"/>
          <p:nvPr/>
        </p:nvSpPr>
        <p:spPr>
          <a:xfrm>
            <a:off x="958442" y="654233"/>
            <a:ext cx="2380376" cy="584775"/>
          </a:xfrm>
          <a:prstGeom prst="rect">
            <a:avLst/>
          </a:prstGeom>
          <a:noFill/>
        </p:spPr>
        <p:txBody>
          <a:bodyPr wrap="square">
            <a:spAutoFit/>
          </a:bodyPr>
          <a:lstStyle/>
          <a:p>
            <a:r>
              <a:rPr lang="en-IN" sz="3200" b="1" dirty="0">
                <a:latin typeface="Poppins" panose="00000500000000000000" pitchFamily="2" charset="0"/>
                <a:cs typeface="Poppins" panose="00000500000000000000" pitchFamily="2" charset="0"/>
              </a:rPr>
              <a:t>Prototype</a:t>
            </a:r>
          </a:p>
        </p:txBody>
      </p:sp>
      <p:pic>
        <p:nvPicPr>
          <p:cNvPr id="5" name="Picture 4">
            <a:extLst>
              <a:ext uri="{FF2B5EF4-FFF2-40B4-BE49-F238E27FC236}">
                <a16:creationId xmlns:a16="http://schemas.microsoft.com/office/drawing/2014/main" id="{ACAF1D32-1EAD-4BDF-8FC3-677B01B23B93}"/>
              </a:ext>
            </a:extLst>
          </p:cNvPr>
          <p:cNvPicPr>
            <a:picLocks noChangeAspect="1"/>
          </p:cNvPicPr>
          <p:nvPr/>
        </p:nvPicPr>
        <p:blipFill rotWithShape="1">
          <a:blip r:embed="rId2">
            <a:extLst>
              <a:ext uri="{28A0092B-C50C-407E-A947-70E740481C1C}">
                <a14:useLocalDpi xmlns:a14="http://schemas.microsoft.com/office/drawing/2010/main" val="0"/>
              </a:ext>
            </a:extLst>
          </a:blip>
          <a:srcRect l="14949" t="24211" r="24543" b="11071"/>
          <a:stretch/>
        </p:blipFill>
        <p:spPr>
          <a:xfrm>
            <a:off x="2726422" y="1456938"/>
            <a:ext cx="4907559" cy="3920405"/>
          </a:xfrm>
          <a:prstGeom prst="rect">
            <a:avLst/>
          </a:prstGeom>
        </p:spPr>
      </p:pic>
      <p:sp>
        <p:nvSpPr>
          <p:cNvPr id="6" name="TextBox 5">
            <a:extLst>
              <a:ext uri="{FF2B5EF4-FFF2-40B4-BE49-F238E27FC236}">
                <a16:creationId xmlns:a16="http://schemas.microsoft.com/office/drawing/2014/main" id="{AD1C670D-143F-40C7-AE29-0B1840E941D0}"/>
              </a:ext>
            </a:extLst>
          </p:cNvPr>
          <p:cNvSpPr txBox="1"/>
          <p:nvPr/>
        </p:nvSpPr>
        <p:spPr>
          <a:xfrm>
            <a:off x="8095376" y="5377343"/>
            <a:ext cx="2052741" cy="369332"/>
          </a:xfrm>
          <a:prstGeom prst="rect">
            <a:avLst/>
          </a:prstGeom>
          <a:noFill/>
        </p:spPr>
        <p:txBody>
          <a:bodyPr wrap="none" rtlCol="0">
            <a:spAutoFit/>
          </a:bodyPr>
          <a:lstStyle/>
          <a:p>
            <a:r>
              <a:rPr lang="en-IN" dirty="0"/>
              <a:t>(work is on process)</a:t>
            </a:r>
          </a:p>
        </p:txBody>
      </p:sp>
    </p:spTree>
    <p:extLst>
      <p:ext uri="{BB962C8B-B14F-4D97-AF65-F5344CB8AC3E}">
        <p14:creationId xmlns:p14="http://schemas.microsoft.com/office/powerpoint/2010/main" val="9103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728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Poppins</vt:lpstr>
      <vt:lpstr>Wingdings</vt:lpstr>
      <vt:lpstr>Office Theme</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A</dc:creator>
  <cp:lastModifiedBy>DINESH A</cp:lastModifiedBy>
  <cp:revision>1</cp:revision>
  <dcterms:created xsi:type="dcterms:W3CDTF">2022-03-30T04:32:22Z</dcterms:created>
  <dcterms:modified xsi:type="dcterms:W3CDTF">2022-03-30T04:37:55Z</dcterms:modified>
</cp:coreProperties>
</file>