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Cormorant Garamond Bold" charset="1" panose="00000800000000000000"/>
      <p:regular r:id="rId14"/>
    </p:embeddedFont>
    <p:embeddedFont>
      <p:font typeface="Cormorant Garamond Bold Italics" charset="1" panose="00000800000000000000"/>
      <p:regular r:id="rId15"/>
    </p:embeddedFont>
    <p:embeddedFont>
      <p:font typeface="Overpass Light" charset="1" panose="00000400000000000000"/>
      <p:regular r:id="rId16"/>
    </p:embeddedFont>
    <p:embeddedFont>
      <p:font typeface="Overpass Light Bold" charset="1" panose="00000500000000000000"/>
      <p:regular r:id="rId17"/>
    </p:embeddedFont>
    <p:embeddedFont>
      <p:font typeface="Overpass Light Italics" charset="1" panose="00000400000000000000"/>
      <p:regular r:id="rId18"/>
    </p:embeddedFont>
    <p:embeddedFont>
      <p:font typeface="Overpass Light Bold Italic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BE7E0"/>
        </a:solidFill>
      </p:bgPr>
    </p:bg>
    <p:spTree>
      <p:nvGrpSpPr>
        <p:cNvPr id="1" name=""/>
        <p:cNvGrpSpPr/>
        <p:nvPr/>
      </p:nvGrpSpPr>
      <p:grpSpPr>
        <a:xfrm>
          <a:off x="0" y="0"/>
          <a:ext cx="0" cy="0"/>
          <a:chOff x="0" y="0"/>
          <a:chExt cx="0" cy="0"/>
        </a:xfrm>
      </p:grpSpPr>
      <p:sp>
        <p:nvSpPr>
          <p:cNvPr name="TextBox 2" id="2"/>
          <p:cNvSpPr txBox="true"/>
          <p:nvPr/>
        </p:nvSpPr>
        <p:spPr>
          <a:xfrm rot="0">
            <a:off x="1028700" y="1038835"/>
            <a:ext cx="16697155" cy="4990397"/>
          </a:xfrm>
          <a:prstGeom prst="rect">
            <a:avLst/>
          </a:prstGeom>
        </p:spPr>
        <p:txBody>
          <a:bodyPr anchor="t" rtlCol="false" tIns="0" lIns="0" bIns="0" rIns="0">
            <a:spAutoFit/>
          </a:bodyPr>
          <a:lstStyle/>
          <a:p>
            <a:pPr>
              <a:lnSpc>
                <a:spcPts val="9722"/>
              </a:lnSpc>
            </a:pPr>
            <a:r>
              <a:rPr lang="en-US" sz="9722">
                <a:solidFill>
                  <a:srgbClr val="1A1B18"/>
                </a:solidFill>
                <a:latin typeface="Cormorant Garamond Bold Bold"/>
              </a:rPr>
              <a:t>IoT-Based</a:t>
            </a:r>
          </a:p>
          <a:p>
            <a:pPr>
              <a:lnSpc>
                <a:spcPts val="9722"/>
              </a:lnSpc>
            </a:pPr>
            <a:r>
              <a:rPr lang="en-US" sz="9722">
                <a:solidFill>
                  <a:srgbClr val="1A1B18"/>
                </a:solidFill>
                <a:latin typeface="Cormorant Garamond Bold Bold"/>
              </a:rPr>
              <a:t>Transportation System for Accident Prevention and Detection</a:t>
            </a:r>
          </a:p>
        </p:txBody>
      </p:sp>
      <p:grpSp>
        <p:nvGrpSpPr>
          <p:cNvPr name="Group 3" id="3"/>
          <p:cNvGrpSpPr/>
          <p:nvPr/>
        </p:nvGrpSpPr>
        <p:grpSpPr>
          <a:xfrm rot="5400000">
            <a:off x="16672463" y="5034406"/>
            <a:ext cx="955485" cy="218188"/>
            <a:chOff x="0" y="0"/>
            <a:chExt cx="1273980" cy="290918"/>
          </a:xfrm>
        </p:grpSpPr>
        <p:grpSp>
          <p:nvGrpSpPr>
            <p:cNvPr name="Group 4" id="4"/>
            <p:cNvGrpSpPr>
              <a:grpSpLocks noChangeAspect="true"/>
            </p:cNvGrpSpPr>
            <p:nvPr/>
          </p:nvGrpSpPr>
          <p:grpSpPr>
            <a:xfrm rot="0">
              <a:off x="983062" y="0"/>
              <a:ext cx="290918" cy="290918"/>
              <a:chOff x="0" y="0"/>
              <a:chExt cx="1708150" cy="1708150"/>
            </a:xfrm>
          </p:grpSpPr>
          <p:sp>
            <p:nvSpPr>
              <p:cNvPr name="Freeform 5" id="5"/>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6" id="6"/>
            <p:cNvGrpSpPr>
              <a:grpSpLocks noChangeAspect="true"/>
            </p:cNvGrpSpPr>
            <p:nvPr/>
          </p:nvGrpSpPr>
          <p:grpSpPr>
            <a:xfrm rot="0">
              <a:off x="489944" y="0"/>
              <a:ext cx="290918" cy="290918"/>
              <a:chOff x="0" y="0"/>
              <a:chExt cx="1708150" cy="1708150"/>
            </a:xfrm>
          </p:grpSpPr>
          <p:sp>
            <p:nvSpPr>
              <p:cNvPr name="Freeform 7" id="7"/>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8" id="8"/>
            <p:cNvGrpSpPr/>
            <p:nvPr/>
          </p:nvGrpSpPr>
          <p:grpSpPr>
            <a:xfrm rot="0">
              <a:off x="0" y="1587"/>
              <a:ext cx="287744" cy="287744"/>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name="TextBox 10" id="10"/>
          <p:cNvSpPr txBox="true"/>
          <p:nvPr/>
        </p:nvSpPr>
        <p:spPr>
          <a:xfrm rot="0">
            <a:off x="1152525" y="6243437"/>
            <a:ext cx="5203631" cy="2545651"/>
          </a:xfrm>
          <a:prstGeom prst="rect">
            <a:avLst/>
          </a:prstGeom>
        </p:spPr>
        <p:txBody>
          <a:bodyPr anchor="t" rtlCol="false" tIns="0" lIns="0" bIns="0" rIns="0">
            <a:spAutoFit/>
          </a:bodyPr>
          <a:lstStyle/>
          <a:p>
            <a:pPr>
              <a:lnSpc>
                <a:spcPts val="4972"/>
              </a:lnSpc>
            </a:pPr>
            <a:r>
              <a:rPr lang="en-US" sz="4972">
                <a:solidFill>
                  <a:srgbClr val="1A1B18"/>
                </a:solidFill>
                <a:latin typeface="Cormorant Garamond Bold Bold"/>
              </a:rPr>
              <a:t>Mukesh N </a:t>
            </a:r>
          </a:p>
          <a:p>
            <a:pPr>
              <a:lnSpc>
                <a:spcPts val="4972"/>
              </a:lnSpc>
            </a:pPr>
            <a:r>
              <a:rPr lang="en-US" sz="4972">
                <a:solidFill>
                  <a:srgbClr val="1A1B18"/>
                </a:solidFill>
                <a:latin typeface="Cormorant Garamond Bold Bold"/>
              </a:rPr>
              <a:t>Sri Ram Prasanth D Thirusakthi S </a:t>
            </a:r>
          </a:p>
          <a:p>
            <a:pPr>
              <a:lnSpc>
                <a:spcPts val="4972"/>
              </a:lnSpc>
            </a:pPr>
            <a:r>
              <a:rPr lang="en-US" sz="4972">
                <a:solidFill>
                  <a:srgbClr val="1A1B18"/>
                </a:solidFill>
                <a:latin typeface="Cormorant Garamond Bold Bold"/>
              </a:rPr>
              <a:t>Hari Haran S</a:t>
            </a:r>
          </a:p>
        </p:txBody>
      </p:sp>
      <p:grpSp>
        <p:nvGrpSpPr>
          <p:cNvPr name="Group 11" id="11"/>
          <p:cNvGrpSpPr/>
          <p:nvPr/>
        </p:nvGrpSpPr>
        <p:grpSpPr>
          <a:xfrm rot="0">
            <a:off x="1028700" y="8833539"/>
            <a:ext cx="16230600" cy="703233"/>
            <a:chOff x="0" y="0"/>
            <a:chExt cx="21640800" cy="937643"/>
          </a:xfrm>
        </p:grpSpPr>
        <p:sp>
          <p:nvSpPr>
            <p:cNvPr name="AutoShape 12" id="12"/>
            <p:cNvSpPr/>
            <p:nvPr/>
          </p:nvSpPr>
          <p:spPr>
            <a:xfrm rot="0">
              <a:off x="0" y="0"/>
              <a:ext cx="21640800" cy="41400"/>
            </a:xfrm>
            <a:prstGeom prst="rect">
              <a:avLst/>
            </a:prstGeom>
            <a:solidFill>
              <a:srgbClr val="CDA63C"/>
            </a:solidFill>
          </p:spPr>
        </p:sp>
        <p:sp>
          <p:nvSpPr>
            <p:cNvPr name="TextBox 13" id="13"/>
            <p:cNvSpPr txBox="true"/>
            <p:nvPr/>
          </p:nvSpPr>
          <p:spPr>
            <a:xfrm rot="0">
              <a:off x="0" y="238720"/>
              <a:ext cx="13063310" cy="698923"/>
            </a:xfrm>
            <a:prstGeom prst="rect">
              <a:avLst/>
            </a:prstGeom>
          </p:spPr>
          <p:txBody>
            <a:bodyPr anchor="t" rtlCol="false" tIns="0" lIns="0" bIns="0" rIns="0">
              <a:spAutoFit/>
            </a:bodyPr>
            <a:lstStyle/>
            <a:p>
              <a:pPr>
                <a:lnSpc>
                  <a:spcPts val="3919"/>
                </a:lnSpc>
                <a:spcBef>
                  <a:spcPct val="0"/>
                </a:spcBef>
              </a:pPr>
              <a:r>
                <a:rPr lang="en-US" sz="2799">
                  <a:solidFill>
                    <a:srgbClr val="1A1B18"/>
                  </a:solidFill>
                  <a:latin typeface="Overpass Light"/>
                </a:rPr>
                <a:t>Department of Information Technology</a:t>
              </a:r>
            </a:p>
          </p:txBody>
        </p:sp>
        <p:sp>
          <p:nvSpPr>
            <p:cNvPr name="TextBox 14" id="14"/>
            <p:cNvSpPr txBox="true"/>
            <p:nvPr/>
          </p:nvSpPr>
          <p:spPr>
            <a:xfrm rot="0">
              <a:off x="12111659" y="139239"/>
              <a:ext cx="9529141" cy="698924"/>
            </a:xfrm>
            <a:prstGeom prst="rect">
              <a:avLst/>
            </a:prstGeom>
          </p:spPr>
          <p:txBody>
            <a:bodyPr anchor="t" rtlCol="false" tIns="0" lIns="0" bIns="0" rIns="0">
              <a:spAutoFit/>
            </a:bodyPr>
            <a:lstStyle/>
            <a:p>
              <a:pPr algn="r">
                <a:lnSpc>
                  <a:spcPts val="3919"/>
                </a:lnSpc>
                <a:spcBef>
                  <a:spcPct val="0"/>
                </a:spcBef>
              </a:pPr>
              <a:r>
                <a:rPr lang="en-US" spc="83" sz="2799">
                  <a:solidFill>
                    <a:srgbClr val="1A1B18"/>
                  </a:solidFill>
                  <a:latin typeface="Overpass Light"/>
                </a:rPr>
                <a:t>Bannari Amman Institute of Technology</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grpSp>
        <p:nvGrpSpPr>
          <p:cNvPr name="Group 2" id="2"/>
          <p:cNvGrpSpPr/>
          <p:nvPr/>
        </p:nvGrpSpPr>
        <p:grpSpPr>
          <a:xfrm rot="0">
            <a:off x="3631271" y="862456"/>
            <a:ext cx="13628029" cy="4091151"/>
            <a:chOff x="0" y="0"/>
            <a:chExt cx="18170705" cy="5454867"/>
          </a:xfrm>
        </p:grpSpPr>
        <p:sp>
          <p:nvSpPr>
            <p:cNvPr name="TextBox 3" id="3"/>
            <p:cNvSpPr txBox="true"/>
            <p:nvPr/>
          </p:nvSpPr>
          <p:spPr>
            <a:xfrm rot="0">
              <a:off x="0" y="-133350"/>
              <a:ext cx="18170705" cy="852240"/>
            </a:xfrm>
            <a:prstGeom prst="rect">
              <a:avLst/>
            </a:prstGeom>
          </p:spPr>
          <p:txBody>
            <a:bodyPr anchor="t" rtlCol="false" tIns="0" lIns="0" bIns="0" rIns="0">
              <a:spAutoFit/>
            </a:bodyPr>
            <a:lstStyle/>
            <a:p>
              <a:pPr>
                <a:lnSpc>
                  <a:spcPts val="4618"/>
                </a:lnSpc>
              </a:pPr>
              <a:r>
                <a:rPr lang="en-US" spc="-53" sz="3552">
                  <a:solidFill>
                    <a:srgbClr val="1A1B18"/>
                  </a:solidFill>
                  <a:latin typeface="Overpass Light Bold"/>
                </a:rPr>
                <a:t>Microcontroller</a:t>
              </a:r>
            </a:p>
          </p:txBody>
        </p:sp>
        <p:sp>
          <p:nvSpPr>
            <p:cNvPr name="TextBox 4" id="4"/>
            <p:cNvSpPr txBox="true"/>
            <p:nvPr/>
          </p:nvSpPr>
          <p:spPr>
            <a:xfrm rot="0">
              <a:off x="0" y="1398219"/>
              <a:ext cx="18170705" cy="4056648"/>
            </a:xfrm>
            <a:prstGeom prst="rect">
              <a:avLst/>
            </a:prstGeom>
          </p:spPr>
          <p:txBody>
            <a:bodyPr anchor="t" rtlCol="false" tIns="0" lIns="0" bIns="0" rIns="0">
              <a:spAutoFit/>
            </a:bodyPr>
            <a:lstStyle/>
            <a:p>
              <a:pPr>
                <a:lnSpc>
                  <a:spcPts val="3978"/>
                </a:lnSpc>
              </a:pPr>
              <a:r>
                <a:rPr lang="en-US" sz="2842">
                  <a:solidFill>
                    <a:srgbClr val="1A1B18"/>
                  </a:solidFill>
                  <a:latin typeface="Overpass Light"/>
                </a:rPr>
                <a:t>In this paper, the Arduino ATMEGA-328 microcontroller is used.Arduino is an open-source microcontroller. The Arduino boards are programmed through RS232 serial interface connections with ATMEGA328p Arduino microcontroller.The input voltage recommended for the Arduino microcontroller is from 7v and the maximum of 12v</a:t>
              </a:r>
            </a:p>
            <a:p>
              <a:pPr>
                <a:lnSpc>
                  <a:spcPts val="3978"/>
                </a:lnSpc>
              </a:pPr>
            </a:p>
            <a:p>
              <a:pPr>
                <a:lnSpc>
                  <a:spcPts val="3978"/>
                </a:lnSpc>
              </a:pPr>
            </a:p>
          </p:txBody>
        </p:sp>
      </p:grpSp>
      <p:sp>
        <p:nvSpPr>
          <p:cNvPr name="AutoShape 5" id="5"/>
          <p:cNvSpPr/>
          <p:nvPr/>
        </p:nvSpPr>
        <p:spPr>
          <a:xfrm rot="0">
            <a:off x="2518300" y="862456"/>
            <a:ext cx="28504" cy="8395844"/>
          </a:xfrm>
          <a:prstGeom prst="rect">
            <a:avLst/>
          </a:prstGeom>
          <a:solidFill>
            <a:srgbClr val="CDA63C"/>
          </a:solidFill>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86161" y="1028700"/>
            <a:ext cx="420642" cy="382784"/>
          </a:xfrm>
          <a:prstGeom prst="rect">
            <a:avLst/>
          </a:prstGeom>
        </p:spPr>
      </p:pic>
      <p:grpSp>
        <p:nvGrpSpPr>
          <p:cNvPr name="Group 7" id="7"/>
          <p:cNvGrpSpPr/>
          <p:nvPr/>
        </p:nvGrpSpPr>
        <p:grpSpPr>
          <a:xfrm rot="5400000">
            <a:off x="814423" y="8671463"/>
            <a:ext cx="955485" cy="218188"/>
            <a:chOff x="0" y="0"/>
            <a:chExt cx="1273980" cy="290918"/>
          </a:xfrm>
        </p:grpSpPr>
        <p:grpSp>
          <p:nvGrpSpPr>
            <p:cNvPr name="Group 8" id="8"/>
            <p:cNvGrpSpPr>
              <a:grpSpLocks noChangeAspect="true"/>
            </p:cNvGrpSpPr>
            <p:nvPr/>
          </p:nvGrpSpPr>
          <p:grpSpPr>
            <a:xfrm rot="0">
              <a:off x="983062" y="0"/>
              <a:ext cx="290918" cy="290918"/>
              <a:chOff x="0" y="0"/>
              <a:chExt cx="1708150" cy="1708150"/>
            </a:xfrm>
          </p:grpSpPr>
          <p:sp>
            <p:nvSpPr>
              <p:cNvPr name="Freeform 9" id="9"/>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0" id="10"/>
            <p:cNvGrpSpPr>
              <a:grpSpLocks noChangeAspect="true"/>
            </p:cNvGrpSpPr>
            <p:nvPr/>
          </p:nvGrpSpPr>
          <p:grpSpPr>
            <a:xfrm rot="0">
              <a:off x="0" y="0"/>
              <a:ext cx="290918" cy="290918"/>
              <a:chOff x="0" y="0"/>
              <a:chExt cx="1708150" cy="1708150"/>
            </a:xfrm>
          </p:grpSpPr>
          <p:sp>
            <p:nvSpPr>
              <p:cNvPr name="Freeform 11" id="11"/>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2" id="12"/>
            <p:cNvGrpSpPr/>
            <p:nvPr/>
          </p:nvGrpSpPr>
          <p:grpSpPr>
            <a:xfrm rot="0">
              <a:off x="493118" y="1587"/>
              <a:ext cx="287744" cy="287744"/>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grpSp>
        <p:nvGrpSpPr>
          <p:cNvPr name="Group 14" id="14"/>
          <p:cNvGrpSpPr>
            <a:grpSpLocks noChangeAspect="true"/>
          </p:cNvGrpSpPr>
          <p:nvPr/>
        </p:nvGrpSpPr>
        <p:grpSpPr>
          <a:xfrm rot="5400000">
            <a:off x="1183071" y="9040112"/>
            <a:ext cx="218188" cy="218188"/>
            <a:chOff x="0" y="0"/>
            <a:chExt cx="1708150" cy="1708150"/>
          </a:xfrm>
        </p:grpSpPr>
        <p:sp>
          <p:nvSpPr>
            <p:cNvPr name="Freeform 15" id="15"/>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5400000">
            <a:off x="9432663" y="-3718070"/>
            <a:ext cx="56285" cy="14375495"/>
          </a:xfrm>
          <a:prstGeom prst="rect">
            <a:avLst/>
          </a:prstGeom>
          <a:solidFill>
            <a:srgbClr val="CDA63C"/>
          </a:solidFill>
        </p:spPr>
      </p:sp>
      <p:sp>
        <p:nvSpPr>
          <p:cNvPr name="TextBox 3" id="3"/>
          <p:cNvSpPr txBox="true"/>
          <p:nvPr/>
        </p:nvSpPr>
        <p:spPr>
          <a:xfrm rot="0">
            <a:off x="2703611" y="1538927"/>
            <a:ext cx="8513947" cy="1360805"/>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Bold"/>
              </a:rPr>
              <a:t>Conclusion</a:t>
            </a:r>
          </a:p>
        </p:txBody>
      </p:sp>
      <p:sp>
        <p:nvSpPr>
          <p:cNvPr name="TextBox 4" id="4"/>
          <p:cNvSpPr txBox="true"/>
          <p:nvPr/>
        </p:nvSpPr>
        <p:spPr>
          <a:xfrm rot="0">
            <a:off x="2273058" y="4470843"/>
            <a:ext cx="14647011" cy="2487803"/>
          </a:xfrm>
          <a:prstGeom prst="rect">
            <a:avLst/>
          </a:prstGeom>
        </p:spPr>
        <p:txBody>
          <a:bodyPr anchor="t" rtlCol="false" tIns="0" lIns="0" bIns="0" rIns="0">
            <a:spAutoFit/>
          </a:bodyPr>
          <a:lstStyle/>
          <a:p>
            <a:pPr marL="649855" indent="-324928" lvl="1">
              <a:lnSpc>
                <a:spcPts val="3912"/>
              </a:lnSpc>
              <a:buFont typeface="Arial"/>
              <a:buChar char="•"/>
            </a:pPr>
            <a:r>
              <a:rPr lang="en-US" spc="-45" sz="3009">
                <a:solidFill>
                  <a:srgbClr val="1A1B18"/>
                </a:solidFill>
                <a:latin typeface="Overpass Light Bold"/>
              </a:rPr>
              <a:t>This system consists of two parts, accident prevention, and accident detection. The prevention part consists of helmet detection and alcohol detection.</a:t>
            </a:r>
          </a:p>
          <a:p>
            <a:pPr marL="649855" indent="-324928" lvl="1">
              <a:lnSpc>
                <a:spcPts val="3912"/>
              </a:lnSpc>
              <a:buFont typeface="Arial"/>
              <a:buChar char="•"/>
            </a:pPr>
            <a:r>
              <a:rPr lang="en-US" spc="-45" sz="3009">
                <a:solidFill>
                  <a:srgbClr val="1A1B18"/>
                </a:solidFill>
                <a:latin typeface="Overpass Light Bold"/>
              </a:rPr>
              <a:t>This system is predicted to make significantly prevent accident and detects an accident.</a:t>
            </a:r>
          </a:p>
          <a:p>
            <a:pPr>
              <a:lnSpc>
                <a:spcPts val="3522"/>
              </a:lnSpc>
            </a:pPr>
          </a:p>
        </p:txBody>
      </p:sp>
      <p:grpSp>
        <p:nvGrpSpPr>
          <p:cNvPr name="Group 5" id="5"/>
          <p:cNvGrpSpPr/>
          <p:nvPr/>
        </p:nvGrpSpPr>
        <p:grpSpPr>
          <a:xfrm rot="-5400000">
            <a:off x="16781557" y="8569267"/>
            <a:ext cx="955485" cy="218188"/>
            <a:chOff x="0" y="0"/>
            <a:chExt cx="1273980" cy="290918"/>
          </a:xfrm>
        </p:grpSpPr>
        <p:grpSp>
          <p:nvGrpSpPr>
            <p:cNvPr name="Group 6" id="6"/>
            <p:cNvGrpSpPr>
              <a:grpSpLocks noChangeAspect="true"/>
            </p:cNvGrpSpPr>
            <p:nvPr/>
          </p:nvGrpSpPr>
          <p:grpSpPr>
            <a:xfrm rot="0">
              <a:off x="983062" y="0"/>
              <a:ext cx="290918" cy="290918"/>
              <a:chOff x="0" y="0"/>
              <a:chExt cx="1708150" cy="1708150"/>
            </a:xfrm>
          </p:grpSpPr>
          <p:sp>
            <p:nvSpPr>
              <p:cNvPr name="Freeform 7" id="7"/>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8" id="8"/>
            <p:cNvGrpSpPr>
              <a:grpSpLocks noChangeAspect="true"/>
            </p:cNvGrpSpPr>
            <p:nvPr/>
          </p:nvGrpSpPr>
          <p:grpSpPr>
            <a:xfrm rot="0">
              <a:off x="489944" y="0"/>
              <a:ext cx="290918" cy="290918"/>
              <a:chOff x="0" y="0"/>
              <a:chExt cx="1708150" cy="1708150"/>
            </a:xfrm>
          </p:grpSpPr>
          <p:sp>
            <p:nvSpPr>
              <p:cNvPr name="Freeform 9" id="9"/>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0" id="10"/>
            <p:cNvGrpSpPr/>
            <p:nvPr/>
          </p:nvGrpSpPr>
          <p:grpSpPr>
            <a:xfrm rot="0">
              <a:off x="0" y="1587"/>
              <a:ext cx="287744" cy="287744"/>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1028700" y="1602079"/>
            <a:ext cx="12999682" cy="1357329"/>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Bold"/>
              </a:rPr>
              <a:t>Introduction</a:t>
            </a:r>
          </a:p>
        </p:txBody>
      </p:sp>
      <p:sp>
        <p:nvSpPr>
          <p:cNvPr name="AutoShape 3" id="3"/>
          <p:cNvSpPr/>
          <p:nvPr/>
        </p:nvSpPr>
        <p:spPr>
          <a:xfrm rot="0">
            <a:off x="1028700" y="2863116"/>
            <a:ext cx="16230600" cy="29618"/>
          </a:xfrm>
          <a:prstGeom prst="rect">
            <a:avLst/>
          </a:prstGeom>
          <a:solidFill>
            <a:srgbClr val="CDA63C"/>
          </a:solidFill>
        </p:spPr>
      </p:sp>
      <p:sp>
        <p:nvSpPr>
          <p:cNvPr name="TextBox 4" id="4"/>
          <p:cNvSpPr txBox="true"/>
          <p:nvPr/>
        </p:nvSpPr>
        <p:spPr>
          <a:xfrm rot="0">
            <a:off x="1028700" y="3058222"/>
            <a:ext cx="16121506" cy="6667500"/>
          </a:xfrm>
          <a:prstGeom prst="rect">
            <a:avLst/>
          </a:prstGeom>
        </p:spPr>
        <p:txBody>
          <a:bodyPr anchor="t" rtlCol="false" tIns="0" lIns="0" bIns="0" rIns="0">
            <a:spAutoFit/>
          </a:bodyPr>
          <a:lstStyle/>
          <a:p>
            <a:pPr>
              <a:lnSpc>
                <a:spcPts val="4159"/>
              </a:lnSpc>
            </a:pPr>
            <a:r>
              <a:rPr lang="en-US" spc="-47" sz="3199">
                <a:solidFill>
                  <a:srgbClr val="1A1B18"/>
                </a:solidFill>
                <a:latin typeface="Cormorant Garamond Bold Bold"/>
              </a:rPr>
              <a:t>India is a developing nation, with advanced transportation technology and an increase in the number of vehicles. As a result, traffic hazards have increased. The number of road accidents occurring regularly is on the rise, resulting in a large number of deaths due to poor emergency facilities</a:t>
            </a:r>
          </a:p>
          <a:p>
            <a:pPr>
              <a:lnSpc>
                <a:spcPts val="4159"/>
              </a:lnSpc>
            </a:pPr>
          </a:p>
          <a:p>
            <a:pPr>
              <a:lnSpc>
                <a:spcPts val="4159"/>
              </a:lnSpc>
            </a:pPr>
            <a:r>
              <a:rPr lang="en-US" spc="-47" sz="3199">
                <a:solidFill>
                  <a:srgbClr val="1A1B18"/>
                </a:solidFill>
                <a:latin typeface="Cormorant Garamond Bold Bold"/>
              </a:rPr>
              <a:t>WHO says that 1.25 million people die each year due to road accidents. A road accident kills someone in India every four minutes. Road accidents increased by 2.5 percent from 4,89,400 in 2014 to 5,01,423 in 2015. It has been concluded that carelessness and fault of the driver are the main causes of road accidents, deaths, and injuries on all roads in the country.</a:t>
            </a:r>
          </a:p>
          <a:p>
            <a:pPr>
              <a:lnSpc>
                <a:spcPts val="4159"/>
              </a:lnSpc>
            </a:pPr>
          </a:p>
          <a:p>
            <a:pPr>
              <a:lnSpc>
                <a:spcPts val="4159"/>
              </a:lnSpc>
            </a:pPr>
          </a:p>
          <a:p>
            <a:pPr>
              <a:lnSpc>
                <a:spcPts val="4159"/>
              </a:lnSpc>
            </a:pPr>
          </a:p>
          <a:p>
            <a:pPr>
              <a:lnSpc>
                <a:spcPts val="3639"/>
              </a:lnSpc>
            </a:pPr>
          </a:p>
          <a:p>
            <a:pPr>
              <a:lnSpc>
                <a:spcPts val="3639"/>
              </a:lnSpc>
            </a:pPr>
          </a:p>
        </p:txBody>
      </p:sp>
      <p:grpSp>
        <p:nvGrpSpPr>
          <p:cNvPr name="Group 5" id="5"/>
          <p:cNvGrpSpPr/>
          <p:nvPr/>
        </p:nvGrpSpPr>
        <p:grpSpPr>
          <a:xfrm rot="-5400000">
            <a:off x="17181373" y="7898858"/>
            <a:ext cx="955485" cy="218188"/>
            <a:chOff x="0" y="0"/>
            <a:chExt cx="1273980" cy="290918"/>
          </a:xfrm>
        </p:grpSpPr>
        <p:grpSp>
          <p:nvGrpSpPr>
            <p:cNvPr name="Group 6" id="6"/>
            <p:cNvGrpSpPr>
              <a:grpSpLocks noChangeAspect="true"/>
            </p:cNvGrpSpPr>
            <p:nvPr/>
          </p:nvGrpSpPr>
          <p:grpSpPr>
            <a:xfrm rot="0">
              <a:off x="983062" y="0"/>
              <a:ext cx="290918" cy="290918"/>
              <a:chOff x="0" y="0"/>
              <a:chExt cx="1708150" cy="1708150"/>
            </a:xfrm>
          </p:grpSpPr>
          <p:sp>
            <p:nvSpPr>
              <p:cNvPr name="Freeform 7" id="7"/>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8" id="8"/>
            <p:cNvGrpSpPr>
              <a:grpSpLocks noChangeAspect="true"/>
            </p:cNvGrpSpPr>
            <p:nvPr/>
          </p:nvGrpSpPr>
          <p:grpSpPr>
            <a:xfrm rot="0">
              <a:off x="489944" y="0"/>
              <a:ext cx="290918" cy="290918"/>
              <a:chOff x="0" y="0"/>
              <a:chExt cx="1708150" cy="1708150"/>
            </a:xfrm>
          </p:grpSpPr>
          <p:sp>
            <p:nvSpPr>
              <p:cNvPr name="Freeform 9" id="9"/>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0" id="10"/>
            <p:cNvGrpSpPr/>
            <p:nvPr/>
          </p:nvGrpSpPr>
          <p:grpSpPr>
            <a:xfrm rot="0">
              <a:off x="0" y="1587"/>
              <a:ext cx="287744" cy="287744"/>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rot="0">
            <a:off x="2137300" y="1028700"/>
            <a:ext cx="28575" cy="8229600"/>
          </a:xfrm>
          <a:prstGeom prst="rect">
            <a:avLst/>
          </a:prstGeom>
          <a:solidFill>
            <a:srgbClr val="CDA63C"/>
          </a:solidFill>
        </p:spPr>
      </p:sp>
      <p:sp>
        <p:nvSpPr>
          <p:cNvPr name="TextBox 3" id="3"/>
          <p:cNvSpPr txBox="true"/>
          <p:nvPr/>
        </p:nvSpPr>
        <p:spPr>
          <a:xfrm rot="0">
            <a:off x="3036139" y="1308547"/>
            <a:ext cx="6972332" cy="1359552"/>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Bold"/>
              </a:rPr>
              <a:t>Abstract </a:t>
            </a:r>
          </a:p>
        </p:txBody>
      </p:sp>
      <p:sp>
        <p:nvSpPr>
          <p:cNvPr name="TextBox 4" id="4"/>
          <p:cNvSpPr txBox="true"/>
          <p:nvPr/>
        </p:nvSpPr>
        <p:spPr>
          <a:xfrm rot="0">
            <a:off x="2652942" y="3043469"/>
            <a:ext cx="14711057" cy="4532630"/>
          </a:xfrm>
          <a:prstGeom prst="rect">
            <a:avLst/>
          </a:prstGeom>
        </p:spPr>
        <p:txBody>
          <a:bodyPr anchor="t" rtlCol="false" tIns="0" lIns="0" bIns="0" rIns="0">
            <a:spAutoFit/>
          </a:bodyPr>
          <a:lstStyle/>
          <a:p>
            <a:pPr marL="690879" indent="-345439" lvl="1">
              <a:lnSpc>
                <a:spcPts val="3999"/>
              </a:lnSpc>
              <a:buFont typeface="Arial"/>
              <a:buChar char="•"/>
            </a:pPr>
            <a:r>
              <a:rPr lang="en-US" spc="-47" sz="3199">
                <a:solidFill>
                  <a:srgbClr val="1A1B18"/>
                </a:solidFill>
                <a:latin typeface="Cormorant Garamond Bold Bold"/>
              </a:rPr>
              <a:t>In this paper, an intelligent system is proposed for the detection and prevention of two-wheeler accidents. As part of the prevention, the helmet detects whether a driver is wearing a helmet and has non-alcoholic breath while driving. </a:t>
            </a:r>
          </a:p>
          <a:p>
            <a:pPr marL="690879" indent="-345439" lvl="1">
              <a:lnSpc>
                <a:spcPts val="3999"/>
              </a:lnSpc>
              <a:buFont typeface="Arial"/>
              <a:buChar char="•"/>
            </a:pPr>
            <a:r>
              <a:rPr lang="en-US" spc="-47" sz="3199">
                <a:solidFill>
                  <a:srgbClr val="1A1B18"/>
                </a:solidFill>
                <a:latin typeface="Cormorant Garamond Bold Bold"/>
              </a:rPr>
              <a:t>If these conditions are met, the relay will activate. Microcontrollers control the relay and therefore the ignition. </a:t>
            </a:r>
          </a:p>
          <a:p>
            <a:pPr marL="690879" indent="-345439" lvl="1">
              <a:lnSpc>
                <a:spcPts val="3999"/>
              </a:lnSpc>
              <a:buFont typeface="Arial"/>
              <a:buChar char="•"/>
            </a:pPr>
            <a:r>
              <a:rPr lang="en-US" spc="-47" sz="3199">
                <a:solidFill>
                  <a:srgbClr val="1A1B18"/>
                </a:solidFill>
                <a:latin typeface="Cormorant Garamond Bold Bold"/>
              </a:rPr>
              <a:t>As part of the system, accidents can also be detected at any place and reports can be sent to predefined numbers with the GSM module. All the parameters of the automobile are continuously recorded by the Microcontroller to prevent and detect accidents</a:t>
            </a:r>
          </a:p>
          <a:p>
            <a:pPr>
              <a:lnSpc>
                <a:spcPts val="3999"/>
              </a:lnSpc>
            </a:pPr>
          </a:p>
        </p:txBody>
      </p:sp>
      <p:grpSp>
        <p:nvGrpSpPr>
          <p:cNvPr name="Group 5" id="5"/>
          <p:cNvGrpSpPr/>
          <p:nvPr/>
        </p:nvGrpSpPr>
        <p:grpSpPr>
          <a:xfrm rot="-10800000">
            <a:off x="16408514" y="598632"/>
            <a:ext cx="955485" cy="218188"/>
            <a:chOff x="0" y="0"/>
            <a:chExt cx="1273980" cy="290918"/>
          </a:xfrm>
        </p:grpSpPr>
        <p:grpSp>
          <p:nvGrpSpPr>
            <p:cNvPr name="Group 6" id="6"/>
            <p:cNvGrpSpPr>
              <a:grpSpLocks noChangeAspect="true"/>
            </p:cNvGrpSpPr>
            <p:nvPr/>
          </p:nvGrpSpPr>
          <p:grpSpPr>
            <a:xfrm rot="0">
              <a:off x="983062" y="0"/>
              <a:ext cx="290918" cy="290918"/>
              <a:chOff x="0" y="0"/>
              <a:chExt cx="1708150" cy="1708150"/>
            </a:xfrm>
          </p:grpSpPr>
          <p:sp>
            <p:nvSpPr>
              <p:cNvPr name="Freeform 7" id="7"/>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8" id="8"/>
            <p:cNvGrpSpPr>
              <a:grpSpLocks noChangeAspect="true"/>
            </p:cNvGrpSpPr>
            <p:nvPr/>
          </p:nvGrpSpPr>
          <p:grpSpPr>
            <a:xfrm rot="0">
              <a:off x="489944" y="0"/>
              <a:ext cx="290918" cy="290918"/>
              <a:chOff x="0" y="0"/>
              <a:chExt cx="1708150" cy="1708150"/>
            </a:xfrm>
          </p:grpSpPr>
          <p:sp>
            <p:nvSpPr>
              <p:cNvPr name="Freeform 9" id="9"/>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0" id="10"/>
            <p:cNvGrpSpPr/>
            <p:nvPr/>
          </p:nvGrpSpPr>
          <p:grpSpPr>
            <a:xfrm rot="0">
              <a:off x="0" y="1587"/>
              <a:ext cx="287744" cy="287744"/>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EBE7E0"/>
        </a:solidFill>
      </p:bgPr>
    </p:bg>
    <p:spTree>
      <p:nvGrpSpPr>
        <p:cNvPr id="1" name=""/>
        <p:cNvGrpSpPr/>
        <p:nvPr/>
      </p:nvGrpSpPr>
      <p:grpSpPr>
        <a:xfrm>
          <a:off x="0" y="0"/>
          <a:ext cx="0" cy="0"/>
          <a:chOff x="0" y="0"/>
          <a:chExt cx="0" cy="0"/>
        </a:xfrm>
      </p:grpSpPr>
      <p:sp>
        <p:nvSpPr>
          <p:cNvPr name="AutoShape 2" id="2"/>
          <p:cNvSpPr/>
          <p:nvPr/>
        </p:nvSpPr>
        <p:spPr>
          <a:xfrm rot="0">
            <a:off x="2633573" y="2097630"/>
            <a:ext cx="13297419" cy="56577"/>
          </a:xfrm>
          <a:prstGeom prst="rect">
            <a:avLst/>
          </a:prstGeom>
          <a:solidFill>
            <a:srgbClr val="CDA63C"/>
          </a:solidFill>
        </p:spPr>
      </p:sp>
      <p:sp>
        <p:nvSpPr>
          <p:cNvPr name="TextBox 3" id="3"/>
          <p:cNvSpPr txBox="true"/>
          <p:nvPr/>
        </p:nvSpPr>
        <p:spPr>
          <a:xfrm rot="0">
            <a:off x="2548243" y="1104900"/>
            <a:ext cx="14072953" cy="2252159"/>
          </a:xfrm>
          <a:prstGeom prst="rect">
            <a:avLst/>
          </a:prstGeom>
        </p:spPr>
        <p:txBody>
          <a:bodyPr anchor="t" rtlCol="false" tIns="0" lIns="0" bIns="0" rIns="0">
            <a:spAutoFit/>
          </a:bodyPr>
          <a:lstStyle/>
          <a:p>
            <a:pPr>
              <a:lnSpc>
                <a:spcPts val="8784"/>
              </a:lnSpc>
            </a:pPr>
            <a:r>
              <a:rPr lang="en-US" sz="7985">
                <a:solidFill>
                  <a:srgbClr val="1A1B18"/>
                </a:solidFill>
                <a:latin typeface="Cormorant Garamond Bold Bold"/>
              </a:rPr>
              <a:t>Disadva</a:t>
            </a:r>
            <a:r>
              <a:rPr lang="en-US" sz="7985">
                <a:solidFill>
                  <a:srgbClr val="1A1B18"/>
                </a:solidFill>
                <a:latin typeface="Cormorant Garamond Bold Bold"/>
              </a:rPr>
              <a:t>ntages of Existing System</a:t>
            </a:r>
          </a:p>
          <a:p>
            <a:pPr>
              <a:lnSpc>
                <a:spcPts val="8784"/>
              </a:lnSpc>
            </a:pPr>
          </a:p>
        </p:txBody>
      </p:sp>
      <p:sp>
        <p:nvSpPr>
          <p:cNvPr name="TextBox 4" id="4"/>
          <p:cNvSpPr txBox="true"/>
          <p:nvPr/>
        </p:nvSpPr>
        <p:spPr>
          <a:xfrm rot="0">
            <a:off x="3681323" y="8853166"/>
            <a:ext cx="13577977" cy="405134"/>
          </a:xfrm>
          <a:prstGeom prst="rect">
            <a:avLst/>
          </a:prstGeom>
        </p:spPr>
        <p:txBody>
          <a:bodyPr anchor="t" rtlCol="false" tIns="0" lIns="0" bIns="0" rIns="0">
            <a:spAutoFit/>
          </a:bodyPr>
          <a:lstStyle/>
          <a:p>
            <a:pPr>
              <a:lnSpc>
                <a:spcPts val="2800"/>
              </a:lnSpc>
            </a:pPr>
          </a:p>
        </p:txBody>
      </p:sp>
      <p:sp>
        <p:nvSpPr>
          <p:cNvPr name="AutoShape 5" id="5"/>
          <p:cNvSpPr/>
          <p:nvPr/>
        </p:nvSpPr>
        <p:spPr>
          <a:xfrm rot="0">
            <a:off x="2633573" y="5718039"/>
            <a:ext cx="14232613" cy="32905"/>
          </a:xfrm>
          <a:prstGeom prst="rect">
            <a:avLst/>
          </a:prstGeom>
          <a:solidFill>
            <a:srgbClr val="CDA63C"/>
          </a:solidFill>
        </p:spPr>
      </p:sp>
      <p:sp>
        <p:nvSpPr>
          <p:cNvPr name="TextBox 6" id="6"/>
          <p:cNvSpPr txBox="true"/>
          <p:nvPr/>
        </p:nvSpPr>
        <p:spPr>
          <a:xfrm rot="0">
            <a:off x="2633573" y="4351628"/>
            <a:ext cx="15171805" cy="1138688"/>
          </a:xfrm>
          <a:prstGeom prst="rect">
            <a:avLst/>
          </a:prstGeom>
        </p:spPr>
        <p:txBody>
          <a:bodyPr anchor="t" rtlCol="false" tIns="0" lIns="0" bIns="0" rIns="0">
            <a:spAutoFit/>
          </a:bodyPr>
          <a:lstStyle/>
          <a:p>
            <a:pPr>
              <a:lnSpc>
                <a:spcPts val="8784"/>
              </a:lnSpc>
            </a:pPr>
            <a:r>
              <a:rPr lang="en-US" sz="7985">
                <a:solidFill>
                  <a:srgbClr val="1A1B18"/>
                </a:solidFill>
                <a:latin typeface="Cormorant Garamond Bold Bold"/>
              </a:rPr>
              <a:t>Adva</a:t>
            </a:r>
            <a:r>
              <a:rPr lang="en-US" sz="7985">
                <a:solidFill>
                  <a:srgbClr val="1A1B18"/>
                </a:solidFill>
                <a:latin typeface="Cormorant Garamond Bold Bold"/>
              </a:rPr>
              <a:t>ntages of the Proposed System</a:t>
            </a:r>
          </a:p>
        </p:txBody>
      </p:sp>
      <p:sp>
        <p:nvSpPr>
          <p:cNvPr name="TextBox 7" id="7"/>
          <p:cNvSpPr txBox="true"/>
          <p:nvPr/>
        </p:nvSpPr>
        <p:spPr>
          <a:xfrm rot="0">
            <a:off x="2548243" y="2477584"/>
            <a:ext cx="14711057" cy="2008505"/>
          </a:xfrm>
          <a:prstGeom prst="rect">
            <a:avLst/>
          </a:prstGeom>
        </p:spPr>
        <p:txBody>
          <a:bodyPr anchor="t" rtlCol="false" tIns="0" lIns="0" bIns="0" rIns="0">
            <a:spAutoFit/>
          </a:bodyPr>
          <a:lstStyle/>
          <a:p>
            <a:pPr marL="690879" indent="-345439" lvl="1">
              <a:lnSpc>
                <a:spcPts val="3999"/>
              </a:lnSpc>
              <a:buFont typeface="Arial"/>
              <a:buChar char="•"/>
            </a:pPr>
            <a:r>
              <a:rPr lang="en-US" spc="-47" sz="3199">
                <a:solidFill>
                  <a:srgbClr val="1A1B18"/>
                </a:solidFill>
                <a:latin typeface="Cormorant Garamond Bold Bold"/>
              </a:rPr>
              <a:t>The Injured People treatment can be delayed.</a:t>
            </a:r>
          </a:p>
          <a:p>
            <a:pPr marL="690879" indent="-345439" lvl="1">
              <a:lnSpc>
                <a:spcPts val="3999"/>
              </a:lnSpc>
              <a:buFont typeface="Arial"/>
              <a:buChar char="•"/>
            </a:pPr>
            <a:r>
              <a:rPr lang="en-US" spc="-47" sz="3199">
                <a:solidFill>
                  <a:srgbClr val="1A1B18"/>
                </a:solidFill>
                <a:latin typeface="Cormorant Garamond Bold Bold"/>
              </a:rPr>
              <a:t>Can Affect the Traffic of the road.</a:t>
            </a:r>
          </a:p>
          <a:p>
            <a:pPr marL="690879" indent="-345439" lvl="1">
              <a:lnSpc>
                <a:spcPts val="3999"/>
              </a:lnSpc>
              <a:buFont typeface="Arial"/>
              <a:buChar char="•"/>
            </a:pPr>
            <a:r>
              <a:rPr lang="en-US" spc="-47" sz="3199">
                <a:solidFill>
                  <a:srgbClr val="1A1B18"/>
                </a:solidFill>
                <a:latin typeface="Cormorant Garamond Bold Bold"/>
              </a:rPr>
              <a:t>Drunken Drivers will affect Normal Drivers</a:t>
            </a:r>
          </a:p>
          <a:p>
            <a:pPr>
              <a:lnSpc>
                <a:spcPts val="3999"/>
              </a:lnSpc>
            </a:pPr>
          </a:p>
        </p:txBody>
      </p:sp>
      <p:sp>
        <p:nvSpPr>
          <p:cNvPr name="TextBox 8" id="8"/>
          <p:cNvSpPr txBox="true"/>
          <p:nvPr/>
        </p:nvSpPr>
        <p:spPr>
          <a:xfrm rot="0">
            <a:off x="2633573" y="6025511"/>
            <a:ext cx="14711057" cy="3018155"/>
          </a:xfrm>
          <a:prstGeom prst="rect">
            <a:avLst/>
          </a:prstGeom>
        </p:spPr>
        <p:txBody>
          <a:bodyPr anchor="t" rtlCol="false" tIns="0" lIns="0" bIns="0" rIns="0">
            <a:spAutoFit/>
          </a:bodyPr>
          <a:lstStyle/>
          <a:p>
            <a:pPr marL="690879" indent="-345439" lvl="1">
              <a:lnSpc>
                <a:spcPts val="3999"/>
              </a:lnSpc>
              <a:buFont typeface="Arial"/>
              <a:buChar char="•"/>
            </a:pPr>
            <a:r>
              <a:rPr lang="en-US" spc="-47" sz="3199">
                <a:solidFill>
                  <a:srgbClr val="1A1B18"/>
                </a:solidFill>
                <a:latin typeface="Cormorant Garamond Bold Bold"/>
              </a:rPr>
              <a:t>The Emergency contact will be called immediately.</a:t>
            </a:r>
          </a:p>
          <a:p>
            <a:pPr marL="690879" indent="-345439" lvl="1">
              <a:lnSpc>
                <a:spcPts val="3999"/>
              </a:lnSpc>
              <a:buFont typeface="Arial"/>
              <a:buChar char="•"/>
            </a:pPr>
            <a:r>
              <a:rPr lang="en-US" spc="-47" sz="3199">
                <a:solidFill>
                  <a:srgbClr val="1A1B18"/>
                </a:solidFill>
                <a:latin typeface="Cormorant Garamond Bold Bold"/>
              </a:rPr>
              <a:t>The User will be informed if there is an accident nearby. </a:t>
            </a:r>
          </a:p>
          <a:p>
            <a:pPr marL="690879" indent="-345439" lvl="1">
              <a:lnSpc>
                <a:spcPts val="3999"/>
              </a:lnSpc>
              <a:buFont typeface="Arial"/>
              <a:buChar char="•"/>
            </a:pPr>
            <a:r>
              <a:rPr lang="en-US" spc="-47" sz="3199">
                <a:solidFill>
                  <a:srgbClr val="1A1B18"/>
                </a:solidFill>
                <a:latin typeface="Cormorant Garamond Bold Bold"/>
              </a:rPr>
              <a:t>The alcohol sensor will detect any alcoholic reading.</a:t>
            </a:r>
          </a:p>
          <a:p>
            <a:pPr marL="690879" indent="-345439" lvl="1">
              <a:lnSpc>
                <a:spcPts val="3999"/>
              </a:lnSpc>
              <a:buFont typeface="Arial"/>
              <a:buChar char="•"/>
            </a:pPr>
            <a:r>
              <a:rPr lang="en-US" spc="-47" sz="3199">
                <a:solidFill>
                  <a:srgbClr val="1A1B18"/>
                </a:solidFill>
                <a:latin typeface="Cormorant Garamond Bold Bold"/>
              </a:rPr>
              <a:t>Cost-effective.</a:t>
            </a:r>
          </a:p>
          <a:p>
            <a:pPr>
              <a:lnSpc>
                <a:spcPts val="3999"/>
              </a:lnSpc>
            </a:pPr>
          </a:p>
          <a:p>
            <a:pPr>
              <a:lnSpc>
                <a:spcPts val="3999"/>
              </a:lnSpc>
            </a:pPr>
          </a:p>
        </p:txBody>
      </p:sp>
      <p:grpSp>
        <p:nvGrpSpPr>
          <p:cNvPr name="Group 9" id="9"/>
          <p:cNvGrpSpPr/>
          <p:nvPr/>
        </p:nvGrpSpPr>
        <p:grpSpPr>
          <a:xfrm rot="5400000">
            <a:off x="814423" y="8671463"/>
            <a:ext cx="955485" cy="218188"/>
            <a:chOff x="0" y="0"/>
            <a:chExt cx="1273980" cy="290918"/>
          </a:xfrm>
        </p:grpSpPr>
        <p:grpSp>
          <p:nvGrpSpPr>
            <p:cNvPr name="Group 10" id="10"/>
            <p:cNvGrpSpPr>
              <a:grpSpLocks noChangeAspect="true"/>
            </p:cNvGrpSpPr>
            <p:nvPr/>
          </p:nvGrpSpPr>
          <p:grpSpPr>
            <a:xfrm rot="0">
              <a:off x="983062" y="0"/>
              <a:ext cx="290918" cy="290918"/>
              <a:chOff x="0" y="0"/>
              <a:chExt cx="1708150" cy="1708150"/>
            </a:xfrm>
          </p:grpSpPr>
          <p:sp>
            <p:nvSpPr>
              <p:cNvPr name="Freeform 11" id="11"/>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2" id="12"/>
            <p:cNvGrpSpPr>
              <a:grpSpLocks noChangeAspect="true"/>
            </p:cNvGrpSpPr>
            <p:nvPr/>
          </p:nvGrpSpPr>
          <p:grpSpPr>
            <a:xfrm rot="0">
              <a:off x="0" y="0"/>
              <a:ext cx="290918" cy="290918"/>
              <a:chOff x="0" y="0"/>
              <a:chExt cx="1708150" cy="1708150"/>
            </a:xfrm>
          </p:grpSpPr>
          <p:sp>
            <p:nvSpPr>
              <p:cNvPr name="Freeform 13" id="13"/>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p:nvPr/>
          </p:nvGrpSpPr>
          <p:grpSpPr>
            <a:xfrm rot="0">
              <a:off x="493118" y="1587"/>
              <a:ext cx="287744" cy="287744"/>
              <a:chOff x="0" y="0"/>
              <a:chExt cx="6350000" cy="6350000"/>
            </a:xfrm>
          </p:grpSpPr>
          <p:sp>
            <p:nvSpPr>
              <p:cNvPr name="Freeform 15" id="1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EBE7E0"/>
        </a:solidFill>
      </p:bgPr>
    </p:bg>
    <p:spTree>
      <p:nvGrpSpPr>
        <p:cNvPr id="1" name=""/>
        <p:cNvGrpSpPr/>
        <p:nvPr/>
      </p:nvGrpSpPr>
      <p:grpSpPr>
        <a:xfrm>
          <a:off x="0" y="0"/>
          <a:ext cx="0" cy="0"/>
          <a:chOff x="0" y="0"/>
          <a:chExt cx="0" cy="0"/>
        </a:xfrm>
      </p:grpSpPr>
      <p:sp>
        <p:nvSpPr>
          <p:cNvPr name="AutoShape 2" id="2"/>
          <p:cNvSpPr/>
          <p:nvPr/>
        </p:nvSpPr>
        <p:spPr>
          <a:xfrm rot="-10800000">
            <a:off x="16537749" y="1028700"/>
            <a:ext cx="28575" cy="8229600"/>
          </a:xfrm>
          <a:prstGeom prst="rect">
            <a:avLst/>
          </a:prstGeom>
          <a:solidFill>
            <a:srgbClr val="CDA63C"/>
          </a:solidFill>
        </p:spPr>
      </p:sp>
      <p:grpSp>
        <p:nvGrpSpPr>
          <p:cNvPr name="Group 3" id="3"/>
          <p:cNvGrpSpPr/>
          <p:nvPr/>
        </p:nvGrpSpPr>
        <p:grpSpPr>
          <a:xfrm rot="0">
            <a:off x="816909" y="5143500"/>
            <a:ext cx="5937162" cy="3651067"/>
            <a:chOff x="0" y="0"/>
            <a:chExt cx="7916216" cy="4868089"/>
          </a:xfrm>
        </p:grpSpPr>
        <p:sp>
          <p:nvSpPr>
            <p:cNvPr name="TextBox 4" id="4"/>
            <p:cNvSpPr txBox="true"/>
            <p:nvPr/>
          </p:nvSpPr>
          <p:spPr>
            <a:xfrm rot="0">
              <a:off x="0" y="-19050"/>
              <a:ext cx="7916216" cy="623366"/>
            </a:xfrm>
            <a:prstGeom prst="rect">
              <a:avLst/>
            </a:prstGeom>
          </p:spPr>
          <p:txBody>
            <a:bodyPr anchor="t" rtlCol="false" tIns="0" lIns="0" bIns="0" rIns="0">
              <a:spAutoFit/>
            </a:bodyPr>
            <a:lstStyle/>
            <a:p>
              <a:pPr>
                <a:lnSpc>
                  <a:spcPts val="3750"/>
                </a:lnSpc>
              </a:pPr>
              <a:r>
                <a:rPr lang="en-US" spc="-45" sz="3000">
                  <a:solidFill>
                    <a:srgbClr val="1A1B18"/>
                  </a:solidFill>
                  <a:latin typeface="Cormorant Garamond Bold Bold"/>
                </a:rPr>
                <a:t>Proposed System</a:t>
              </a:r>
            </a:p>
          </p:txBody>
        </p:sp>
        <p:sp>
          <p:nvSpPr>
            <p:cNvPr name="TextBox 5" id="5"/>
            <p:cNvSpPr txBox="true"/>
            <p:nvPr/>
          </p:nvSpPr>
          <p:spPr>
            <a:xfrm rot="0">
              <a:off x="0" y="1071848"/>
              <a:ext cx="7916216" cy="3796242"/>
            </a:xfrm>
            <a:prstGeom prst="rect">
              <a:avLst/>
            </a:prstGeom>
          </p:spPr>
          <p:txBody>
            <a:bodyPr anchor="t" rtlCol="false" tIns="0" lIns="0" bIns="0" rIns="0">
              <a:spAutoFit/>
            </a:bodyPr>
            <a:lstStyle/>
            <a:p>
              <a:pPr>
                <a:lnSpc>
                  <a:spcPts val="2800"/>
                </a:lnSpc>
              </a:pPr>
              <a:r>
                <a:rPr lang="en-US" sz="2000">
                  <a:solidFill>
                    <a:srgbClr val="1A1B18"/>
                  </a:solidFill>
                  <a:latin typeface="Overpass Light Bold"/>
                </a:rPr>
                <a:t>The relay will turn on the motor of the two-wheeler only when the helmet is worn and non-alcoholic breath is detected. The microcontroller will continuously monitor the alcohol level in the rider’s breath using an alcohol sensor. If the accident is detected using accelerometer sensors, information will be sent to the registered number using smartphone.</a:t>
              </a:r>
            </a:p>
          </p:txBody>
        </p:sp>
      </p:grpSp>
      <p:grpSp>
        <p:nvGrpSpPr>
          <p:cNvPr name="Group 6" id="6"/>
          <p:cNvGrpSpPr/>
          <p:nvPr/>
        </p:nvGrpSpPr>
        <p:grpSpPr>
          <a:xfrm rot="0">
            <a:off x="7324768" y="926627"/>
            <a:ext cx="8943403" cy="6600571"/>
            <a:chOff x="0" y="0"/>
            <a:chExt cx="11924538" cy="8800761"/>
          </a:xfrm>
        </p:grpSpPr>
        <p:sp>
          <p:nvSpPr>
            <p:cNvPr name="AutoShape 7" id="7"/>
            <p:cNvSpPr/>
            <p:nvPr/>
          </p:nvSpPr>
          <p:spPr>
            <a:xfrm rot="0">
              <a:off x="6819171" y="3142430"/>
              <a:ext cx="776852" cy="0"/>
            </a:xfrm>
            <a:prstGeom prst="line">
              <a:avLst/>
            </a:prstGeom>
            <a:ln cap="rnd" w="63500">
              <a:solidFill>
                <a:srgbClr val="000000"/>
              </a:solidFill>
              <a:prstDash val="solid"/>
              <a:headEnd type="none" len="sm" w="sm"/>
              <a:tailEnd type="triangle" len="med" w="lg"/>
            </a:ln>
          </p:spPr>
        </p:sp>
        <p:sp>
          <p:nvSpPr>
            <p:cNvPr name="AutoShape 8" id="8"/>
            <p:cNvSpPr/>
            <p:nvPr/>
          </p:nvSpPr>
          <p:spPr>
            <a:xfrm rot="0">
              <a:off x="6819171" y="4626405"/>
              <a:ext cx="776852" cy="0"/>
            </a:xfrm>
            <a:prstGeom prst="line">
              <a:avLst/>
            </a:prstGeom>
            <a:ln cap="rnd" w="63500">
              <a:solidFill>
                <a:srgbClr val="000000"/>
              </a:solidFill>
              <a:prstDash val="solid"/>
              <a:headEnd type="none" len="sm" w="sm"/>
              <a:tailEnd type="triangle" len="med" w="lg"/>
            </a:ln>
          </p:spPr>
        </p:sp>
        <p:sp>
          <p:nvSpPr>
            <p:cNvPr name="AutoShape 9" id="9"/>
            <p:cNvSpPr/>
            <p:nvPr/>
          </p:nvSpPr>
          <p:spPr>
            <a:xfrm rot="0">
              <a:off x="6819171" y="6326858"/>
              <a:ext cx="776852" cy="0"/>
            </a:xfrm>
            <a:prstGeom prst="line">
              <a:avLst/>
            </a:prstGeom>
            <a:ln cap="rnd" w="63500">
              <a:solidFill>
                <a:srgbClr val="000000"/>
              </a:solidFill>
              <a:prstDash val="solid"/>
              <a:headEnd type="none" len="sm" w="sm"/>
              <a:tailEnd type="triangle" len="med" w="lg"/>
            </a:ln>
          </p:spPr>
        </p:sp>
        <p:sp>
          <p:nvSpPr>
            <p:cNvPr name="AutoShape 10" id="10"/>
            <p:cNvSpPr/>
            <p:nvPr/>
          </p:nvSpPr>
          <p:spPr>
            <a:xfrm rot="0">
              <a:off x="6745785" y="7890320"/>
              <a:ext cx="776852" cy="0"/>
            </a:xfrm>
            <a:prstGeom prst="line">
              <a:avLst/>
            </a:prstGeom>
            <a:ln cap="rnd" w="63500">
              <a:solidFill>
                <a:srgbClr val="000000"/>
              </a:solidFill>
              <a:prstDash val="solid"/>
              <a:headEnd type="none" len="sm" w="sm"/>
              <a:tailEnd type="triangle" len="med" w="lg"/>
            </a:ln>
          </p:spPr>
        </p:sp>
        <p:grpSp>
          <p:nvGrpSpPr>
            <p:cNvPr name="Group 11" id="11"/>
            <p:cNvGrpSpPr/>
            <p:nvPr/>
          </p:nvGrpSpPr>
          <p:grpSpPr>
            <a:xfrm rot="0">
              <a:off x="3979356" y="2444233"/>
              <a:ext cx="3075906" cy="6356527"/>
              <a:chOff x="0" y="0"/>
              <a:chExt cx="662304" cy="1368687"/>
            </a:xfrm>
          </p:grpSpPr>
          <p:sp>
            <p:nvSpPr>
              <p:cNvPr name="Freeform 12" id="12"/>
              <p:cNvSpPr/>
              <p:nvPr/>
            </p:nvSpPr>
            <p:spPr>
              <a:xfrm>
                <a:off x="41910" y="43180"/>
                <a:ext cx="614044" cy="1320427"/>
              </a:xfrm>
              <a:custGeom>
                <a:avLst/>
                <a:gdLst/>
                <a:ahLst/>
                <a:cxnLst/>
                <a:rect r="r" b="b" t="t" l="l"/>
                <a:pathLst>
                  <a:path h="1320427" w="614044">
                    <a:moveTo>
                      <a:pt x="0" y="0"/>
                    </a:moveTo>
                    <a:lnTo>
                      <a:pt x="614044" y="0"/>
                    </a:lnTo>
                    <a:lnTo>
                      <a:pt x="614044" y="1320427"/>
                    </a:lnTo>
                    <a:lnTo>
                      <a:pt x="0" y="1320427"/>
                    </a:lnTo>
                    <a:close/>
                  </a:path>
                </a:pathLst>
              </a:custGeom>
              <a:solidFill>
                <a:srgbClr val="77838D"/>
              </a:solidFill>
            </p:spPr>
          </p:sp>
          <p:sp>
            <p:nvSpPr>
              <p:cNvPr name="Freeform 13" id="13"/>
              <p:cNvSpPr/>
              <p:nvPr/>
            </p:nvSpPr>
            <p:spPr>
              <a:xfrm>
                <a:off x="35560" y="35560"/>
                <a:ext cx="626744" cy="1333127"/>
              </a:xfrm>
              <a:custGeom>
                <a:avLst/>
                <a:gdLst/>
                <a:ahLst/>
                <a:cxnLst/>
                <a:rect r="r" b="b" t="t" l="l"/>
                <a:pathLst>
                  <a:path h="1333127" w="626744">
                    <a:moveTo>
                      <a:pt x="626744" y="1333127"/>
                    </a:moveTo>
                    <a:lnTo>
                      <a:pt x="0" y="1333127"/>
                    </a:lnTo>
                    <a:lnTo>
                      <a:pt x="0" y="0"/>
                    </a:lnTo>
                    <a:lnTo>
                      <a:pt x="626744" y="0"/>
                    </a:lnTo>
                    <a:lnTo>
                      <a:pt x="626744" y="1333127"/>
                    </a:lnTo>
                    <a:close/>
                    <a:moveTo>
                      <a:pt x="12700" y="1320427"/>
                    </a:moveTo>
                    <a:lnTo>
                      <a:pt x="614044" y="1320427"/>
                    </a:lnTo>
                    <a:lnTo>
                      <a:pt x="614044" y="12700"/>
                    </a:lnTo>
                    <a:lnTo>
                      <a:pt x="12700" y="12700"/>
                    </a:lnTo>
                    <a:lnTo>
                      <a:pt x="12700" y="1320427"/>
                    </a:lnTo>
                    <a:close/>
                  </a:path>
                </a:pathLst>
              </a:custGeom>
              <a:solidFill>
                <a:srgbClr val="9AA7B2"/>
              </a:solidFill>
            </p:spPr>
          </p:sp>
          <p:sp>
            <p:nvSpPr>
              <p:cNvPr name="Freeform 14" id="14"/>
              <p:cNvSpPr/>
              <p:nvPr/>
            </p:nvSpPr>
            <p:spPr>
              <a:xfrm>
                <a:off x="0" y="0"/>
                <a:ext cx="614044" cy="1320427"/>
              </a:xfrm>
              <a:custGeom>
                <a:avLst/>
                <a:gdLst/>
                <a:ahLst/>
                <a:cxnLst/>
                <a:rect r="r" b="b" t="t" l="l"/>
                <a:pathLst>
                  <a:path h="1320427" w="614044">
                    <a:moveTo>
                      <a:pt x="0" y="0"/>
                    </a:moveTo>
                    <a:lnTo>
                      <a:pt x="614044" y="0"/>
                    </a:lnTo>
                    <a:lnTo>
                      <a:pt x="614044" y="1320427"/>
                    </a:lnTo>
                    <a:lnTo>
                      <a:pt x="0" y="1320427"/>
                    </a:lnTo>
                    <a:close/>
                  </a:path>
                </a:pathLst>
              </a:custGeom>
              <a:solidFill>
                <a:srgbClr val="C7D0D8"/>
              </a:solidFill>
            </p:spPr>
          </p:sp>
        </p:grpSp>
        <p:sp>
          <p:nvSpPr>
            <p:cNvPr name="AutoShape 15" id="15"/>
            <p:cNvSpPr/>
            <p:nvPr/>
          </p:nvSpPr>
          <p:spPr>
            <a:xfrm rot="0">
              <a:off x="3314017" y="5514071"/>
              <a:ext cx="665339" cy="0"/>
            </a:xfrm>
            <a:prstGeom prst="line">
              <a:avLst/>
            </a:prstGeom>
            <a:ln cap="rnd" w="63500">
              <a:solidFill>
                <a:srgbClr val="000000"/>
              </a:solidFill>
              <a:prstDash val="solid"/>
              <a:headEnd type="none" len="sm" w="sm"/>
              <a:tailEnd type="triangle" len="med" w="lg"/>
            </a:ln>
          </p:spPr>
        </p:sp>
        <p:grpSp>
          <p:nvGrpSpPr>
            <p:cNvPr name="Group 16" id="16"/>
            <p:cNvGrpSpPr/>
            <p:nvPr/>
          </p:nvGrpSpPr>
          <p:grpSpPr>
            <a:xfrm rot="-10800000">
              <a:off x="937320" y="4616429"/>
              <a:ext cx="2557942" cy="1933062"/>
              <a:chOff x="0" y="0"/>
              <a:chExt cx="1480024" cy="1118468"/>
            </a:xfrm>
          </p:grpSpPr>
          <p:sp>
            <p:nvSpPr>
              <p:cNvPr name="Freeform 17" id="17"/>
              <p:cNvSpPr/>
              <p:nvPr/>
            </p:nvSpPr>
            <p:spPr>
              <a:xfrm>
                <a:off x="0" y="0"/>
                <a:ext cx="1480024" cy="1118468"/>
              </a:xfrm>
              <a:custGeom>
                <a:avLst/>
                <a:gdLst/>
                <a:ahLst/>
                <a:cxnLst/>
                <a:rect r="r" b="b" t="t" l="l"/>
                <a:pathLst>
                  <a:path h="1118468" w="1480024">
                    <a:moveTo>
                      <a:pt x="0" y="0"/>
                    </a:moveTo>
                    <a:lnTo>
                      <a:pt x="1480024" y="0"/>
                    </a:lnTo>
                    <a:lnTo>
                      <a:pt x="1480024" y="1118468"/>
                    </a:lnTo>
                    <a:lnTo>
                      <a:pt x="0" y="1118468"/>
                    </a:lnTo>
                    <a:close/>
                  </a:path>
                </a:pathLst>
              </a:custGeom>
              <a:solidFill>
                <a:srgbClr val="C7D0D8"/>
              </a:solidFill>
            </p:spPr>
          </p:sp>
        </p:grpSp>
        <p:sp>
          <p:nvSpPr>
            <p:cNvPr name="AutoShape 18" id="18"/>
            <p:cNvSpPr/>
            <p:nvPr/>
          </p:nvSpPr>
          <p:spPr>
            <a:xfrm rot="0">
              <a:off x="3314017" y="7936440"/>
              <a:ext cx="665339" cy="0"/>
            </a:xfrm>
            <a:prstGeom prst="line">
              <a:avLst/>
            </a:prstGeom>
            <a:ln cap="rnd" w="63500">
              <a:solidFill>
                <a:srgbClr val="000000"/>
              </a:solidFill>
              <a:prstDash val="solid"/>
              <a:headEnd type="none" len="sm" w="sm"/>
              <a:tailEnd type="triangle" len="med" w="lg"/>
            </a:ln>
          </p:spPr>
        </p:sp>
        <p:grpSp>
          <p:nvGrpSpPr>
            <p:cNvPr name="Group 19" id="19"/>
            <p:cNvGrpSpPr/>
            <p:nvPr/>
          </p:nvGrpSpPr>
          <p:grpSpPr>
            <a:xfrm rot="-10800000">
              <a:off x="0" y="7191704"/>
              <a:ext cx="3495262" cy="1489472"/>
              <a:chOff x="0" y="0"/>
              <a:chExt cx="2022357" cy="861808"/>
            </a:xfrm>
          </p:grpSpPr>
          <p:sp>
            <p:nvSpPr>
              <p:cNvPr name="Freeform 20" id="20"/>
              <p:cNvSpPr/>
              <p:nvPr/>
            </p:nvSpPr>
            <p:spPr>
              <a:xfrm>
                <a:off x="0" y="0"/>
                <a:ext cx="2022357" cy="861808"/>
              </a:xfrm>
              <a:custGeom>
                <a:avLst/>
                <a:gdLst/>
                <a:ahLst/>
                <a:cxnLst/>
                <a:rect r="r" b="b" t="t" l="l"/>
                <a:pathLst>
                  <a:path h="861808" w="2022357">
                    <a:moveTo>
                      <a:pt x="0" y="0"/>
                    </a:moveTo>
                    <a:lnTo>
                      <a:pt x="2022357" y="0"/>
                    </a:lnTo>
                    <a:lnTo>
                      <a:pt x="2022357" y="861808"/>
                    </a:lnTo>
                    <a:lnTo>
                      <a:pt x="0" y="861808"/>
                    </a:lnTo>
                    <a:close/>
                  </a:path>
                </a:pathLst>
              </a:custGeom>
              <a:solidFill>
                <a:srgbClr val="C7D0D8"/>
              </a:solidFill>
            </p:spPr>
          </p:sp>
        </p:grpSp>
        <p:sp>
          <p:nvSpPr>
            <p:cNvPr name="AutoShape 21" id="21"/>
            <p:cNvSpPr/>
            <p:nvPr/>
          </p:nvSpPr>
          <p:spPr>
            <a:xfrm rot="0">
              <a:off x="3314017" y="3375006"/>
              <a:ext cx="665339" cy="0"/>
            </a:xfrm>
            <a:prstGeom prst="line">
              <a:avLst/>
            </a:prstGeom>
            <a:ln cap="rnd" w="63500">
              <a:solidFill>
                <a:srgbClr val="000000"/>
              </a:solidFill>
              <a:prstDash val="solid"/>
              <a:headEnd type="none" len="sm" w="sm"/>
              <a:tailEnd type="triangle" len="med" w="lg"/>
            </a:ln>
          </p:spPr>
        </p:sp>
        <p:grpSp>
          <p:nvGrpSpPr>
            <p:cNvPr name="Group 22" id="22"/>
            <p:cNvGrpSpPr/>
            <p:nvPr/>
          </p:nvGrpSpPr>
          <p:grpSpPr>
            <a:xfrm rot="-10800000">
              <a:off x="1278971" y="2768238"/>
              <a:ext cx="2216291" cy="1477811"/>
              <a:chOff x="0" y="0"/>
              <a:chExt cx="1282345" cy="855060"/>
            </a:xfrm>
          </p:grpSpPr>
          <p:sp>
            <p:nvSpPr>
              <p:cNvPr name="Freeform 23" id="23"/>
              <p:cNvSpPr/>
              <p:nvPr/>
            </p:nvSpPr>
            <p:spPr>
              <a:xfrm>
                <a:off x="0" y="0"/>
                <a:ext cx="1282345" cy="855060"/>
              </a:xfrm>
              <a:custGeom>
                <a:avLst/>
                <a:gdLst/>
                <a:ahLst/>
                <a:cxnLst/>
                <a:rect r="r" b="b" t="t" l="l"/>
                <a:pathLst>
                  <a:path h="855060" w="1282345">
                    <a:moveTo>
                      <a:pt x="0" y="0"/>
                    </a:moveTo>
                    <a:lnTo>
                      <a:pt x="1282345" y="0"/>
                    </a:lnTo>
                    <a:lnTo>
                      <a:pt x="1282345" y="855060"/>
                    </a:lnTo>
                    <a:lnTo>
                      <a:pt x="0" y="855060"/>
                    </a:lnTo>
                    <a:close/>
                  </a:path>
                </a:pathLst>
              </a:custGeom>
              <a:solidFill>
                <a:srgbClr val="C7D0D8"/>
              </a:solidFill>
            </p:spPr>
          </p:sp>
        </p:grpSp>
        <p:sp>
          <p:nvSpPr>
            <p:cNvPr name="AutoShape 24" id="24"/>
            <p:cNvSpPr/>
            <p:nvPr/>
          </p:nvSpPr>
          <p:spPr>
            <a:xfrm rot="0">
              <a:off x="9004320" y="6352258"/>
              <a:ext cx="776852" cy="0"/>
            </a:xfrm>
            <a:prstGeom prst="line">
              <a:avLst/>
            </a:prstGeom>
            <a:ln cap="rnd" w="63500">
              <a:solidFill>
                <a:srgbClr val="000000"/>
              </a:solidFill>
              <a:prstDash val="solid"/>
              <a:headEnd type="none" len="sm" w="sm"/>
              <a:tailEnd type="triangle" len="med" w="lg"/>
            </a:ln>
          </p:spPr>
        </p:sp>
        <p:grpSp>
          <p:nvGrpSpPr>
            <p:cNvPr name="Group 25" id="25"/>
            <p:cNvGrpSpPr/>
            <p:nvPr/>
          </p:nvGrpSpPr>
          <p:grpSpPr>
            <a:xfrm rot="-10800000">
              <a:off x="9771699" y="5723869"/>
              <a:ext cx="1723337" cy="1205977"/>
              <a:chOff x="0" y="0"/>
              <a:chExt cx="1480024" cy="1035709"/>
            </a:xfrm>
          </p:grpSpPr>
          <p:sp>
            <p:nvSpPr>
              <p:cNvPr name="Freeform 26" id="26"/>
              <p:cNvSpPr/>
              <p:nvPr/>
            </p:nvSpPr>
            <p:spPr>
              <a:xfrm>
                <a:off x="0" y="0"/>
                <a:ext cx="1480024" cy="1035709"/>
              </a:xfrm>
              <a:custGeom>
                <a:avLst/>
                <a:gdLst/>
                <a:ahLst/>
                <a:cxnLst/>
                <a:rect r="r" b="b" t="t" l="l"/>
                <a:pathLst>
                  <a:path h="1035709" w="1480024">
                    <a:moveTo>
                      <a:pt x="0" y="0"/>
                    </a:moveTo>
                    <a:lnTo>
                      <a:pt x="1480024" y="0"/>
                    </a:lnTo>
                    <a:lnTo>
                      <a:pt x="1480024" y="1035709"/>
                    </a:lnTo>
                    <a:lnTo>
                      <a:pt x="0" y="1035709"/>
                    </a:lnTo>
                    <a:close/>
                  </a:path>
                </a:pathLst>
              </a:custGeom>
              <a:solidFill>
                <a:srgbClr val="C7D0D8"/>
              </a:solidFill>
            </p:spPr>
          </p:sp>
        </p:grpSp>
        <p:grpSp>
          <p:nvGrpSpPr>
            <p:cNvPr name="Group 27" id="27"/>
            <p:cNvGrpSpPr/>
            <p:nvPr/>
          </p:nvGrpSpPr>
          <p:grpSpPr>
            <a:xfrm rot="-10800000">
              <a:off x="7596023" y="5723869"/>
              <a:ext cx="1723337" cy="1205977"/>
              <a:chOff x="0" y="0"/>
              <a:chExt cx="1480024" cy="1035709"/>
            </a:xfrm>
          </p:grpSpPr>
          <p:sp>
            <p:nvSpPr>
              <p:cNvPr name="Freeform 28" id="28"/>
              <p:cNvSpPr/>
              <p:nvPr/>
            </p:nvSpPr>
            <p:spPr>
              <a:xfrm>
                <a:off x="0" y="0"/>
                <a:ext cx="1480024" cy="1035709"/>
              </a:xfrm>
              <a:custGeom>
                <a:avLst/>
                <a:gdLst/>
                <a:ahLst/>
                <a:cxnLst/>
                <a:rect r="r" b="b" t="t" l="l"/>
                <a:pathLst>
                  <a:path h="1035709" w="1480024">
                    <a:moveTo>
                      <a:pt x="0" y="0"/>
                    </a:moveTo>
                    <a:lnTo>
                      <a:pt x="1480024" y="0"/>
                    </a:lnTo>
                    <a:lnTo>
                      <a:pt x="1480024" y="1035709"/>
                    </a:lnTo>
                    <a:lnTo>
                      <a:pt x="0" y="1035709"/>
                    </a:lnTo>
                    <a:close/>
                  </a:path>
                </a:pathLst>
              </a:custGeom>
              <a:solidFill>
                <a:srgbClr val="C7D0D8"/>
              </a:solidFill>
            </p:spPr>
          </p:sp>
        </p:grpSp>
        <p:grpSp>
          <p:nvGrpSpPr>
            <p:cNvPr name="Group 29" id="29"/>
            <p:cNvGrpSpPr/>
            <p:nvPr/>
          </p:nvGrpSpPr>
          <p:grpSpPr>
            <a:xfrm rot="-10800000">
              <a:off x="7522637" y="7242050"/>
              <a:ext cx="3593446" cy="1296541"/>
              <a:chOff x="0" y="0"/>
              <a:chExt cx="2022357" cy="729681"/>
            </a:xfrm>
          </p:grpSpPr>
          <p:sp>
            <p:nvSpPr>
              <p:cNvPr name="Freeform 30" id="30"/>
              <p:cNvSpPr/>
              <p:nvPr/>
            </p:nvSpPr>
            <p:spPr>
              <a:xfrm>
                <a:off x="0" y="0"/>
                <a:ext cx="2022357" cy="729681"/>
              </a:xfrm>
              <a:custGeom>
                <a:avLst/>
                <a:gdLst/>
                <a:ahLst/>
                <a:cxnLst/>
                <a:rect r="r" b="b" t="t" l="l"/>
                <a:pathLst>
                  <a:path h="729681" w="2022357">
                    <a:moveTo>
                      <a:pt x="0" y="0"/>
                    </a:moveTo>
                    <a:lnTo>
                      <a:pt x="2022357" y="0"/>
                    </a:lnTo>
                    <a:lnTo>
                      <a:pt x="2022357" y="729681"/>
                    </a:lnTo>
                    <a:lnTo>
                      <a:pt x="0" y="729681"/>
                    </a:lnTo>
                    <a:close/>
                  </a:path>
                </a:pathLst>
              </a:custGeom>
              <a:solidFill>
                <a:srgbClr val="C7D0D8"/>
              </a:solidFill>
            </p:spPr>
          </p:sp>
        </p:grpSp>
        <p:grpSp>
          <p:nvGrpSpPr>
            <p:cNvPr name="Group 31" id="31"/>
            <p:cNvGrpSpPr/>
            <p:nvPr/>
          </p:nvGrpSpPr>
          <p:grpSpPr>
            <a:xfrm rot="-10800000">
              <a:off x="7596023" y="4031726"/>
              <a:ext cx="1796723" cy="1296541"/>
              <a:chOff x="0" y="0"/>
              <a:chExt cx="1011178" cy="729681"/>
            </a:xfrm>
          </p:grpSpPr>
          <p:sp>
            <p:nvSpPr>
              <p:cNvPr name="Freeform 32" id="32"/>
              <p:cNvSpPr/>
              <p:nvPr/>
            </p:nvSpPr>
            <p:spPr>
              <a:xfrm>
                <a:off x="0" y="0"/>
                <a:ext cx="1011178" cy="729681"/>
              </a:xfrm>
              <a:custGeom>
                <a:avLst/>
                <a:gdLst/>
                <a:ahLst/>
                <a:cxnLst/>
                <a:rect r="r" b="b" t="t" l="l"/>
                <a:pathLst>
                  <a:path h="729681" w="1011178">
                    <a:moveTo>
                      <a:pt x="0" y="0"/>
                    </a:moveTo>
                    <a:lnTo>
                      <a:pt x="1011178" y="0"/>
                    </a:lnTo>
                    <a:lnTo>
                      <a:pt x="1011178" y="729681"/>
                    </a:lnTo>
                    <a:lnTo>
                      <a:pt x="0" y="729681"/>
                    </a:lnTo>
                    <a:close/>
                  </a:path>
                </a:pathLst>
              </a:custGeom>
              <a:solidFill>
                <a:srgbClr val="C7D0D8"/>
              </a:solidFill>
            </p:spPr>
          </p:sp>
        </p:grpSp>
        <p:grpSp>
          <p:nvGrpSpPr>
            <p:cNvPr name="Group 33" id="33"/>
            <p:cNvGrpSpPr/>
            <p:nvPr/>
          </p:nvGrpSpPr>
          <p:grpSpPr>
            <a:xfrm rot="-10800000">
              <a:off x="7596023" y="2500323"/>
              <a:ext cx="1796723" cy="1296541"/>
              <a:chOff x="0" y="0"/>
              <a:chExt cx="1011178" cy="729681"/>
            </a:xfrm>
          </p:grpSpPr>
          <p:sp>
            <p:nvSpPr>
              <p:cNvPr name="Freeform 34" id="34"/>
              <p:cNvSpPr/>
              <p:nvPr/>
            </p:nvSpPr>
            <p:spPr>
              <a:xfrm>
                <a:off x="0" y="0"/>
                <a:ext cx="1011178" cy="729681"/>
              </a:xfrm>
              <a:custGeom>
                <a:avLst/>
                <a:gdLst/>
                <a:ahLst/>
                <a:cxnLst/>
                <a:rect r="r" b="b" t="t" l="l"/>
                <a:pathLst>
                  <a:path h="729681" w="1011178">
                    <a:moveTo>
                      <a:pt x="0" y="0"/>
                    </a:moveTo>
                    <a:lnTo>
                      <a:pt x="1011178" y="0"/>
                    </a:lnTo>
                    <a:lnTo>
                      <a:pt x="1011178" y="729681"/>
                    </a:lnTo>
                    <a:lnTo>
                      <a:pt x="0" y="729681"/>
                    </a:lnTo>
                    <a:close/>
                  </a:path>
                </a:pathLst>
              </a:custGeom>
              <a:solidFill>
                <a:srgbClr val="C7D0D8"/>
              </a:solidFill>
            </p:spPr>
          </p:sp>
        </p:grpSp>
        <p:grpSp>
          <p:nvGrpSpPr>
            <p:cNvPr name="Group 35" id="35"/>
            <p:cNvGrpSpPr/>
            <p:nvPr/>
          </p:nvGrpSpPr>
          <p:grpSpPr>
            <a:xfrm rot="0">
              <a:off x="9771699" y="2106384"/>
              <a:ext cx="2152838" cy="3380962"/>
              <a:chOff x="0" y="0"/>
              <a:chExt cx="727425" cy="1142398"/>
            </a:xfrm>
          </p:grpSpPr>
          <p:sp>
            <p:nvSpPr>
              <p:cNvPr name="Freeform 36" id="36"/>
              <p:cNvSpPr/>
              <p:nvPr/>
            </p:nvSpPr>
            <p:spPr>
              <a:xfrm>
                <a:off x="41910" y="43180"/>
                <a:ext cx="679166" cy="1094138"/>
              </a:xfrm>
              <a:custGeom>
                <a:avLst/>
                <a:gdLst/>
                <a:ahLst/>
                <a:cxnLst/>
                <a:rect r="r" b="b" t="t" l="l"/>
                <a:pathLst>
                  <a:path h="1094138" w="679166">
                    <a:moveTo>
                      <a:pt x="0" y="0"/>
                    </a:moveTo>
                    <a:lnTo>
                      <a:pt x="679166" y="0"/>
                    </a:lnTo>
                    <a:lnTo>
                      <a:pt x="679166" y="1094138"/>
                    </a:lnTo>
                    <a:lnTo>
                      <a:pt x="0" y="1094138"/>
                    </a:lnTo>
                    <a:close/>
                  </a:path>
                </a:pathLst>
              </a:custGeom>
              <a:solidFill>
                <a:srgbClr val="77838D"/>
              </a:solidFill>
            </p:spPr>
          </p:sp>
          <p:sp>
            <p:nvSpPr>
              <p:cNvPr name="Freeform 37" id="37"/>
              <p:cNvSpPr/>
              <p:nvPr/>
            </p:nvSpPr>
            <p:spPr>
              <a:xfrm>
                <a:off x="35560" y="35560"/>
                <a:ext cx="691866" cy="1106838"/>
              </a:xfrm>
              <a:custGeom>
                <a:avLst/>
                <a:gdLst/>
                <a:ahLst/>
                <a:cxnLst/>
                <a:rect r="r" b="b" t="t" l="l"/>
                <a:pathLst>
                  <a:path h="1106838" w="691866">
                    <a:moveTo>
                      <a:pt x="691866" y="1106838"/>
                    </a:moveTo>
                    <a:lnTo>
                      <a:pt x="0" y="1106838"/>
                    </a:lnTo>
                    <a:lnTo>
                      <a:pt x="0" y="0"/>
                    </a:lnTo>
                    <a:lnTo>
                      <a:pt x="691865" y="0"/>
                    </a:lnTo>
                    <a:lnTo>
                      <a:pt x="691865" y="1106838"/>
                    </a:lnTo>
                    <a:close/>
                    <a:moveTo>
                      <a:pt x="12700" y="1094138"/>
                    </a:moveTo>
                    <a:lnTo>
                      <a:pt x="679165" y="1094138"/>
                    </a:lnTo>
                    <a:lnTo>
                      <a:pt x="679165" y="12700"/>
                    </a:lnTo>
                    <a:lnTo>
                      <a:pt x="12700" y="12700"/>
                    </a:lnTo>
                    <a:lnTo>
                      <a:pt x="12700" y="1094138"/>
                    </a:lnTo>
                    <a:close/>
                  </a:path>
                </a:pathLst>
              </a:custGeom>
              <a:solidFill>
                <a:srgbClr val="9AA7B2"/>
              </a:solidFill>
            </p:spPr>
          </p:sp>
          <p:sp>
            <p:nvSpPr>
              <p:cNvPr name="Freeform 38" id="38"/>
              <p:cNvSpPr/>
              <p:nvPr/>
            </p:nvSpPr>
            <p:spPr>
              <a:xfrm>
                <a:off x="0" y="0"/>
                <a:ext cx="679165" cy="1094138"/>
              </a:xfrm>
              <a:custGeom>
                <a:avLst/>
                <a:gdLst/>
                <a:ahLst/>
                <a:cxnLst/>
                <a:rect r="r" b="b" t="t" l="l"/>
                <a:pathLst>
                  <a:path h="1094138" w="679165">
                    <a:moveTo>
                      <a:pt x="0" y="0"/>
                    </a:moveTo>
                    <a:lnTo>
                      <a:pt x="679165" y="0"/>
                    </a:lnTo>
                    <a:lnTo>
                      <a:pt x="679165" y="1094138"/>
                    </a:lnTo>
                    <a:lnTo>
                      <a:pt x="0" y="1094138"/>
                    </a:lnTo>
                    <a:close/>
                  </a:path>
                </a:pathLst>
              </a:custGeom>
              <a:solidFill>
                <a:srgbClr val="C7D0D8"/>
              </a:solidFill>
            </p:spPr>
          </p:sp>
        </p:grpSp>
        <p:sp>
          <p:nvSpPr>
            <p:cNvPr name="AutoShape 39" id="39"/>
            <p:cNvSpPr/>
            <p:nvPr/>
          </p:nvSpPr>
          <p:spPr>
            <a:xfrm rot="0">
              <a:off x="2294029" y="1246834"/>
              <a:ext cx="665339" cy="0"/>
            </a:xfrm>
            <a:prstGeom prst="line">
              <a:avLst/>
            </a:prstGeom>
            <a:ln cap="rnd" w="63500">
              <a:solidFill>
                <a:srgbClr val="000000"/>
              </a:solidFill>
              <a:prstDash val="solid"/>
              <a:headEnd type="none" len="sm" w="sm"/>
              <a:tailEnd type="triangle" len="med" w="lg"/>
            </a:ln>
          </p:spPr>
        </p:sp>
        <p:grpSp>
          <p:nvGrpSpPr>
            <p:cNvPr name="Group 40" id="40"/>
            <p:cNvGrpSpPr/>
            <p:nvPr/>
          </p:nvGrpSpPr>
          <p:grpSpPr>
            <a:xfrm rot="-10800000">
              <a:off x="0" y="698489"/>
              <a:ext cx="2557942" cy="1096689"/>
              <a:chOff x="0" y="0"/>
              <a:chExt cx="1480024" cy="634543"/>
            </a:xfrm>
          </p:grpSpPr>
          <p:sp>
            <p:nvSpPr>
              <p:cNvPr name="Freeform 41" id="41"/>
              <p:cNvSpPr/>
              <p:nvPr/>
            </p:nvSpPr>
            <p:spPr>
              <a:xfrm>
                <a:off x="0" y="0"/>
                <a:ext cx="1480024" cy="634543"/>
              </a:xfrm>
              <a:custGeom>
                <a:avLst/>
                <a:gdLst/>
                <a:ahLst/>
                <a:cxnLst/>
                <a:rect r="r" b="b" t="t" l="l"/>
                <a:pathLst>
                  <a:path h="634543" w="1480024">
                    <a:moveTo>
                      <a:pt x="0" y="0"/>
                    </a:moveTo>
                    <a:lnTo>
                      <a:pt x="1480024" y="0"/>
                    </a:lnTo>
                    <a:lnTo>
                      <a:pt x="1480024" y="634543"/>
                    </a:lnTo>
                    <a:lnTo>
                      <a:pt x="0" y="634543"/>
                    </a:lnTo>
                    <a:close/>
                  </a:path>
                </a:pathLst>
              </a:custGeom>
              <a:solidFill>
                <a:srgbClr val="C7D0D8"/>
              </a:solidFill>
            </p:spPr>
          </p:sp>
        </p:grpSp>
        <p:grpSp>
          <p:nvGrpSpPr>
            <p:cNvPr name="Group 42" id="42"/>
            <p:cNvGrpSpPr/>
            <p:nvPr/>
          </p:nvGrpSpPr>
          <p:grpSpPr>
            <a:xfrm rot="-10800000">
              <a:off x="2959367" y="698489"/>
              <a:ext cx="2557942" cy="1096689"/>
              <a:chOff x="0" y="0"/>
              <a:chExt cx="1480024" cy="634543"/>
            </a:xfrm>
          </p:grpSpPr>
          <p:sp>
            <p:nvSpPr>
              <p:cNvPr name="Freeform 43" id="43"/>
              <p:cNvSpPr/>
              <p:nvPr/>
            </p:nvSpPr>
            <p:spPr>
              <a:xfrm>
                <a:off x="0" y="0"/>
                <a:ext cx="1480024" cy="634543"/>
              </a:xfrm>
              <a:custGeom>
                <a:avLst/>
                <a:gdLst/>
                <a:ahLst/>
                <a:cxnLst/>
                <a:rect r="r" b="b" t="t" l="l"/>
                <a:pathLst>
                  <a:path h="634543" w="1480024">
                    <a:moveTo>
                      <a:pt x="0" y="0"/>
                    </a:moveTo>
                    <a:lnTo>
                      <a:pt x="1480024" y="0"/>
                    </a:lnTo>
                    <a:lnTo>
                      <a:pt x="1480024" y="634543"/>
                    </a:lnTo>
                    <a:lnTo>
                      <a:pt x="0" y="634543"/>
                    </a:lnTo>
                    <a:close/>
                  </a:path>
                </a:pathLst>
              </a:custGeom>
              <a:solidFill>
                <a:srgbClr val="C7D0D8"/>
              </a:solidFill>
            </p:spPr>
          </p:sp>
        </p:grpSp>
        <p:sp>
          <p:nvSpPr>
            <p:cNvPr name="TextBox 44" id="44"/>
            <p:cNvSpPr txBox="true"/>
            <p:nvPr/>
          </p:nvSpPr>
          <p:spPr>
            <a:xfrm rot="0">
              <a:off x="4458401" y="5258280"/>
              <a:ext cx="1914616" cy="671285"/>
            </a:xfrm>
            <a:prstGeom prst="rect">
              <a:avLst/>
            </a:prstGeom>
          </p:spPr>
          <p:txBody>
            <a:bodyPr anchor="t" rtlCol="false" tIns="0" lIns="0" bIns="0" rIns="0">
              <a:spAutoFit/>
            </a:bodyPr>
            <a:lstStyle/>
            <a:p>
              <a:pPr algn="ctr">
                <a:lnSpc>
                  <a:spcPts val="4234"/>
                </a:lnSpc>
              </a:pPr>
              <a:r>
                <a:rPr lang="en-US" sz="3024">
                  <a:solidFill>
                    <a:srgbClr val="1A1B18"/>
                  </a:solidFill>
                  <a:latin typeface="Open Sans"/>
                </a:rPr>
                <a:t>Arduino</a:t>
              </a:r>
            </a:p>
          </p:txBody>
        </p:sp>
        <p:sp>
          <p:nvSpPr>
            <p:cNvPr name="TextBox 45" id="45"/>
            <p:cNvSpPr txBox="true"/>
            <p:nvPr/>
          </p:nvSpPr>
          <p:spPr>
            <a:xfrm rot="0">
              <a:off x="9961331" y="2910174"/>
              <a:ext cx="1533705" cy="1387857"/>
            </a:xfrm>
            <a:prstGeom prst="rect">
              <a:avLst/>
            </a:prstGeom>
          </p:spPr>
          <p:txBody>
            <a:bodyPr anchor="t" rtlCol="false" tIns="0" lIns="0" bIns="0" rIns="0">
              <a:spAutoFit/>
            </a:bodyPr>
            <a:lstStyle/>
            <a:p>
              <a:pPr algn="ctr">
                <a:lnSpc>
                  <a:spcPts val="4234"/>
                </a:lnSpc>
              </a:pPr>
              <a:r>
                <a:rPr lang="en-US" sz="3024">
                  <a:solidFill>
                    <a:srgbClr val="1A1B18"/>
                  </a:solidFill>
                  <a:latin typeface="Open Sans"/>
                </a:rPr>
                <a:t>Smart</a:t>
              </a:r>
            </a:p>
            <a:p>
              <a:pPr algn="ctr">
                <a:lnSpc>
                  <a:spcPts val="4234"/>
                </a:lnSpc>
              </a:pPr>
              <a:r>
                <a:rPr lang="en-US" sz="3024">
                  <a:solidFill>
                    <a:srgbClr val="1A1B18"/>
                  </a:solidFill>
                  <a:latin typeface="Open Sans"/>
                </a:rPr>
                <a:t>Phone</a:t>
              </a:r>
            </a:p>
          </p:txBody>
        </p:sp>
        <p:sp>
          <p:nvSpPr>
            <p:cNvPr name="TextBox 46" id="46"/>
            <p:cNvSpPr txBox="true"/>
            <p:nvPr/>
          </p:nvSpPr>
          <p:spPr>
            <a:xfrm rot="0">
              <a:off x="7976545" y="2784377"/>
              <a:ext cx="962294" cy="671285"/>
            </a:xfrm>
            <a:prstGeom prst="rect">
              <a:avLst/>
            </a:prstGeom>
          </p:spPr>
          <p:txBody>
            <a:bodyPr anchor="t" rtlCol="false" tIns="0" lIns="0" bIns="0" rIns="0">
              <a:spAutoFit/>
            </a:bodyPr>
            <a:lstStyle/>
            <a:p>
              <a:pPr algn="ctr">
                <a:lnSpc>
                  <a:spcPts val="4234"/>
                </a:lnSpc>
              </a:pPr>
              <a:r>
                <a:rPr lang="en-US" sz="3024">
                  <a:solidFill>
                    <a:srgbClr val="1A1B18"/>
                  </a:solidFill>
                  <a:latin typeface="Open Sans"/>
                </a:rPr>
                <a:t>LCD</a:t>
              </a:r>
            </a:p>
          </p:txBody>
        </p:sp>
        <p:sp>
          <p:nvSpPr>
            <p:cNvPr name="TextBox 47" id="47"/>
            <p:cNvSpPr txBox="true"/>
            <p:nvPr/>
          </p:nvSpPr>
          <p:spPr>
            <a:xfrm rot="0">
              <a:off x="7683485" y="4325500"/>
              <a:ext cx="1621800" cy="671285"/>
            </a:xfrm>
            <a:prstGeom prst="rect">
              <a:avLst/>
            </a:prstGeom>
          </p:spPr>
          <p:txBody>
            <a:bodyPr anchor="t" rtlCol="false" tIns="0" lIns="0" bIns="0" rIns="0">
              <a:spAutoFit/>
            </a:bodyPr>
            <a:lstStyle/>
            <a:p>
              <a:pPr algn="ctr">
                <a:lnSpc>
                  <a:spcPts val="4234"/>
                </a:lnSpc>
              </a:pPr>
              <a:r>
                <a:rPr lang="en-US" sz="3024">
                  <a:solidFill>
                    <a:srgbClr val="1A1B18"/>
                  </a:solidFill>
                  <a:latin typeface="Open Sans"/>
                </a:rPr>
                <a:t>Buzzer</a:t>
              </a:r>
            </a:p>
          </p:txBody>
        </p:sp>
        <p:sp>
          <p:nvSpPr>
            <p:cNvPr name="TextBox 48" id="48"/>
            <p:cNvSpPr txBox="true"/>
            <p:nvPr/>
          </p:nvSpPr>
          <p:spPr>
            <a:xfrm rot="0">
              <a:off x="7556019" y="7602825"/>
              <a:ext cx="3498532" cy="536890"/>
            </a:xfrm>
            <a:prstGeom prst="rect">
              <a:avLst/>
            </a:prstGeom>
          </p:spPr>
          <p:txBody>
            <a:bodyPr anchor="t" rtlCol="false" tIns="0" lIns="0" bIns="0" rIns="0">
              <a:spAutoFit/>
            </a:bodyPr>
            <a:lstStyle/>
            <a:p>
              <a:pPr algn="ctr">
                <a:lnSpc>
                  <a:spcPts val="3439"/>
                </a:lnSpc>
              </a:pPr>
              <a:r>
                <a:rPr lang="en-US" sz="2456">
                  <a:solidFill>
                    <a:srgbClr val="1A1B18"/>
                  </a:solidFill>
                  <a:latin typeface="Open Sans"/>
                </a:rPr>
                <a:t>Bluetooth Module</a:t>
              </a:r>
            </a:p>
          </p:txBody>
        </p:sp>
        <p:sp>
          <p:nvSpPr>
            <p:cNvPr name="TextBox 49" id="49"/>
            <p:cNvSpPr txBox="true"/>
            <p:nvPr/>
          </p:nvSpPr>
          <p:spPr>
            <a:xfrm rot="0">
              <a:off x="7819471" y="5962640"/>
              <a:ext cx="1276441" cy="671285"/>
            </a:xfrm>
            <a:prstGeom prst="rect">
              <a:avLst/>
            </a:prstGeom>
          </p:spPr>
          <p:txBody>
            <a:bodyPr anchor="t" rtlCol="false" tIns="0" lIns="0" bIns="0" rIns="0">
              <a:spAutoFit/>
            </a:bodyPr>
            <a:lstStyle/>
            <a:p>
              <a:pPr algn="ctr">
                <a:lnSpc>
                  <a:spcPts val="4234"/>
                </a:lnSpc>
              </a:pPr>
              <a:r>
                <a:rPr lang="en-US" sz="3024">
                  <a:solidFill>
                    <a:srgbClr val="1A1B18"/>
                  </a:solidFill>
                  <a:latin typeface="Open Sans"/>
                </a:rPr>
                <a:t>Relay</a:t>
              </a:r>
            </a:p>
          </p:txBody>
        </p:sp>
        <p:sp>
          <p:nvSpPr>
            <p:cNvPr name="TextBox 50" id="50"/>
            <p:cNvSpPr txBox="true"/>
            <p:nvPr/>
          </p:nvSpPr>
          <p:spPr>
            <a:xfrm rot="0">
              <a:off x="9897865" y="5962640"/>
              <a:ext cx="1471005" cy="671285"/>
            </a:xfrm>
            <a:prstGeom prst="rect">
              <a:avLst/>
            </a:prstGeom>
          </p:spPr>
          <p:txBody>
            <a:bodyPr anchor="t" rtlCol="false" tIns="0" lIns="0" bIns="0" rIns="0">
              <a:spAutoFit/>
            </a:bodyPr>
            <a:lstStyle/>
            <a:p>
              <a:pPr algn="ctr">
                <a:lnSpc>
                  <a:spcPts val="4234"/>
                </a:lnSpc>
              </a:pPr>
              <a:r>
                <a:rPr lang="en-US" sz="3024">
                  <a:solidFill>
                    <a:srgbClr val="1A1B18"/>
                  </a:solidFill>
                  <a:latin typeface="Open Sans"/>
                </a:rPr>
                <a:t>Motor</a:t>
              </a:r>
            </a:p>
          </p:txBody>
        </p:sp>
        <p:sp>
          <p:nvSpPr>
            <p:cNvPr name="TextBox 51" id="51"/>
            <p:cNvSpPr txBox="true"/>
            <p:nvPr/>
          </p:nvSpPr>
          <p:spPr>
            <a:xfrm rot="0">
              <a:off x="1336274" y="4826705"/>
              <a:ext cx="1760035" cy="1387857"/>
            </a:xfrm>
            <a:prstGeom prst="rect">
              <a:avLst/>
            </a:prstGeom>
          </p:spPr>
          <p:txBody>
            <a:bodyPr anchor="t" rtlCol="false" tIns="0" lIns="0" bIns="0" rIns="0">
              <a:spAutoFit/>
            </a:bodyPr>
            <a:lstStyle/>
            <a:p>
              <a:pPr algn="ctr">
                <a:lnSpc>
                  <a:spcPts val="4234"/>
                </a:lnSpc>
              </a:pPr>
              <a:r>
                <a:rPr lang="en-US" sz="3024">
                  <a:solidFill>
                    <a:srgbClr val="1A1B18"/>
                  </a:solidFill>
                  <a:latin typeface="Open Sans"/>
                </a:rPr>
                <a:t>Alcohol</a:t>
              </a:r>
            </a:p>
            <a:p>
              <a:pPr algn="ctr">
                <a:lnSpc>
                  <a:spcPts val="4234"/>
                </a:lnSpc>
              </a:pPr>
              <a:r>
                <a:rPr lang="en-US" sz="3024">
                  <a:solidFill>
                    <a:srgbClr val="1A1B18"/>
                  </a:solidFill>
                  <a:latin typeface="Open Sans"/>
                </a:rPr>
                <a:t>Sensor</a:t>
              </a:r>
            </a:p>
          </p:txBody>
        </p:sp>
        <p:sp>
          <p:nvSpPr>
            <p:cNvPr name="TextBox 52" id="52"/>
            <p:cNvSpPr txBox="true"/>
            <p:nvPr/>
          </p:nvSpPr>
          <p:spPr>
            <a:xfrm rot="0">
              <a:off x="1336274" y="2967077"/>
              <a:ext cx="2077959" cy="1035217"/>
            </a:xfrm>
            <a:prstGeom prst="rect">
              <a:avLst/>
            </a:prstGeom>
          </p:spPr>
          <p:txBody>
            <a:bodyPr anchor="t" rtlCol="false" tIns="0" lIns="0" bIns="0" rIns="0">
              <a:spAutoFit/>
            </a:bodyPr>
            <a:lstStyle/>
            <a:p>
              <a:pPr algn="ctr">
                <a:lnSpc>
                  <a:spcPts val="3142"/>
                </a:lnSpc>
              </a:pPr>
              <a:r>
                <a:rPr lang="en-US" sz="2244">
                  <a:solidFill>
                    <a:srgbClr val="1A1B18"/>
                  </a:solidFill>
                  <a:latin typeface="Open Sans"/>
                </a:rPr>
                <a:t>RF</a:t>
              </a:r>
            </a:p>
            <a:p>
              <a:pPr algn="ctr">
                <a:lnSpc>
                  <a:spcPts val="3142"/>
                </a:lnSpc>
              </a:pPr>
              <a:r>
                <a:rPr lang="en-US" sz="2244">
                  <a:solidFill>
                    <a:srgbClr val="1A1B18"/>
                  </a:solidFill>
                  <a:latin typeface="Open Sans"/>
                </a:rPr>
                <a:t>Transmitter</a:t>
              </a:r>
            </a:p>
          </p:txBody>
        </p:sp>
        <p:sp>
          <p:nvSpPr>
            <p:cNvPr name="TextBox 53" id="53"/>
            <p:cNvSpPr txBox="true"/>
            <p:nvPr/>
          </p:nvSpPr>
          <p:spPr>
            <a:xfrm rot="0">
              <a:off x="181245" y="7244340"/>
              <a:ext cx="3132773" cy="1234810"/>
            </a:xfrm>
            <a:prstGeom prst="rect">
              <a:avLst/>
            </a:prstGeom>
          </p:spPr>
          <p:txBody>
            <a:bodyPr anchor="t" rtlCol="false" tIns="0" lIns="0" bIns="0" rIns="0">
              <a:spAutoFit/>
            </a:bodyPr>
            <a:lstStyle/>
            <a:p>
              <a:pPr algn="ctr">
                <a:lnSpc>
                  <a:spcPts val="3817"/>
                </a:lnSpc>
              </a:pPr>
              <a:r>
                <a:rPr lang="en-US" sz="2726">
                  <a:solidFill>
                    <a:srgbClr val="1A1B18"/>
                  </a:solidFill>
                  <a:latin typeface="Open Sans"/>
                </a:rPr>
                <a:t>Accelerometer</a:t>
              </a:r>
            </a:p>
            <a:p>
              <a:pPr algn="ctr">
                <a:lnSpc>
                  <a:spcPts val="3817"/>
                </a:lnSpc>
              </a:pPr>
              <a:r>
                <a:rPr lang="en-US" sz="2726">
                  <a:solidFill>
                    <a:srgbClr val="1A1B18"/>
                  </a:solidFill>
                  <a:latin typeface="Open Sans"/>
                </a:rPr>
                <a:t>sensor</a:t>
              </a:r>
            </a:p>
          </p:txBody>
        </p:sp>
        <p:sp>
          <p:nvSpPr>
            <p:cNvPr name="TextBox 54" id="54"/>
            <p:cNvSpPr txBox="true"/>
            <p:nvPr/>
          </p:nvSpPr>
          <p:spPr>
            <a:xfrm rot="0">
              <a:off x="3199359" y="705413"/>
              <a:ext cx="2077959" cy="1035217"/>
            </a:xfrm>
            <a:prstGeom prst="rect">
              <a:avLst/>
            </a:prstGeom>
          </p:spPr>
          <p:txBody>
            <a:bodyPr anchor="t" rtlCol="false" tIns="0" lIns="0" bIns="0" rIns="0">
              <a:spAutoFit/>
            </a:bodyPr>
            <a:lstStyle/>
            <a:p>
              <a:pPr algn="ctr">
                <a:lnSpc>
                  <a:spcPts val="3142"/>
                </a:lnSpc>
              </a:pPr>
              <a:r>
                <a:rPr lang="en-US" sz="2244">
                  <a:solidFill>
                    <a:srgbClr val="1A1B18"/>
                  </a:solidFill>
                  <a:latin typeface="Open Sans"/>
                </a:rPr>
                <a:t>RF</a:t>
              </a:r>
            </a:p>
            <a:p>
              <a:pPr algn="ctr">
                <a:lnSpc>
                  <a:spcPts val="3142"/>
                </a:lnSpc>
              </a:pPr>
              <a:r>
                <a:rPr lang="en-US" sz="2244">
                  <a:solidFill>
                    <a:srgbClr val="1A1B18"/>
                  </a:solidFill>
                  <a:latin typeface="Open Sans"/>
                </a:rPr>
                <a:t>Transmitter</a:t>
              </a:r>
            </a:p>
          </p:txBody>
        </p:sp>
        <p:sp>
          <p:nvSpPr>
            <p:cNvPr name="TextBox 55" id="55"/>
            <p:cNvSpPr txBox="true"/>
            <p:nvPr/>
          </p:nvSpPr>
          <p:spPr>
            <a:xfrm rot="0">
              <a:off x="704536" y="971317"/>
              <a:ext cx="1148871" cy="503409"/>
            </a:xfrm>
            <a:prstGeom prst="rect">
              <a:avLst/>
            </a:prstGeom>
          </p:spPr>
          <p:txBody>
            <a:bodyPr anchor="t" rtlCol="false" tIns="0" lIns="0" bIns="0" rIns="0">
              <a:spAutoFit/>
            </a:bodyPr>
            <a:lstStyle/>
            <a:p>
              <a:pPr algn="ctr">
                <a:lnSpc>
                  <a:spcPts val="3142"/>
                </a:lnSpc>
              </a:pPr>
              <a:r>
                <a:rPr lang="en-US" sz="2244">
                  <a:solidFill>
                    <a:srgbClr val="1A1B18"/>
                  </a:solidFill>
                  <a:latin typeface="Open Sans"/>
                </a:rPr>
                <a:t>Switch</a:t>
              </a:r>
            </a:p>
          </p:txBody>
        </p:sp>
        <p:sp>
          <p:nvSpPr>
            <p:cNvPr name="AutoShape 56" id="56"/>
            <p:cNvSpPr/>
            <p:nvPr/>
          </p:nvSpPr>
          <p:spPr>
            <a:xfrm rot="0">
              <a:off x="5517309" y="1215084"/>
              <a:ext cx="665339" cy="0"/>
            </a:xfrm>
            <a:prstGeom prst="line">
              <a:avLst/>
            </a:prstGeom>
            <a:ln cap="rnd" w="63500">
              <a:solidFill>
                <a:srgbClr val="000000"/>
              </a:solidFill>
              <a:prstDash val="solid"/>
              <a:headEnd type="none" len="sm" w="sm"/>
              <a:tailEnd type="none" len="sm" w="sm"/>
            </a:ln>
          </p:spPr>
        </p:sp>
        <p:sp>
          <p:nvSpPr>
            <p:cNvPr name="AutoShape 57" id="57"/>
            <p:cNvSpPr/>
            <p:nvPr/>
          </p:nvSpPr>
          <p:spPr>
            <a:xfrm rot="-5400000">
              <a:off x="5782951" y="827987"/>
              <a:ext cx="735893" cy="0"/>
            </a:xfrm>
            <a:prstGeom prst="line">
              <a:avLst/>
            </a:prstGeom>
            <a:ln cap="rnd" w="38100">
              <a:solidFill>
                <a:srgbClr val="000000"/>
              </a:solidFill>
              <a:prstDash val="solid"/>
              <a:headEnd type="none" len="sm" w="sm"/>
              <a:tailEnd type="none" len="sm" w="sm"/>
            </a:ln>
          </p:spPr>
        </p:sp>
        <p:sp>
          <p:nvSpPr>
            <p:cNvPr name="AutoShape 58" id="58"/>
            <p:cNvSpPr/>
            <p:nvPr/>
          </p:nvSpPr>
          <p:spPr>
            <a:xfrm rot="-5400000">
              <a:off x="5903601" y="237697"/>
              <a:ext cx="494593" cy="0"/>
            </a:xfrm>
            <a:prstGeom prst="line">
              <a:avLst/>
            </a:prstGeom>
            <a:ln cap="rnd" w="38100">
              <a:solidFill>
                <a:srgbClr val="000000"/>
              </a:solidFill>
              <a:prstDash val="sysDot"/>
              <a:headEnd type="none" len="sm" w="sm"/>
              <a:tailEnd type="none" len="sm" w="sm"/>
            </a:ln>
          </p:spPr>
        </p:sp>
        <p:sp>
          <p:nvSpPr>
            <p:cNvPr name="AutoShape 59" id="59"/>
            <p:cNvSpPr/>
            <p:nvPr/>
          </p:nvSpPr>
          <p:spPr>
            <a:xfrm rot="-3615524">
              <a:off x="5999685" y="218125"/>
              <a:ext cx="524546" cy="0"/>
            </a:xfrm>
            <a:prstGeom prst="line">
              <a:avLst/>
            </a:prstGeom>
            <a:ln cap="rnd" w="38100">
              <a:solidFill>
                <a:srgbClr val="000000"/>
              </a:solidFill>
              <a:prstDash val="sysDot"/>
              <a:headEnd type="none" len="sm" w="sm"/>
              <a:tailEnd type="none" len="sm" w="sm"/>
            </a:ln>
          </p:spPr>
        </p:sp>
        <p:sp>
          <p:nvSpPr>
            <p:cNvPr name="AutoShape 60" id="60"/>
            <p:cNvSpPr/>
            <p:nvPr/>
          </p:nvSpPr>
          <p:spPr>
            <a:xfrm rot="-7759675">
              <a:off x="5747214" y="202205"/>
              <a:ext cx="470858" cy="0"/>
            </a:xfrm>
            <a:prstGeom prst="line">
              <a:avLst/>
            </a:prstGeom>
            <a:ln cap="rnd" w="38100">
              <a:solidFill>
                <a:srgbClr val="000000"/>
              </a:solidFill>
              <a:prstDash val="sysDot"/>
              <a:headEnd type="none" len="sm" w="sm"/>
              <a:tailEnd type="none" len="sm" w="sm"/>
            </a:ln>
          </p:spPr>
        </p:sp>
        <p:sp>
          <p:nvSpPr>
            <p:cNvPr name="AutoShape 61" id="61"/>
            <p:cNvSpPr/>
            <p:nvPr/>
          </p:nvSpPr>
          <p:spPr>
            <a:xfrm rot="0">
              <a:off x="613632" y="3436870"/>
              <a:ext cx="665339" cy="0"/>
            </a:xfrm>
            <a:prstGeom prst="line">
              <a:avLst/>
            </a:prstGeom>
            <a:ln cap="rnd" w="63500">
              <a:solidFill>
                <a:srgbClr val="000000"/>
              </a:solidFill>
              <a:prstDash val="solid"/>
              <a:headEnd type="none" len="sm" w="sm"/>
              <a:tailEnd type="none" len="sm" w="sm"/>
            </a:ln>
          </p:spPr>
        </p:sp>
        <p:sp>
          <p:nvSpPr>
            <p:cNvPr name="AutoShape 62" id="62"/>
            <p:cNvSpPr/>
            <p:nvPr/>
          </p:nvSpPr>
          <p:spPr>
            <a:xfrm rot="-5400000">
              <a:off x="282929" y="3121502"/>
              <a:ext cx="735893" cy="0"/>
            </a:xfrm>
            <a:prstGeom prst="line">
              <a:avLst/>
            </a:prstGeom>
            <a:ln cap="rnd" w="38100">
              <a:solidFill>
                <a:srgbClr val="000000"/>
              </a:solidFill>
              <a:prstDash val="solid"/>
              <a:headEnd type="none" len="sm" w="sm"/>
              <a:tailEnd type="none" len="sm" w="sm"/>
            </a:ln>
          </p:spPr>
        </p:sp>
        <p:sp>
          <p:nvSpPr>
            <p:cNvPr name="AutoShape 63" id="63"/>
            <p:cNvSpPr/>
            <p:nvPr/>
          </p:nvSpPr>
          <p:spPr>
            <a:xfrm rot="-5400000">
              <a:off x="403579" y="2531212"/>
              <a:ext cx="494593" cy="0"/>
            </a:xfrm>
            <a:prstGeom prst="line">
              <a:avLst/>
            </a:prstGeom>
            <a:ln cap="rnd" w="38100">
              <a:solidFill>
                <a:srgbClr val="000000"/>
              </a:solidFill>
              <a:prstDash val="sysDot"/>
              <a:headEnd type="none" len="sm" w="sm"/>
              <a:tailEnd type="none" len="sm" w="sm"/>
            </a:ln>
          </p:spPr>
        </p:sp>
        <p:sp>
          <p:nvSpPr>
            <p:cNvPr name="AutoShape 64" id="64"/>
            <p:cNvSpPr/>
            <p:nvPr/>
          </p:nvSpPr>
          <p:spPr>
            <a:xfrm rot="-3615524">
              <a:off x="499662" y="2511640"/>
              <a:ext cx="524546" cy="0"/>
            </a:xfrm>
            <a:prstGeom prst="line">
              <a:avLst/>
            </a:prstGeom>
            <a:ln cap="rnd" w="38100">
              <a:solidFill>
                <a:srgbClr val="000000"/>
              </a:solidFill>
              <a:prstDash val="sysDot"/>
              <a:headEnd type="none" len="sm" w="sm"/>
              <a:tailEnd type="none" len="sm" w="sm"/>
            </a:ln>
          </p:spPr>
        </p:sp>
        <p:sp>
          <p:nvSpPr>
            <p:cNvPr name="AutoShape 65" id="65"/>
            <p:cNvSpPr/>
            <p:nvPr/>
          </p:nvSpPr>
          <p:spPr>
            <a:xfrm rot="-7759675">
              <a:off x="247191" y="2495720"/>
              <a:ext cx="470858" cy="0"/>
            </a:xfrm>
            <a:prstGeom prst="line">
              <a:avLst/>
            </a:prstGeom>
            <a:ln cap="rnd" w="38100">
              <a:solidFill>
                <a:srgbClr val="000000"/>
              </a:solidFill>
              <a:prstDash val="sysDot"/>
              <a:headEnd type="none" len="sm" w="sm"/>
              <a:tailEnd type="none" len="sm" w="sm"/>
            </a:ln>
          </p:spPr>
        </p:sp>
      </p:grpSp>
      <p:grpSp>
        <p:nvGrpSpPr>
          <p:cNvPr name="Group 66" id="66"/>
          <p:cNvGrpSpPr/>
          <p:nvPr/>
        </p:nvGrpSpPr>
        <p:grpSpPr>
          <a:xfrm rot="-5400000">
            <a:off x="16781557" y="8569267"/>
            <a:ext cx="955485" cy="218188"/>
            <a:chOff x="0" y="0"/>
            <a:chExt cx="1273980" cy="290918"/>
          </a:xfrm>
        </p:grpSpPr>
        <p:grpSp>
          <p:nvGrpSpPr>
            <p:cNvPr name="Group 67" id="67"/>
            <p:cNvGrpSpPr>
              <a:grpSpLocks noChangeAspect="true"/>
            </p:cNvGrpSpPr>
            <p:nvPr/>
          </p:nvGrpSpPr>
          <p:grpSpPr>
            <a:xfrm rot="0">
              <a:off x="983062" y="0"/>
              <a:ext cx="290918" cy="290918"/>
              <a:chOff x="0" y="0"/>
              <a:chExt cx="1708150" cy="1708150"/>
            </a:xfrm>
          </p:grpSpPr>
          <p:sp>
            <p:nvSpPr>
              <p:cNvPr name="Freeform 68" id="68"/>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69" id="69"/>
            <p:cNvGrpSpPr>
              <a:grpSpLocks noChangeAspect="true"/>
            </p:cNvGrpSpPr>
            <p:nvPr/>
          </p:nvGrpSpPr>
          <p:grpSpPr>
            <a:xfrm rot="0">
              <a:off x="489944" y="0"/>
              <a:ext cx="290918" cy="290918"/>
              <a:chOff x="0" y="0"/>
              <a:chExt cx="1708150" cy="1708150"/>
            </a:xfrm>
          </p:grpSpPr>
          <p:sp>
            <p:nvSpPr>
              <p:cNvPr name="Freeform 70" id="70"/>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71" id="71"/>
            <p:cNvGrpSpPr/>
            <p:nvPr/>
          </p:nvGrpSpPr>
          <p:grpSpPr>
            <a:xfrm rot="0">
              <a:off x="0" y="1587"/>
              <a:ext cx="287744" cy="287744"/>
              <a:chOff x="0" y="0"/>
              <a:chExt cx="6350000" cy="6350000"/>
            </a:xfrm>
          </p:grpSpPr>
          <p:sp>
            <p:nvSpPr>
              <p:cNvPr name="Freeform 72" id="7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grpSp>
        <p:nvGrpSpPr>
          <p:cNvPr name="Group 2" id="2"/>
          <p:cNvGrpSpPr/>
          <p:nvPr/>
        </p:nvGrpSpPr>
        <p:grpSpPr>
          <a:xfrm rot="0">
            <a:off x="3631271" y="1028700"/>
            <a:ext cx="13628029" cy="5379566"/>
            <a:chOff x="0" y="0"/>
            <a:chExt cx="18170705" cy="7172754"/>
          </a:xfrm>
        </p:grpSpPr>
        <p:sp>
          <p:nvSpPr>
            <p:cNvPr name="TextBox 3" id="3"/>
            <p:cNvSpPr txBox="true"/>
            <p:nvPr/>
          </p:nvSpPr>
          <p:spPr>
            <a:xfrm rot="0">
              <a:off x="0" y="-133350"/>
              <a:ext cx="18170705" cy="852240"/>
            </a:xfrm>
            <a:prstGeom prst="rect">
              <a:avLst/>
            </a:prstGeom>
          </p:spPr>
          <p:txBody>
            <a:bodyPr anchor="t" rtlCol="false" tIns="0" lIns="0" bIns="0" rIns="0">
              <a:spAutoFit/>
            </a:bodyPr>
            <a:lstStyle/>
            <a:p>
              <a:pPr>
                <a:lnSpc>
                  <a:spcPts val="4618"/>
                </a:lnSpc>
              </a:pPr>
              <a:r>
                <a:rPr lang="en-US" spc="-53" sz="3552">
                  <a:solidFill>
                    <a:srgbClr val="1A1B18"/>
                  </a:solidFill>
                  <a:latin typeface="Overpass Light Bold"/>
                </a:rPr>
                <a:t>Alcohol Sensor</a:t>
              </a:r>
            </a:p>
          </p:txBody>
        </p:sp>
        <p:sp>
          <p:nvSpPr>
            <p:cNvPr name="TextBox 4" id="4"/>
            <p:cNvSpPr txBox="true"/>
            <p:nvPr/>
          </p:nvSpPr>
          <p:spPr>
            <a:xfrm rot="0">
              <a:off x="0" y="1398219"/>
              <a:ext cx="18170705" cy="5774535"/>
            </a:xfrm>
            <a:prstGeom prst="rect">
              <a:avLst/>
            </a:prstGeom>
          </p:spPr>
          <p:txBody>
            <a:bodyPr anchor="t" rtlCol="false" tIns="0" lIns="0" bIns="0" rIns="0">
              <a:spAutoFit/>
            </a:bodyPr>
            <a:lstStyle/>
            <a:p>
              <a:pPr>
                <a:lnSpc>
                  <a:spcPts val="3698"/>
                </a:lnSpc>
              </a:pPr>
              <a:r>
                <a:rPr lang="en-US" sz="2642">
                  <a:solidFill>
                    <a:srgbClr val="1A1B18"/>
                  </a:solidFill>
                  <a:latin typeface="Overpass Light"/>
                </a:rPr>
                <a:t>MQ-3 gas sensors can detect alcohol content in the breath. It has high sensitivity and a fast response time. Thus, the sensor can be placed just below the face shield and above the face protection. It detects the alcohol from the rider’s breath; the resistance value drops leading to a change in voltage. The microcontroller receives the data from the sensor, the inbuilt analog to digital converter in the Arduino will convert the analog output to corresponding digital data. The converted digital value can be viewed using an LCD display. </a:t>
              </a:r>
            </a:p>
            <a:p>
              <a:pPr>
                <a:lnSpc>
                  <a:spcPts val="3978"/>
                </a:lnSpc>
              </a:pPr>
            </a:p>
            <a:p>
              <a:pPr>
                <a:lnSpc>
                  <a:spcPts val="3978"/>
                </a:lnSpc>
              </a:pPr>
            </a:p>
            <a:p>
              <a:pPr>
                <a:lnSpc>
                  <a:spcPts val="3978"/>
                </a:lnSpc>
              </a:pPr>
            </a:p>
          </p:txBody>
        </p:sp>
      </p:grpSp>
      <p:sp>
        <p:nvSpPr>
          <p:cNvPr name="AutoShape 5" id="5"/>
          <p:cNvSpPr/>
          <p:nvPr/>
        </p:nvSpPr>
        <p:spPr>
          <a:xfrm rot="0">
            <a:off x="2518300" y="862456"/>
            <a:ext cx="28504" cy="8395844"/>
          </a:xfrm>
          <a:prstGeom prst="rect">
            <a:avLst/>
          </a:prstGeom>
          <a:solidFill>
            <a:srgbClr val="CDA63C"/>
          </a:solidFill>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86161" y="1230823"/>
            <a:ext cx="420642" cy="382784"/>
          </a:xfrm>
          <a:prstGeom prst="rect">
            <a:avLst/>
          </a:prstGeom>
        </p:spPr>
      </p:pic>
      <p:grpSp>
        <p:nvGrpSpPr>
          <p:cNvPr name="Group 7" id="7"/>
          <p:cNvGrpSpPr/>
          <p:nvPr/>
        </p:nvGrpSpPr>
        <p:grpSpPr>
          <a:xfrm rot="0">
            <a:off x="3631271" y="5236795"/>
            <a:ext cx="13947023" cy="6351116"/>
            <a:chOff x="0" y="0"/>
            <a:chExt cx="18596031" cy="8468154"/>
          </a:xfrm>
        </p:grpSpPr>
        <p:sp>
          <p:nvSpPr>
            <p:cNvPr name="TextBox 8" id="8"/>
            <p:cNvSpPr txBox="true"/>
            <p:nvPr/>
          </p:nvSpPr>
          <p:spPr>
            <a:xfrm rot="0">
              <a:off x="0" y="-133350"/>
              <a:ext cx="18596031" cy="852240"/>
            </a:xfrm>
            <a:prstGeom prst="rect">
              <a:avLst/>
            </a:prstGeom>
          </p:spPr>
          <p:txBody>
            <a:bodyPr anchor="t" rtlCol="false" tIns="0" lIns="0" bIns="0" rIns="0">
              <a:spAutoFit/>
            </a:bodyPr>
            <a:lstStyle/>
            <a:p>
              <a:pPr>
                <a:lnSpc>
                  <a:spcPts val="4618"/>
                </a:lnSpc>
              </a:pPr>
              <a:r>
                <a:rPr lang="en-US" spc="-53" sz="3552">
                  <a:solidFill>
                    <a:srgbClr val="1A1B18"/>
                  </a:solidFill>
                  <a:latin typeface="Overpass Light Bold"/>
                </a:rPr>
                <a:t>Helmet Detection</a:t>
              </a:r>
            </a:p>
          </p:txBody>
        </p:sp>
        <p:sp>
          <p:nvSpPr>
            <p:cNvPr name="TextBox 9" id="9"/>
            <p:cNvSpPr txBox="true"/>
            <p:nvPr/>
          </p:nvSpPr>
          <p:spPr>
            <a:xfrm rot="0">
              <a:off x="0" y="1398219"/>
              <a:ext cx="18596031" cy="7069935"/>
            </a:xfrm>
            <a:prstGeom prst="rect">
              <a:avLst/>
            </a:prstGeom>
          </p:spPr>
          <p:txBody>
            <a:bodyPr anchor="t" rtlCol="false" tIns="0" lIns="0" bIns="0" rIns="0">
              <a:spAutoFit/>
            </a:bodyPr>
            <a:lstStyle/>
            <a:p>
              <a:pPr>
                <a:lnSpc>
                  <a:spcPts val="3698"/>
                </a:lnSpc>
              </a:pPr>
              <a:r>
                <a:rPr lang="en-US" sz="2642">
                  <a:solidFill>
                    <a:srgbClr val="1A1B18"/>
                  </a:solidFill>
                  <a:latin typeface="Overpass Light"/>
                </a:rPr>
                <a:t>The section contains a switch, an RF transmitter, a receiver module, an encoder, and a decoder. The switch detects whether the rider is wearing a helmet or not. When the rider wears the helmet, the switch inside will be closed. Or it will remain open. The digital output of the switch will be sent to the encoder. It encodes the given input into a coded binary output. The encoded output is given to the RF transmitter.RF transmitter receives serial data and transmits it wirelessly through RF through its antenna.  The coded binary data received by the RF receiver will be sent to a decoder. . The decoder decodes the input and sends it to Arduino. </a:t>
              </a:r>
            </a:p>
            <a:p>
              <a:pPr>
                <a:lnSpc>
                  <a:spcPts val="3978"/>
                </a:lnSpc>
              </a:pPr>
            </a:p>
            <a:p>
              <a:pPr>
                <a:lnSpc>
                  <a:spcPts val="3978"/>
                </a:lnSpc>
              </a:pPr>
            </a:p>
            <a:p>
              <a:pPr>
                <a:lnSpc>
                  <a:spcPts val="3978"/>
                </a:lnSpc>
              </a:pPr>
            </a:p>
            <a:p>
              <a:pPr>
                <a:lnSpc>
                  <a:spcPts val="3978"/>
                </a:lnSpc>
              </a:pPr>
            </a:p>
          </p:txBody>
        </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86161" y="5553902"/>
            <a:ext cx="420642" cy="382784"/>
          </a:xfrm>
          <a:prstGeom prst="rect">
            <a:avLst/>
          </a:prstGeom>
        </p:spPr>
      </p:pic>
      <p:grpSp>
        <p:nvGrpSpPr>
          <p:cNvPr name="Group 11" id="11"/>
          <p:cNvGrpSpPr/>
          <p:nvPr/>
        </p:nvGrpSpPr>
        <p:grpSpPr>
          <a:xfrm rot="5400000">
            <a:off x="441863" y="8671463"/>
            <a:ext cx="955485" cy="218188"/>
            <a:chOff x="0" y="0"/>
            <a:chExt cx="1273980" cy="290918"/>
          </a:xfrm>
        </p:grpSpPr>
        <p:grpSp>
          <p:nvGrpSpPr>
            <p:cNvPr name="Group 12" id="12"/>
            <p:cNvGrpSpPr>
              <a:grpSpLocks noChangeAspect="true"/>
            </p:cNvGrpSpPr>
            <p:nvPr/>
          </p:nvGrpSpPr>
          <p:grpSpPr>
            <a:xfrm rot="0">
              <a:off x="983062" y="0"/>
              <a:ext cx="290918" cy="290918"/>
              <a:chOff x="0" y="0"/>
              <a:chExt cx="1708150" cy="1708150"/>
            </a:xfrm>
          </p:grpSpPr>
          <p:sp>
            <p:nvSpPr>
              <p:cNvPr name="Freeform 13" id="13"/>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a:grpSpLocks noChangeAspect="true"/>
            </p:cNvGrpSpPr>
            <p:nvPr/>
          </p:nvGrpSpPr>
          <p:grpSpPr>
            <a:xfrm rot="0">
              <a:off x="489944" y="0"/>
              <a:ext cx="290918" cy="290918"/>
              <a:chOff x="0" y="0"/>
              <a:chExt cx="1708150" cy="1708150"/>
            </a:xfrm>
          </p:grpSpPr>
          <p:sp>
            <p:nvSpPr>
              <p:cNvPr name="Freeform 15" id="15"/>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6" id="16"/>
            <p:cNvGrpSpPr/>
            <p:nvPr/>
          </p:nvGrpSpPr>
          <p:grpSpPr>
            <a:xfrm rot="0">
              <a:off x="0" y="1587"/>
              <a:ext cx="287744" cy="287744"/>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grpSp>
        <p:nvGrpSpPr>
          <p:cNvPr name="Group 2" id="2"/>
          <p:cNvGrpSpPr/>
          <p:nvPr/>
        </p:nvGrpSpPr>
        <p:grpSpPr>
          <a:xfrm rot="0">
            <a:off x="3631271" y="862456"/>
            <a:ext cx="13628029" cy="6313016"/>
            <a:chOff x="0" y="0"/>
            <a:chExt cx="18170705" cy="8417354"/>
          </a:xfrm>
        </p:grpSpPr>
        <p:sp>
          <p:nvSpPr>
            <p:cNvPr name="TextBox 3" id="3"/>
            <p:cNvSpPr txBox="true"/>
            <p:nvPr/>
          </p:nvSpPr>
          <p:spPr>
            <a:xfrm rot="0">
              <a:off x="0" y="-133350"/>
              <a:ext cx="18170705" cy="852240"/>
            </a:xfrm>
            <a:prstGeom prst="rect">
              <a:avLst/>
            </a:prstGeom>
          </p:spPr>
          <p:txBody>
            <a:bodyPr anchor="t" rtlCol="false" tIns="0" lIns="0" bIns="0" rIns="0">
              <a:spAutoFit/>
            </a:bodyPr>
            <a:lstStyle/>
            <a:p>
              <a:pPr>
                <a:lnSpc>
                  <a:spcPts val="4618"/>
                </a:lnSpc>
              </a:pPr>
              <a:r>
                <a:rPr lang="en-US" spc="-53" sz="3552">
                  <a:solidFill>
                    <a:srgbClr val="1A1B18"/>
                  </a:solidFill>
                  <a:latin typeface="Overpass Light Bold"/>
                </a:rPr>
                <a:t>Relay</a:t>
              </a:r>
            </a:p>
          </p:txBody>
        </p:sp>
        <p:sp>
          <p:nvSpPr>
            <p:cNvPr name="TextBox 4" id="4"/>
            <p:cNvSpPr txBox="true"/>
            <p:nvPr/>
          </p:nvSpPr>
          <p:spPr>
            <a:xfrm rot="0">
              <a:off x="0" y="1398219"/>
              <a:ext cx="18170705" cy="7019135"/>
            </a:xfrm>
            <a:prstGeom prst="rect">
              <a:avLst/>
            </a:prstGeom>
          </p:spPr>
          <p:txBody>
            <a:bodyPr anchor="t" rtlCol="false" tIns="0" lIns="0" bIns="0" rIns="0">
              <a:spAutoFit/>
            </a:bodyPr>
            <a:lstStyle/>
            <a:p>
              <a:pPr>
                <a:lnSpc>
                  <a:spcPts val="3698"/>
                </a:lnSpc>
              </a:pPr>
              <a:r>
                <a:rPr lang="en-US" sz="2642">
                  <a:solidFill>
                    <a:srgbClr val="1A1B18"/>
                  </a:solidFill>
                  <a:latin typeface="Overpass Light"/>
                </a:rPr>
                <a:t> A relay is a device that can be made to switch on or off a much larger electric current with the help of a comparatively small amount of current. The heart of a relay is an electromagnet. The relays can be used either as a switch (to turn devices on and off) or as an amplifier (to convert a small amount of current into a larger amount). In this paper, the relay plays a major role, as it is used to turn on the engine based on two conditions. The relay is programmed to be turned on only when the rider wear helmet and no alcohol is detected in his breath. If any one of these two conditions fails, the engine cannot be turned on.</a:t>
              </a:r>
            </a:p>
            <a:p>
              <a:pPr>
                <a:lnSpc>
                  <a:spcPts val="3978"/>
                </a:lnSpc>
              </a:pPr>
            </a:p>
            <a:p>
              <a:pPr>
                <a:lnSpc>
                  <a:spcPts val="3978"/>
                </a:lnSpc>
              </a:pPr>
            </a:p>
            <a:p>
              <a:pPr>
                <a:lnSpc>
                  <a:spcPts val="3978"/>
                </a:lnSpc>
              </a:pPr>
            </a:p>
          </p:txBody>
        </p:sp>
      </p:grpSp>
      <p:sp>
        <p:nvSpPr>
          <p:cNvPr name="AutoShape 5" id="5"/>
          <p:cNvSpPr/>
          <p:nvPr/>
        </p:nvSpPr>
        <p:spPr>
          <a:xfrm rot="0">
            <a:off x="2518300" y="862456"/>
            <a:ext cx="28504" cy="8395844"/>
          </a:xfrm>
          <a:prstGeom prst="rect">
            <a:avLst/>
          </a:prstGeom>
          <a:solidFill>
            <a:srgbClr val="CDA63C"/>
          </a:solidFill>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86161" y="1028700"/>
            <a:ext cx="420642" cy="382784"/>
          </a:xfrm>
          <a:prstGeom prst="rect">
            <a:avLst/>
          </a:prstGeom>
        </p:spPr>
      </p:pic>
      <p:grpSp>
        <p:nvGrpSpPr>
          <p:cNvPr name="Group 7" id="7"/>
          <p:cNvGrpSpPr/>
          <p:nvPr/>
        </p:nvGrpSpPr>
        <p:grpSpPr>
          <a:xfrm rot="5400000">
            <a:off x="814423" y="8671463"/>
            <a:ext cx="955485" cy="218188"/>
            <a:chOff x="0" y="0"/>
            <a:chExt cx="1273980" cy="290918"/>
          </a:xfrm>
        </p:grpSpPr>
        <p:grpSp>
          <p:nvGrpSpPr>
            <p:cNvPr name="Group 8" id="8"/>
            <p:cNvGrpSpPr>
              <a:grpSpLocks noChangeAspect="true"/>
            </p:cNvGrpSpPr>
            <p:nvPr/>
          </p:nvGrpSpPr>
          <p:grpSpPr>
            <a:xfrm rot="0">
              <a:off x="983062" y="0"/>
              <a:ext cx="290918" cy="290918"/>
              <a:chOff x="0" y="0"/>
              <a:chExt cx="1708150" cy="1708150"/>
            </a:xfrm>
          </p:grpSpPr>
          <p:sp>
            <p:nvSpPr>
              <p:cNvPr name="Freeform 9" id="9"/>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0" id="10"/>
            <p:cNvGrpSpPr>
              <a:grpSpLocks noChangeAspect="true"/>
            </p:cNvGrpSpPr>
            <p:nvPr/>
          </p:nvGrpSpPr>
          <p:grpSpPr>
            <a:xfrm rot="0">
              <a:off x="0" y="0"/>
              <a:ext cx="290918" cy="290918"/>
              <a:chOff x="0" y="0"/>
              <a:chExt cx="1708150" cy="1708150"/>
            </a:xfrm>
          </p:grpSpPr>
          <p:sp>
            <p:nvSpPr>
              <p:cNvPr name="Freeform 11" id="11"/>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2" id="12"/>
            <p:cNvGrpSpPr/>
            <p:nvPr/>
          </p:nvGrpSpPr>
          <p:grpSpPr>
            <a:xfrm rot="0">
              <a:off x="493118" y="1587"/>
              <a:ext cx="287744" cy="287744"/>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grpSp>
        <p:nvGrpSpPr>
          <p:cNvPr name="Group 14" id="14"/>
          <p:cNvGrpSpPr>
            <a:grpSpLocks noChangeAspect="true"/>
          </p:cNvGrpSpPr>
          <p:nvPr/>
        </p:nvGrpSpPr>
        <p:grpSpPr>
          <a:xfrm rot="5400000">
            <a:off x="1183071" y="9040112"/>
            <a:ext cx="218188" cy="218188"/>
            <a:chOff x="0" y="0"/>
            <a:chExt cx="1708150" cy="1708150"/>
          </a:xfrm>
        </p:grpSpPr>
        <p:sp>
          <p:nvSpPr>
            <p:cNvPr name="Freeform 15" id="15"/>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6" id="16"/>
          <p:cNvGrpSpPr/>
          <p:nvPr/>
        </p:nvGrpSpPr>
        <p:grpSpPr>
          <a:xfrm rot="0">
            <a:off x="3631271" y="5745294"/>
            <a:ext cx="13947023" cy="5100801"/>
            <a:chOff x="0" y="0"/>
            <a:chExt cx="18596031" cy="6801067"/>
          </a:xfrm>
        </p:grpSpPr>
        <p:sp>
          <p:nvSpPr>
            <p:cNvPr name="TextBox 17" id="17"/>
            <p:cNvSpPr txBox="true"/>
            <p:nvPr/>
          </p:nvSpPr>
          <p:spPr>
            <a:xfrm rot="0">
              <a:off x="0" y="-133350"/>
              <a:ext cx="18596031" cy="852240"/>
            </a:xfrm>
            <a:prstGeom prst="rect">
              <a:avLst/>
            </a:prstGeom>
          </p:spPr>
          <p:txBody>
            <a:bodyPr anchor="t" rtlCol="false" tIns="0" lIns="0" bIns="0" rIns="0">
              <a:spAutoFit/>
            </a:bodyPr>
            <a:lstStyle/>
            <a:p>
              <a:pPr>
                <a:lnSpc>
                  <a:spcPts val="4618"/>
                </a:lnSpc>
              </a:pPr>
              <a:r>
                <a:rPr lang="en-US" spc="-53" sz="3552">
                  <a:solidFill>
                    <a:srgbClr val="1A1B18"/>
                  </a:solidFill>
                  <a:latin typeface="Overpass Light Bold"/>
                </a:rPr>
                <a:t>Accident Detection </a:t>
              </a:r>
            </a:p>
          </p:txBody>
        </p:sp>
        <p:sp>
          <p:nvSpPr>
            <p:cNvPr name="TextBox 18" id="18"/>
            <p:cNvSpPr txBox="true"/>
            <p:nvPr/>
          </p:nvSpPr>
          <p:spPr>
            <a:xfrm rot="0">
              <a:off x="0" y="1398219"/>
              <a:ext cx="18596031" cy="5402848"/>
            </a:xfrm>
            <a:prstGeom prst="rect">
              <a:avLst/>
            </a:prstGeom>
          </p:spPr>
          <p:txBody>
            <a:bodyPr anchor="t" rtlCol="false" tIns="0" lIns="0" bIns="0" rIns="0">
              <a:spAutoFit/>
            </a:bodyPr>
            <a:lstStyle/>
            <a:p>
              <a:pPr>
                <a:lnSpc>
                  <a:spcPts val="3978"/>
                </a:lnSpc>
              </a:pPr>
              <a:r>
                <a:rPr lang="en-US" sz="2842">
                  <a:solidFill>
                    <a:srgbClr val="1A1B18"/>
                  </a:solidFill>
                  <a:latin typeface="Overpass Light"/>
                </a:rPr>
                <a:t>The accident is detected by the fall of the vehicle, using an accelerometer sensor. An accelerometer measures the acceleration forces in which it is fitted. Such forces may be static, like the continuous gravitational force, or as in the case with many mobile devices, dynamic to sense movement or vibrations. Acceleration is the measurement of the change in velocity or speed divided by time.</a:t>
              </a:r>
            </a:p>
            <a:p>
              <a:pPr>
                <a:lnSpc>
                  <a:spcPts val="3978"/>
                </a:lnSpc>
              </a:pPr>
            </a:p>
            <a:p>
              <a:pPr>
                <a:lnSpc>
                  <a:spcPts val="3978"/>
                </a:lnSpc>
              </a:pPr>
            </a:p>
            <a:p>
              <a:pPr>
                <a:lnSpc>
                  <a:spcPts val="3978"/>
                </a:lnSpc>
              </a:pPr>
            </a:p>
          </p:txBody>
        </p:sp>
      </p:grpSp>
      <p:pic>
        <p:nvPicPr>
          <p:cNvPr name="Picture 19" id="1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86161" y="6188902"/>
            <a:ext cx="420642" cy="382784"/>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3631271" y="914400"/>
            <a:ext cx="13628029" cy="5595186"/>
          </a:xfrm>
          <a:prstGeom prst="rect">
            <a:avLst/>
          </a:prstGeom>
        </p:spPr>
        <p:txBody>
          <a:bodyPr anchor="t" rtlCol="false" tIns="0" lIns="0" bIns="0" rIns="0">
            <a:spAutoFit/>
          </a:bodyPr>
          <a:lstStyle/>
          <a:p>
            <a:pPr>
              <a:lnSpc>
                <a:spcPts val="3978"/>
              </a:lnSpc>
            </a:pPr>
            <a:r>
              <a:rPr lang="en-US" sz="2842">
                <a:solidFill>
                  <a:srgbClr val="1A1B18"/>
                </a:solidFill>
                <a:latin typeface="Overpass Light"/>
              </a:rPr>
              <a:t>The accelerometer is connected to the microcontroller. If there are any sudden changes occur in the position of the vehicle it is detected as an accident. If an accident is detected, then the information is sent to the android mobile using a Bluetooth module. The sensor with Bluetooth module will trigger emergency and transmit the data over Bluetooth communication whereas the smartphone which is paired &amp; in the range of the sensor is working as receiver of this information and is responsible for recording and processing further. The Smartphone will send the message along with other information like current location tracked by GPS on the phone, mobile number, and incident time to a registered number via TCP/IP. </a:t>
            </a:r>
          </a:p>
          <a:p>
            <a:pPr>
              <a:lnSpc>
                <a:spcPts val="3978"/>
              </a:lnSpc>
            </a:pPr>
          </a:p>
          <a:p>
            <a:pPr>
              <a:lnSpc>
                <a:spcPts val="3978"/>
              </a:lnSpc>
            </a:pPr>
          </a:p>
        </p:txBody>
      </p:sp>
      <p:sp>
        <p:nvSpPr>
          <p:cNvPr name="AutoShape 3" id="3"/>
          <p:cNvSpPr/>
          <p:nvPr/>
        </p:nvSpPr>
        <p:spPr>
          <a:xfrm rot="0">
            <a:off x="2518300" y="862456"/>
            <a:ext cx="28504" cy="8395844"/>
          </a:xfrm>
          <a:prstGeom prst="rect">
            <a:avLst/>
          </a:prstGeom>
          <a:solidFill>
            <a:srgbClr val="CDA63C"/>
          </a:solidFill>
        </p:spPr>
      </p:sp>
      <p:grpSp>
        <p:nvGrpSpPr>
          <p:cNvPr name="Group 4" id="4"/>
          <p:cNvGrpSpPr/>
          <p:nvPr/>
        </p:nvGrpSpPr>
        <p:grpSpPr>
          <a:xfrm rot="0">
            <a:off x="3631271" y="5745294"/>
            <a:ext cx="13947023" cy="4595976"/>
            <a:chOff x="0" y="0"/>
            <a:chExt cx="18596031" cy="6127967"/>
          </a:xfrm>
        </p:grpSpPr>
        <p:sp>
          <p:nvSpPr>
            <p:cNvPr name="TextBox 5" id="5"/>
            <p:cNvSpPr txBox="true"/>
            <p:nvPr/>
          </p:nvSpPr>
          <p:spPr>
            <a:xfrm rot="0">
              <a:off x="0" y="-133350"/>
              <a:ext cx="18596031" cy="852240"/>
            </a:xfrm>
            <a:prstGeom prst="rect">
              <a:avLst/>
            </a:prstGeom>
          </p:spPr>
          <p:txBody>
            <a:bodyPr anchor="t" rtlCol="false" tIns="0" lIns="0" bIns="0" rIns="0">
              <a:spAutoFit/>
            </a:bodyPr>
            <a:lstStyle/>
            <a:p>
              <a:pPr>
                <a:lnSpc>
                  <a:spcPts val="4618"/>
                </a:lnSpc>
              </a:pPr>
              <a:r>
                <a:rPr lang="en-US" spc="-53" sz="3552">
                  <a:solidFill>
                    <a:srgbClr val="1A1B18"/>
                  </a:solidFill>
                  <a:latin typeface="Overpass Light Bold"/>
                </a:rPr>
                <a:t>Bluetooth Module</a:t>
              </a:r>
            </a:p>
          </p:txBody>
        </p:sp>
        <p:sp>
          <p:nvSpPr>
            <p:cNvPr name="TextBox 6" id="6"/>
            <p:cNvSpPr txBox="true"/>
            <p:nvPr/>
          </p:nvSpPr>
          <p:spPr>
            <a:xfrm rot="0">
              <a:off x="0" y="1398219"/>
              <a:ext cx="18596031" cy="4729748"/>
            </a:xfrm>
            <a:prstGeom prst="rect">
              <a:avLst/>
            </a:prstGeom>
          </p:spPr>
          <p:txBody>
            <a:bodyPr anchor="t" rtlCol="false" tIns="0" lIns="0" bIns="0" rIns="0">
              <a:spAutoFit/>
            </a:bodyPr>
            <a:lstStyle/>
            <a:p>
              <a:pPr>
                <a:lnSpc>
                  <a:spcPts val="3978"/>
                </a:lnSpc>
              </a:pPr>
              <a:r>
                <a:rPr lang="en-US" sz="2842">
                  <a:solidFill>
                    <a:srgbClr val="1A1B18"/>
                  </a:solidFill>
                  <a:latin typeface="Overpass Light"/>
                </a:rPr>
                <a:t>Bluetooth is a wireless technology standard for transmitting and receiving data over short distances from fixed and mobile devices. It simplifies the discovery and setup of services between devices. It contains a tiny computer chip and software that makes it easy to connect. Once the accelerometer detects the accident, the data is sent from Bluetooth to the smartphone. </a:t>
              </a:r>
            </a:p>
            <a:p>
              <a:pPr>
                <a:lnSpc>
                  <a:spcPts val="3978"/>
                </a:lnSpc>
              </a:pPr>
            </a:p>
            <a:p>
              <a:pPr>
                <a:lnSpc>
                  <a:spcPts val="3978"/>
                </a:lnSpc>
              </a:pPr>
            </a:p>
          </p:txBody>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86161" y="6188902"/>
            <a:ext cx="420642" cy="382784"/>
          </a:xfrm>
          <a:prstGeom prst="rect">
            <a:avLst/>
          </a:prstGeom>
        </p:spPr>
      </p:pic>
      <p:grpSp>
        <p:nvGrpSpPr>
          <p:cNvPr name="Group 8" id="8"/>
          <p:cNvGrpSpPr/>
          <p:nvPr/>
        </p:nvGrpSpPr>
        <p:grpSpPr>
          <a:xfrm rot="-10800000">
            <a:off x="16622809" y="9258300"/>
            <a:ext cx="955485" cy="218188"/>
            <a:chOff x="0" y="0"/>
            <a:chExt cx="1273980" cy="290918"/>
          </a:xfrm>
        </p:grpSpPr>
        <p:grpSp>
          <p:nvGrpSpPr>
            <p:cNvPr name="Group 9" id="9"/>
            <p:cNvGrpSpPr>
              <a:grpSpLocks noChangeAspect="true"/>
            </p:cNvGrpSpPr>
            <p:nvPr/>
          </p:nvGrpSpPr>
          <p:grpSpPr>
            <a:xfrm rot="0">
              <a:off x="983062" y="0"/>
              <a:ext cx="290918" cy="290918"/>
              <a:chOff x="0" y="0"/>
              <a:chExt cx="1708150" cy="1708150"/>
            </a:xfrm>
          </p:grpSpPr>
          <p:sp>
            <p:nvSpPr>
              <p:cNvPr name="Freeform 10" id="10"/>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1" id="11"/>
            <p:cNvGrpSpPr>
              <a:grpSpLocks noChangeAspect="true"/>
            </p:cNvGrpSpPr>
            <p:nvPr/>
          </p:nvGrpSpPr>
          <p:grpSpPr>
            <a:xfrm rot="0">
              <a:off x="489944" y="0"/>
              <a:ext cx="290918" cy="290918"/>
              <a:chOff x="0" y="0"/>
              <a:chExt cx="1708150" cy="1708150"/>
            </a:xfrm>
          </p:grpSpPr>
          <p:sp>
            <p:nvSpPr>
              <p:cNvPr name="Freeform 12" id="12"/>
              <p:cNvSpPr/>
              <p:nvPr/>
            </p:nvSpPr>
            <p:spPr>
              <a:xfrm>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3" id="13"/>
            <p:cNvGrpSpPr/>
            <p:nvPr/>
          </p:nvGrpSpPr>
          <p:grpSpPr>
            <a:xfrm rot="0">
              <a:off x="0" y="1587"/>
              <a:ext cx="287744" cy="287744"/>
              <a:chOff x="0" y="0"/>
              <a:chExt cx="6350000" cy="6350000"/>
            </a:xfrm>
          </p:grpSpPr>
          <p:sp>
            <p:nvSpPr>
              <p:cNvPr name="Freeform 14" id="1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DAEvtW1ASTg</dc:identifier>
  <dcterms:modified xsi:type="dcterms:W3CDTF">2011-08-01T06:04:30Z</dcterms:modified>
  <cp:revision>1</cp:revision>
  <dc:title>Muted White Black and Beige Minimalist Elegant Company Meeting Presentation</dc:title>
</cp:coreProperties>
</file>