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8/cH/WJXQLrIevpbMoMgPHEdV3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1BE338-0DF8-443C-901E-3542E88EB1C5}">
  <a:tblStyle styleId="{A81BE338-0DF8-443C-901E-3542E88EB1C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customschemas.google.com/relationships/presentationmetadata" Target="metadata" /><Relationship Id="rId5" Type="http://schemas.openxmlformats.org/officeDocument/2006/relationships/slide" Target="slides/slide4.xml" /><Relationship Id="rId15" Type="http://schemas.openxmlformats.org/officeDocument/2006/relationships/slide" Target="slides/slide14.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f6190958f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f6190958f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11f6190958f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06b930e53_0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06b930e53_0_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1206b930e53_0_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17"/>
          <p:cNvPicPr preferRelativeResize="0"/>
          <p:nvPr/>
        </p:nvPicPr>
        <p:blipFill rotWithShape="1">
          <a:blip r:embed="rId2">
            <a:alphaModFix/>
          </a:blip>
          <a:srcRect/>
          <a:stretch/>
        </p:blipFill>
        <p:spPr>
          <a:xfrm>
            <a:off x="10451530" y="132594"/>
            <a:ext cx="1411266" cy="1363792"/>
          </a:xfrm>
          <a:prstGeom prst="rect">
            <a:avLst/>
          </a:prstGeom>
          <a:noFill/>
          <a:ln>
            <a:noFill/>
          </a:ln>
        </p:spPr>
      </p:pic>
      <p:pic>
        <p:nvPicPr>
          <p:cNvPr id="22" name="Google Shape;22;p17"/>
          <p:cNvPicPr preferRelativeResize="0"/>
          <p:nvPr/>
        </p:nvPicPr>
        <p:blipFill rotWithShape="1">
          <a:blip r:embed="rId3">
            <a:alphaModFix/>
          </a:blip>
          <a:srcRect/>
          <a:stretch/>
        </p:blipFill>
        <p:spPr>
          <a:xfrm>
            <a:off x="203579" y="438642"/>
            <a:ext cx="1269242" cy="10473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5"/>
          <p:cNvSpPr>
            <a:spLocks noGrp="1"/>
          </p:cNvSpPr>
          <p:nvPr>
            <p:ph type="pic" idx="2"/>
          </p:nvPr>
        </p:nvSpPr>
        <p:spPr>
          <a:xfrm>
            <a:off x="5183188" y="987425"/>
            <a:ext cx="6172200" cy="4873625"/>
          </a:xfrm>
          <a:prstGeom prst="rect">
            <a:avLst/>
          </a:prstGeom>
          <a:noFill/>
          <a:ln>
            <a:noFill/>
          </a:ln>
        </p:spPr>
      </p:sp>
      <p:sp>
        <p:nvSpPr>
          <p:cNvPr id="70" name="Google Shape;70;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11.xml" /><Relationship Id="rId1" Type="http://schemas.openxmlformats.org/officeDocument/2006/relationships/slideLayout" Target="../slideLayouts/slideLayout3.xml" /><Relationship Id="rId4" Type="http://schemas.openxmlformats.org/officeDocument/2006/relationships/image" Target="../media/image7.png" /></Relationships>
</file>

<file path=ppt/slides/_rels/slide12.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nhkcMoYzPSvRAyZBjLRkxbxTpuPPeFAk/view?usp=sharing" TargetMode="External"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hyperlink" Target="https://stackoverflow.com/questions/34588464/python-how-to-capture-image-from-webcam-on-click-using-opencv" TargetMode="External" /><Relationship Id="rId2" Type="http://schemas.openxmlformats.org/officeDocument/2006/relationships/notesSlide" Target="../notesSlides/notesSlide17.xml" /><Relationship Id="rId1" Type="http://schemas.openxmlformats.org/officeDocument/2006/relationships/slideLayout" Target="../slideLayouts/slideLayout2.xml" /><Relationship Id="rId5" Type="http://schemas.openxmlformats.org/officeDocument/2006/relationships/hyperlink" Target="https://www.geeksforgeeks.org/performing-google-search-using-python-code/" TargetMode="External" /><Relationship Id="rId4" Type="http://schemas.openxmlformats.org/officeDocument/2006/relationships/hyperlink" Target="https://www.youtube.com/watch?v=JkzFjj2hjtw" TargetMode="Externa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450258" y="1710813"/>
            <a:ext cx="9144000" cy="117971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solidFill>
                  <a:srgbClr val="FF0000"/>
                </a:solidFill>
              </a:rPr>
              <a:t>Lens for E - Learning</a:t>
            </a:r>
            <a:endParaRPr>
              <a:solidFill>
                <a:srgbClr val="FF0000"/>
              </a:solidFill>
            </a:endParaRPr>
          </a:p>
        </p:txBody>
      </p:sp>
      <p:sp>
        <p:nvSpPr>
          <p:cNvPr id="91" name="Google Shape;91;p1"/>
          <p:cNvSpPr txBox="1">
            <a:spLocks noGrp="1"/>
          </p:cNvSpPr>
          <p:nvPr>
            <p:ph type="subTitle" idx="1"/>
          </p:nvPr>
        </p:nvSpPr>
        <p:spPr>
          <a:xfrm>
            <a:off x="889827" y="4105275"/>
            <a:ext cx="4658700" cy="16557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r>
              <a:rPr lang="en-US"/>
              <a:t>202IT156 – KISHORE ANANTH N</a:t>
            </a:r>
            <a:endParaRPr/>
          </a:p>
          <a:p>
            <a:pPr marL="0" lvl="0" indent="0" algn="l" rtl="0">
              <a:spcBef>
                <a:spcPts val="1000"/>
              </a:spcBef>
              <a:spcAft>
                <a:spcPts val="0"/>
              </a:spcAft>
              <a:buClr>
                <a:schemeClr val="dk1"/>
              </a:buClr>
              <a:buSzPts val="2400"/>
              <a:buNone/>
            </a:pPr>
            <a:r>
              <a:rPr lang="en-US"/>
              <a:t>202IT206 – ROSHINI R S</a:t>
            </a:r>
            <a:endParaRPr/>
          </a:p>
          <a:p>
            <a:pPr marL="0" lvl="0" indent="0" algn="l" rtl="0">
              <a:spcBef>
                <a:spcPts val="1000"/>
              </a:spcBef>
              <a:spcAft>
                <a:spcPts val="0"/>
              </a:spcAft>
              <a:buClr>
                <a:schemeClr val="dk1"/>
              </a:buClr>
              <a:buSzPts val="2400"/>
              <a:buNone/>
            </a:pPr>
            <a:r>
              <a:rPr lang="en-US"/>
              <a:t>202IT129 – DHARANIKUMAR A B</a:t>
            </a:r>
            <a:endParaRPr/>
          </a:p>
        </p:txBody>
      </p:sp>
      <p:sp>
        <p:nvSpPr>
          <p:cNvPr id="92" name="Google Shape;92;p1"/>
          <p:cNvSpPr txBox="1"/>
          <p:nvPr/>
        </p:nvSpPr>
        <p:spPr>
          <a:xfrm>
            <a:off x="7110526" y="3859875"/>
            <a:ext cx="5081473" cy="29546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chemeClr val="dk1"/>
                </a:solidFill>
                <a:latin typeface="Calibri"/>
                <a:ea typeface="Calibri"/>
                <a:cs typeface="Calibri"/>
                <a:sym typeface="Calibri"/>
              </a:rPr>
              <a:t>Under guidance of </a:t>
            </a:r>
            <a:endParaRPr/>
          </a:p>
          <a:p>
            <a:pPr marL="0" marR="0" lvl="0" indent="0" algn="l" rtl="0">
              <a:spcBef>
                <a:spcPts val="0"/>
              </a:spcBef>
              <a:spcAft>
                <a:spcPts val="0"/>
              </a:spcAft>
              <a:buNone/>
            </a:pPr>
            <a:r>
              <a:rPr lang="en-IN" sz="2400">
                <a:solidFill>
                  <a:schemeClr val="dk1"/>
                </a:solidFill>
                <a:latin typeface="Calibri"/>
                <a:ea typeface="Calibri"/>
                <a:sym typeface="Calibri"/>
              </a:rPr>
              <a:t>Dr.B.Gopalakrishnan,</a:t>
            </a:r>
            <a:endParaRPr lang="en-IN">
              <a:ea typeface="Calibri"/>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Asso Professor 
Department of Information Technology 
Bannari Amman Institute of Technology 
Sathyamagalam 638401</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p:nvPr/>
        </p:nvSpPr>
        <p:spPr>
          <a:xfrm>
            <a:off x="10432473" y="249382"/>
            <a:ext cx="1537854" cy="123305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Effective utilization of the Modern Tool &amp; Cloud</a:t>
            </a:r>
            <a:endParaRPr>
              <a:solidFill>
                <a:srgbClr val="FF0000"/>
              </a:solidFill>
            </a:endParaRPr>
          </a:p>
        </p:txBody>
      </p:sp>
      <p:sp>
        <p:nvSpPr>
          <p:cNvPr id="148" name="Google Shape;148;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800"/>
              <a:buNone/>
            </a:pPr>
            <a:endParaRPr>
              <a:solidFill>
                <a:srgbClr val="FF0000"/>
              </a:solidFill>
            </a:endParaRPr>
          </a:p>
          <a:p>
            <a:pPr marL="0" lvl="0" indent="0" algn="l" rtl="0">
              <a:lnSpc>
                <a:spcPct val="90000"/>
              </a:lnSpc>
              <a:spcBef>
                <a:spcPts val="0"/>
              </a:spcBef>
              <a:spcAft>
                <a:spcPts val="0"/>
              </a:spcAft>
              <a:buClr>
                <a:srgbClr val="FF0000"/>
              </a:buClr>
              <a:buSzPts val="2800"/>
              <a:buNone/>
            </a:pPr>
            <a:r>
              <a:rPr lang="en-US">
                <a:solidFill>
                  <a:srgbClr val="FF0000"/>
                </a:solidFill>
              </a:rPr>
              <a:t>Visual Studio Code</a:t>
            </a:r>
            <a:endParaRPr>
              <a:solidFill>
                <a:srgbClr val="FF0000"/>
              </a:solidFill>
            </a:endParaRPr>
          </a:p>
          <a:p>
            <a:pPr marL="457200" lvl="0" indent="-342900" algn="l" rtl="0">
              <a:lnSpc>
                <a:spcPct val="90000"/>
              </a:lnSpc>
              <a:spcBef>
                <a:spcPts val="0"/>
              </a:spcBef>
              <a:spcAft>
                <a:spcPts val="0"/>
              </a:spcAft>
              <a:buClr>
                <a:srgbClr val="000000"/>
              </a:buClr>
              <a:buSzPts val="1800"/>
              <a:buChar char="•"/>
            </a:pPr>
            <a:r>
              <a:rPr lang="en-US">
                <a:solidFill>
                  <a:srgbClr val="000000"/>
                </a:solidFill>
              </a:rPr>
              <a:t>We used VS code for testing our python code in machine and to check the hardware(camera). </a:t>
            </a:r>
            <a:endParaRPr>
              <a:solidFill>
                <a:srgbClr val="000000"/>
              </a:solidFill>
            </a:endParaRPr>
          </a:p>
          <a:p>
            <a:pPr marL="0" lvl="0" indent="0" algn="l" rtl="0">
              <a:lnSpc>
                <a:spcPct val="90000"/>
              </a:lnSpc>
              <a:spcBef>
                <a:spcPts val="0"/>
              </a:spcBef>
              <a:spcAft>
                <a:spcPts val="0"/>
              </a:spcAft>
              <a:buClr>
                <a:srgbClr val="FF0000"/>
              </a:buClr>
              <a:buSzPts val="2800"/>
              <a:buNone/>
            </a:pPr>
            <a:endParaRPr>
              <a:solidFill>
                <a:srgbClr val="000000"/>
              </a:solidFill>
            </a:endParaRPr>
          </a:p>
          <a:p>
            <a:pPr marL="0" lvl="0" indent="0" algn="l" rtl="0">
              <a:lnSpc>
                <a:spcPct val="90000"/>
              </a:lnSpc>
              <a:spcBef>
                <a:spcPts val="0"/>
              </a:spcBef>
              <a:spcAft>
                <a:spcPts val="0"/>
              </a:spcAft>
              <a:buClr>
                <a:srgbClr val="FF0000"/>
              </a:buClr>
              <a:buSzPts val="2800"/>
              <a:buNone/>
            </a:pPr>
            <a:r>
              <a:rPr lang="en-US">
                <a:solidFill>
                  <a:srgbClr val="FF0000"/>
                </a:solidFill>
              </a:rPr>
              <a:t>Google Cloud Platform(GCP)</a:t>
            </a:r>
            <a:endParaRPr>
              <a:solidFill>
                <a:srgbClr val="FF0000"/>
              </a:solidFill>
            </a:endParaRPr>
          </a:p>
          <a:p>
            <a:pPr marL="457200" lvl="0" indent="-342900" algn="l" rtl="0">
              <a:lnSpc>
                <a:spcPct val="90000"/>
              </a:lnSpc>
              <a:spcBef>
                <a:spcPts val="0"/>
              </a:spcBef>
              <a:spcAft>
                <a:spcPts val="0"/>
              </a:spcAft>
              <a:buClr>
                <a:srgbClr val="000000"/>
              </a:buClr>
              <a:buSzPts val="1800"/>
              <a:buChar char="•"/>
            </a:pPr>
            <a:r>
              <a:rPr lang="en-US">
                <a:solidFill>
                  <a:srgbClr val="000000"/>
                </a:solidFill>
              </a:rPr>
              <a:t>Using GCP for cloud storage, and Firebase for managing database and hosting. We used firebase for ease of control over the backend services.</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a:t>      </a:t>
            </a:r>
            <a:r>
              <a:rPr lang="en-US" sz="3600">
                <a:solidFill>
                  <a:srgbClr val="FF0000"/>
                </a:solidFill>
              </a:rPr>
              <a:t>Technology stack                                     Use case</a:t>
            </a:r>
            <a:endParaRPr sz="3600">
              <a:solidFill>
                <a:srgbClr val="FF0000"/>
              </a:solidFill>
            </a:endParaRPr>
          </a:p>
        </p:txBody>
      </p:sp>
      <p:pic>
        <p:nvPicPr>
          <p:cNvPr id="154" name="Google Shape;154;p10"/>
          <p:cNvPicPr preferRelativeResize="0"/>
          <p:nvPr/>
        </p:nvPicPr>
        <p:blipFill>
          <a:blip r:embed="rId3">
            <a:alphaModFix/>
          </a:blip>
          <a:stretch>
            <a:fillRect/>
          </a:stretch>
        </p:blipFill>
        <p:spPr>
          <a:xfrm>
            <a:off x="1124075" y="1690688"/>
            <a:ext cx="4762500" cy="4762500"/>
          </a:xfrm>
          <a:prstGeom prst="rect">
            <a:avLst/>
          </a:prstGeom>
          <a:noFill/>
          <a:ln>
            <a:noFill/>
          </a:ln>
        </p:spPr>
      </p:pic>
      <p:pic>
        <p:nvPicPr>
          <p:cNvPr id="155" name="Google Shape;155;p10"/>
          <p:cNvPicPr preferRelativeResize="0"/>
          <p:nvPr/>
        </p:nvPicPr>
        <p:blipFill>
          <a:blip r:embed="rId4">
            <a:alphaModFix/>
          </a:blip>
          <a:stretch>
            <a:fillRect/>
          </a:stretch>
        </p:blipFill>
        <p:spPr>
          <a:xfrm>
            <a:off x="6038975" y="1843088"/>
            <a:ext cx="6000626" cy="41238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Prototype &amp; Sample Output</a:t>
            </a:r>
            <a:endParaRPr>
              <a:solidFill>
                <a:srgbClr val="FF0000"/>
              </a:solidFill>
            </a:endParaRPr>
          </a:p>
        </p:txBody>
      </p:sp>
      <p:pic>
        <p:nvPicPr>
          <p:cNvPr id="161" name="Google Shape;161;p11"/>
          <p:cNvPicPr preferRelativeResize="0"/>
          <p:nvPr/>
        </p:nvPicPr>
        <p:blipFill rotWithShape="1">
          <a:blip r:embed="rId3">
            <a:alphaModFix/>
          </a:blip>
          <a:srcRect/>
          <a:stretch/>
        </p:blipFill>
        <p:spPr>
          <a:xfrm>
            <a:off x="1760401" y="1584400"/>
            <a:ext cx="8671200" cy="4877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Analysis of Results &amp; Discussions </a:t>
            </a:r>
            <a:endParaRPr>
              <a:solidFill>
                <a:srgbClr val="FF0000"/>
              </a:solidFill>
            </a:endParaRPr>
          </a:p>
        </p:txBody>
      </p:sp>
      <p:sp>
        <p:nvSpPr>
          <p:cNvPr id="167" name="Google Shape;16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1000"/>
              </a:spcBef>
              <a:spcAft>
                <a:spcPts val="0"/>
              </a:spcAft>
              <a:buClr>
                <a:schemeClr val="dk1"/>
              </a:buClr>
              <a:buSzPts val="2800"/>
              <a:buNone/>
            </a:pPr>
            <a:r>
              <a:rPr lang="en-US" sz="3200">
                <a:solidFill>
                  <a:srgbClr val="FF0000"/>
                </a:solidFill>
              </a:rPr>
              <a:t>Analysis</a:t>
            </a:r>
            <a:endParaRPr sz="3200">
              <a:solidFill>
                <a:srgbClr val="FF0000"/>
              </a:solidFill>
            </a:endParaRPr>
          </a:p>
          <a:p>
            <a:pPr marL="457200" lvl="0" indent="-406400" algn="l" rtl="0">
              <a:lnSpc>
                <a:spcPct val="100000"/>
              </a:lnSpc>
              <a:spcBef>
                <a:spcPts val="1000"/>
              </a:spcBef>
              <a:spcAft>
                <a:spcPts val="0"/>
              </a:spcAft>
              <a:buSzPts val="2800"/>
              <a:buChar char="•"/>
            </a:pPr>
            <a:r>
              <a:rPr lang="en-US"/>
              <a:t>Text summary and keywords/ Key phrases are displayed.</a:t>
            </a:r>
            <a:endParaRPr/>
          </a:p>
          <a:p>
            <a:pPr marL="457200" lvl="0" indent="-406400" algn="l" rtl="0">
              <a:lnSpc>
                <a:spcPct val="100000"/>
              </a:lnSpc>
              <a:spcBef>
                <a:spcPts val="0"/>
              </a:spcBef>
              <a:spcAft>
                <a:spcPts val="0"/>
              </a:spcAft>
              <a:buSzPts val="2800"/>
              <a:buChar char="•"/>
            </a:pPr>
            <a:r>
              <a:rPr lang="en-US"/>
              <a:t>We obtained top relevant contents from the internet as user’s need from their input image.</a:t>
            </a:r>
            <a:endParaRPr/>
          </a:p>
          <a:p>
            <a:pPr marL="914400" lvl="0" indent="0" algn="l" rtl="0">
              <a:lnSpc>
                <a:spcPct val="100000"/>
              </a:lnSpc>
              <a:spcBef>
                <a:spcPts val="1000"/>
              </a:spcBef>
              <a:spcAft>
                <a:spcPts val="0"/>
              </a:spcAft>
              <a:buNone/>
            </a:pPr>
            <a:endParaRPr/>
          </a:p>
          <a:p>
            <a:pPr marL="0" lvl="0" indent="0" algn="l" rtl="0">
              <a:lnSpc>
                <a:spcPct val="100000"/>
              </a:lnSpc>
              <a:spcBef>
                <a:spcPts val="1000"/>
              </a:spcBef>
              <a:spcAft>
                <a:spcPts val="0"/>
              </a:spcAft>
              <a:buClr>
                <a:schemeClr val="dk1"/>
              </a:buClr>
              <a:buSzPts val="2800"/>
              <a:buNone/>
            </a:pPr>
            <a:r>
              <a:rPr lang="en-US" sz="3200">
                <a:solidFill>
                  <a:srgbClr val="FF0000"/>
                </a:solidFill>
              </a:rPr>
              <a:t>Advantages</a:t>
            </a:r>
            <a:endParaRPr sz="3200">
              <a:solidFill>
                <a:srgbClr val="FF0000"/>
              </a:solidFill>
            </a:endParaRPr>
          </a:p>
          <a:p>
            <a:pPr marL="457200" lvl="0" indent="-406400" algn="l" rtl="0">
              <a:lnSpc>
                <a:spcPct val="100000"/>
              </a:lnSpc>
              <a:spcBef>
                <a:spcPts val="1000"/>
              </a:spcBef>
              <a:spcAft>
                <a:spcPts val="0"/>
              </a:spcAft>
              <a:buClr>
                <a:srgbClr val="000000"/>
              </a:buClr>
              <a:buSzPts val="2800"/>
              <a:buChar char="•"/>
            </a:pPr>
            <a:r>
              <a:rPr lang="en-US">
                <a:solidFill>
                  <a:srgbClr val="000000"/>
                </a:solidFill>
              </a:rPr>
              <a:t>Save a huge amount of time for the user - Automated search</a:t>
            </a:r>
            <a:endParaRPr>
              <a:solidFill>
                <a:srgbClr val="000000"/>
              </a:solidFill>
            </a:endParaRPr>
          </a:p>
          <a:p>
            <a:pPr marL="457200" lvl="0" indent="-406400" algn="l" rtl="0">
              <a:lnSpc>
                <a:spcPct val="100000"/>
              </a:lnSpc>
              <a:spcBef>
                <a:spcPts val="0"/>
              </a:spcBef>
              <a:spcAft>
                <a:spcPts val="0"/>
              </a:spcAft>
              <a:buClr>
                <a:srgbClr val="000000"/>
              </a:buClr>
              <a:buSzPts val="2800"/>
              <a:buChar char="•"/>
            </a:pPr>
            <a:r>
              <a:rPr lang="en-US">
                <a:solidFill>
                  <a:srgbClr val="000000"/>
                </a:solidFill>
              </a:rPr>
              <a:t>User gets all the relevant information within the application with good UI/UX.</a:t>
            </a:r>
            <a:endParaRPr>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1f6190958f_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FF0000"/>
                </a:solidFill>
              </a:rPr>
              <a:t>Analysis of Results &amp; Discussions </a:t>
            </a:r>
            <a:endParaRPr/>
          </a:p>
        </p:txBody>
      </p:sp>
      <p:sp>
        <p:nvSpPr>
          <p:cNvPr id="174" name="Google Shape;174;g11f6190958f_1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lnSpc>
                <a:spcPct val="100000"/>
              </a:lnSpc>
              <a:spcBef>
                <a:spcPts val="1000"/>
              </a:spcBef>
              <a:spcAft>
                <a:spcPts val="0"/>
              </a:spcAft>
              <a:buNone/>
            </a:pPr>
            <a:r>
              <a:rPr lang="en-US" sz="3200">
                <a:solidFill>
                  <a:srgbClr val="FF0000"/>
                </a:solidFill>
              </a:rPr>
              <a:t>Disadvantage</a:t>
            </a:r>
            <a:endParaRPr sz="3200">
              <a:solidFill>
                <a:srgbClr val="FF0000"/>
              </a:solidFill>
            </a:endParaRPr>
          </a:p>
          <a:p>
            <a:pPr marL="457200" lvl="0" indent="-406400" algn="l" rtl="0">
              <a:lnSpc>
                <a:spcPct val="100000"/>
              </a:lnSpc>
              <a:spcBef>
                <a:spcPts val="1000"/>
              </a:spcBef>
              <a:spcAft>
                <a:spcPts val="0"/>
              </a:spcAft>
              <a:buClr>
                <a:srgbClr val="000000"/>
              </a:buClr>
              <a:buSzPts val="2800"/>
              <a:buChar char="•"/>
            </a:pPr>
            <a:r>
              <a:rPr lang="en-US">
                <a:solidFill>
                  <a:srgbClr val="000000"/>
                </a:solidFill>
              </a:rPr>
              <a:t>While scrapping the internet for relevant links; broken and unauthorised links may also get scrapped. </a:t>
            </a:r>
            <a:endParaRPr>
              <a:solidFill>
                <a:srgbClr val="000000"/>
              </a:solidFill>
            </a:endParaRPr>
          </a:p>
          <a:p>
            <a:pPr marL="0" lvl="0" indent="0" algn="l" rtl="0">
              <a:lnSpc>
                <a:spcPct val="100000"/>
              </a:lnSpc>
              <a:spcBef>
                <a:spcPts val="1000"/>
              </a:spcBef>
              <a:spcAft>
                <a:spcPts val="0"/>
              </a:spcAft>
              <a:buNone/>
            </a:pPr>
            <a:endParaRPr>
              <a:solidFill>
                <a:srgbClr val="000000"/>
              </a:solidFill>
            </a:endParaRPr>
          </a:p>
          <a:p>
            <a:pPr marL="0" lvl="0" indent="0" algn="l" rtl="0">
              <a:lnSpc>
                <a:spcPct val="100000"/>
              </a:lnSpc>
              <a:spcBef>
                <a:spcPts val="1000"/>
              </a:spcBef>
              <a:spcAft>
                <a:spcPts val="0"/>
              </a:spcAft>
              <a:buClr>
                <a:schemeClr val="dk1"/>
              </a:buClr>
              <a:buSzPts val="2800"/>
              <a:buFont typeface="Arial"/>
              <a:buNone/>
            </a:pPr>
            <a:r>
              <a:rPr lang="en-US" sz="3200">
                <a:solidFill>
                  <a:srgbClr val="FF0000"/>
                </a:solidFill>
              </a:rPr>
              <a:t>Conclusion</a:t>
            </a:r>
            <a:endParaRPr sz="3200">
              <a:solidFill>
                <a:srgbClr val="FF0000"/>
              </a:solidFill>
            </a:endParaRPr>
          </a:p>
          <a:p>
            <a:pPr marL="457200" lvl="0" indent="-406400" algn="l" rtl="0">
              <a:lnSpc>
                <a:spcPct val="100000"/>
              </a:lnSpc>
              <a:spcBef>
                <a:spcPts val="1000"/>
              </a:spcBef>
              <a:spcAft>
                <a:spcPts val="0"/>
              </a:spcAft>
              <a:buClr>
                <a:srgbClr val="000000"/>
              </a:buClr>
              <a:buSzPts val="2800"/>
              <a:buFont typeface="Calibri"/>
              <a:buChar char="•"/>
            </a:pPr>
            <a:r>
              <a:rPr lang="en-US"/>
              <a:t>Our model enhances students learning beyond books to different dimensions.</a:t>
            </a:r>
            <a:endParaRPr/>
          </a:p>
          <a:p>
            <a:pPr marL="457200" lvl="0" indent="-406400" algn="l" rtl="0">
              <a:lnSpc>
                <a:spcPct val="100000"/>
              </a:lnSpc>
              <a:spcBef>
                <a:spcPts val="0"/>
              </a:spcBef>
              <a:spcAft>
                <a:spcPts val="0"/>
              </a:spcAft>
              <a:buClr>
                <a:srgbClr val="000000"/>
              </a:buClr>
              <a:buSzPts val="2800"/>
              <a:buChar char="•"/>
            </a:pPr>
            <a:r>
              <a:rPr lang="en-US">
                <a:solidFill>
                  <a:srgbClr val="000000"/>
                </a:solidFill>
              </a:rPr>
              <a:t>It also saves a lot of time for the users in learning.</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Cost Benefit Analysis  (List of Components / Service Used)</a:t>
            </a:r>
            <a:endParaRPr>
              <a:solidFill>
                <a:srgbClr val="FF0000"/>
              </a:solidFill>
            </a:endParaRPr>
          </a:p>
        </p:txBody>
      </p:sp>
      <p:sp>
        <p:nvSpPr>
          <p:cNvPr id="180" name="Google Shape;180;p13"/>
          <p:cNvSpPr txBox="1">
            <a:spLocks noGrp="1"/>
          </p:cNvSpPr>
          <p:nvPr>
            <p:ph type="body" idx="1"/>
          </p:nvPr>
        </p:nvSpPr>
        <p:spPr>
          <a:xfrm>
            <a:off x="838200" y="1776850"/>
            <a:ext cx="10515600" cy="43512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r>
              <a:rPr lang="en-US" i="1">
                <a:solidFill>
                  <a:srgbClr val="FF0000"/>
                </a:solidFill>
              </a:rPr>
              <a:t>(Budget) </a:t>
            </a:r>
            <a:endParaRPr/>
          </a:p>
        </p:txBody>
      </p:sp>
      <p:graphicFrame>
        <p:nvGraphicFramePr>
          <p:cNvPr id="181" name="Google Shape;181;p13"/>
          <p:cNvGraphicFramePr/>
          <p:nvPr/>
        </p:nvGraphicFramePr>
        <p:xfrm>
          <a:off x="1136259" y="2775336"/>
          <a:ext cx="3000000" cy="3000000"/>
        </p:xfrm>
        <a:graphic>
          <a:graphicData uri="http://schemas.openxmlformats.org/drawingml/2006/table">
            <a:tbl>
              <a:tblPr firstRow="1" bandRow="1">
                <a:noFill/>
                <a:tableStyleId>{A81BE338-0DF8-443C-901E-3542E88EB1C5}</a:tableStyleId>
              </a:tblPr>
              <a:tblGrid>
                <a:gridCol w="711200">
                  <a:extLst>
                    <a:ext uri="{9D8B030D-6E8A-4147-A177-3AD203B41FA5}">
                      <a16:colId xmlns:a16="http://schemas.microsoft.com/office/drawing/2014/main" val="20000"/>
                    </a:ext>
                  </a:extLst>
                </a:gridCol>
                <a:gridCol w="3517650">
                  <a:extLst>
                    <a:ext uri="{9D8B030D-6E8A-4147-A177-3AD203B41FA5}">
                      <a16:colId xmlns:a16="http://schemas.microsoft.com/office/drawing/2014/main" val="20001"/>
                    </a:ext>
                  </a:extLst>
                </a:gridCol>
                <a:gridCol w="2808525">
                  <a:extLst>
                    <a:ext uri="{9D8B030D-6E8A-4147-A177-3AD203B41FA5}">
                      <a16:colId xmlns:a16="http://schemas.microsoft.com/office/drawing/2014/main" val="20002"/>
                    </a:ext>
                  </a:extLst>
                </a:gridCol>
                <a:gridCol w="1362275">
                  <a:extLst>
                    <a:ext uri="{9D8B030D-6E8A-4147-A177-3AD203B41FA5}">
                      <a16:colId xmlns:a16="http://schemas.microsoft.com/office/drawing/2014/main" val="20003"/>
                    </a:ext>
                  </a:extLst>
                </a:gridCol>
                <a:gridCol w="1362275">
                  <a:extLst>
                    <a:ext uri="{9D8B030D-6E8A-4147-A177-3AD203B41FA5}">
                      <a16:colId xmlns:a16="http://schemas.microsoft.com/office/drawing/2014/main" val="20004"/>
                    </a:ext>
                  </a:extLst>
                </a:gridCol>
              </a:tblGrid>
              <a:tr h="437325">
                <a:tc>
                  <a:txBody>
                    <a:bodyPr/>
                    <a:lstStyle/>
                    <a:p>
                      <a:pPr marL="0" marR="0" lvl="0" indent="0" algn="l" rtl="0">
                        <a:spcBef>
                          <a:spcPts val="0"/>
                        </a:spcBef>
                        <a:spcAft>
                          <a:spcPts val="0"/>
                        </a:spcAft>
                        <a:buNone/>
                      </a:pPr>
                      <a:r>
                        <a:rPr lang="en-US" sz="1800" u="none" strike="noStrike" cap="none"/>
                        <a:t>S.No</a:t>
                      </a:r>
                      <a:endParaRPr sz="1800"/>
                    </a:p>
                  </a:txBody>
                  <a:tcPr marL="91450" marR="91450" marT="45725" marB="45725"/>
                </a:tc>
                <a:tc>
                  <a:txBody>
                    <a:bodyPr/>
                    <a:lstStyle/>
                    <a:p>
                      <a:pPr marL="0" marR="0" lvl="0" indent="0" algn="l" rtl="0">
                        <a:spcBef>
                          <a:spcPts val="0"/>
                        </a:spcBef>
                        <a:spcAft>
                          <a:spcPts val="0"/>
                        </a:spcAft>
                        <a:buNone/>
                      </a:pPr>
                      <a:r>
                        <a:rPr lang="en-US" sz="1800"/>
                        <a:t>Component Name</a:t>
                      </a:r>
                      <a:endParaRPr sz="1800"/>
                    </a:p>
                  </a:txBody>
                  <a:tcPr marL="91450" marR="91450" marT="45725" marB="45725"/>
                </a:tc>
                <a:tc>
                  <a:txBody>
                    <a:bodyPr/>
                    <a:lstStyle/>
                    <a:p>
                      <a:pPr marL="0" marR="0" lvl="0" indent="0" algn="l" rtl="0">
                        <a:spcBef>
                          <a:spcPts val="0"/>
                        </a:spcBef>
                        <a:spcAft>
                          <a:spcPts val="0"/>
                        </a:spcAft>
                        <a:buNone/>
                      </a:pPr>
                      <a:r>
                        <a:rPr lang="en-US" sz="1800"/>
                        <a:t>Specification (IC number or Range or Value)</a:t>
                      </a:r>
                      <a:endParaRPr sz="1800"/>
                    </a:p>
                  </a:txBody>
                  <a:tcPr marL="91450" marR="91450" marT="45725" marB="45725"/>
                </a:tc>
                <a:tc>
                  <a:txBody>
                    <a:bodyPr/>
                    <a:lstStyle/>
                    <a:p>
                      <a:pPr marL="0" marR="0" lvl="0" indent="0" algn="l" rtl="0">
                        <a:spcBef>
                          <a:spcPts val="0"/>
                        </a:spcBef>
                        <a:spcAft>
                          <a:spcPts val="0"/>
                        </a:spcAft>
                        <a:buNone/>
                      </a:pPr>
                      <a:r>
                        <a:rPr lang="en-US" sz="1800"/>
                        <a:t>Unit Cost</a:t>
                      </a:r>
                      <a:endParaRPr sz="1800"/>
                    </a:p>
                  </a:txBody>
                  <a:tcPr marL="91450" marR="91450" marT="45725" marB="45725"/>
                </a:tc>
                <a:tc>
                  <a:txBody>
                    <a:bodyPr/>
                    <a:lstStyle/>
                    <a:p>
                      <a:pPr marL="0" marR="0" lvl="0" indent="0" algn="l" rtl="0">
                        <a:spcBef>
                          <a:spcPts val="0"/>
                        </a:spcBef>
                        <a:spcAft>
                          <a:spcPts val="0"/>
                        </a:spcAft>
                        <a:buNone/>
                      </a:pPr>
                      <a:r>
                        <a:rPr lang="en-US" sz="1800"/>
                        <a:t>Total Cost</a:t>
                      </a:r>
                      <a:endParaRPr sz="1800"/>
                    </a:p>
                  </a:txBody>
                  <a:tcPr marL="91450" marR="91450" marT="45725" marB="45725"/>
                </a:tc>
                <a:extLst>
                  <a:ext uri="{0D108BD9-81ED-4DB2-BD59-A6C34878D82A}">
                    <a16:rowId xmlns:a16="http://schemas.microsoft.com/office/drawing/2014/main" val="10000"/>
                  </a:ext>
                </a:extLst>
              </a:tr>
              <a:tr h="529750">
                <a:tc>
                  <a:txBody>
                    <a:bodyPr/>
                    <a:lstStyle/>
                    <a:p>
                      <a:pPr marL="0" marR="0" lvl="0" indent="0" algn="ctr"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Firebase</a:t>
                      </a:r>
                      <a:endParaRPr sz="1800"/>
                    </a:p>
                  </a:txBody>
                  <a:tcPr marL="91450" marR="91450" marT="45725" marB="45725" anchor="ctr"/>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0</a:t>
                      </a:r>
                      <a:endParaRPr sz="1800"/>
                    </a:p>
                  </a:txBody>
                  <a:tcPr marL="91450" marR="91450" marT="45725" marB="45725"/>
                </a:tc>
                <a:tc>
                  <a:txBody>
                    <a:bodyPr/>
                    <a:lstStyle/>
                    <a:p>
                      <a:pPr marL="0" marR="0" lvl="0" indent="0" algn="l" rtl="0">
                        <a:spcBef>
                          <a:spcPts val="0"/>
                        </a:spcBef>
                        <a:spcAft>
                          <a:spcPts val="0"/>
                        </a:spcAft>
                        <a:buNone/>
                      </a:pPr>
                      <a:r>
                        <a:rPr lang="en-US" sz="1800"/>
                        <a:t>0 </a:t>
                      </a:r>
                      <a:endParaRPr sz="1800"/>
                    </a:p>
                  </a:txBody>
                  <a:tcPr marL="91450" marR="91450" marT="45725" marB="45725"/>
                </a:tc>
                <a:extLst>
                  <a:ext uri="{0D108BD9-81ED-4DB2-BD59-A6C34878D82A}">
                    <a16:rowId xmlns:a16="http://schemas.microsoft.com/office/drawing/2014/main" val="10001"/>
                  </a:ext>
                </a:extLst>
              </a:tr>
              <a:tr h="529750">
                <a:tc>
                  <a:txBody>
                    <a:bodyPr/>
                    <a:lstStyle/>
                    <a:p>
                      <a:pPr marL="0" marR="0" lvl="0" indent="0" algn="ctr" rtl="0">
                        <a:spcBef>
                          <a:spcPts val="0"/>
                        </a:spcBef>
                        <a:spcAft>
                          <a:spcPts val="0"/>
                        </a:spcAft>
                        <a:buNone/>
                      </a:pPr>
                      <a:r>
                        <a:rPr lang="en-US" sz="1800"/>
                        <a:t>2 </a:t>
                      </a:r>
                      <a:endParaRPr sz="1800"/>
                    </a:p>
                  </a:txBody>
                  <a:tcPr marL="91450" marR="91450" marT="45725" marB="45725"/>
                </a:tc>
                <a:tc>
                  <a:txBody>
                    <a:bodyPr/>
                    <a:lstStyle/>
                    <a:p>
                      <a:pPr marL="0" marR="0" lvl="0" indent="0" algn="l" rtl="0">
                        <a:spcBef>
                          <a:spcPts val="0"/>
                        </a:spcBef>
                        <a:spcAft>
                          <a:spcPts val="0"/>
                        </a:spcAft>
                        <a:buNone/>
                      </a:pPr>
                      <a:r>
                        <a:rPr lang="en-US" sz="1800"/>
                        <a:t>Google cloud platform </a:t>
                      </a:r>
                      <a:endParaRPr sz="1800"/>
                    </a:p>
                  </a:txBody>
                  <a:tcPr marL="91450" marR="91450" marT="45725" marB="45725" anchor="ctr"/>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Varying</a:t>
                      </a:r>
                      <a:endParaRPr sz="1800"/>
                    </a:p>
                  </a:txBody>
                  <a:tcPr marL="91450" marR="91450" marT="45725" marB="45725"/>
                </a:tc>
                <a:tc>
                  <a:txBody>
                    <a:bodyPr/>
                    <a:lstStyle/>
                    <a:p>
                      <a:pPr marL="0" marR="0" lvl="0" indent="0" algn="l" rtl="0">
                        <a:spcBef>
                          <a:spcPts val="0"/>
                        </a:spcBef>
                        <a:spcAft>
                          <a:spcPts val="0"/>
                        </a:spcAft>
                        <a:buNone/>
                      </a:pPr>
                      <a:r>
                        <a:rPr lang="en-US" sz="1800"/>
                        <a:t>Depends upon usage</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Working video Link </a:t>
            </a:r>
            <a:endParaRPr>
              <a:solidFill>
                <a:srgbClr val="FF0000"/>
              </a:solidFill>
            </a:endParaRPr>
          </a:p>
        </p:txBody>
      </p:sp>
      <p:sp>
        <p:nvSpPr>
          <p:cNvPr id="187" name="Google Shape;187;p14"/>
          <p:cNvSpPr txBox="1">
            <a:spLocks noGrp="1"/>
          </p:cNvSpPr>
          <p:nvPr>
            <p:ph type="body" idx="1"/>
          </p:nvPr>
        </p:nvSpPr>
        <p:spPr>
          <a:xfrm>
            <a:off x="838200" y="2734250"/>
            <a:ext cx="10515600" cy="1534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800"/>
              <a:buNone/>
            </a:pPr>
            <a:r>
              <a:rPr lang="en-US" sz="3400">
                <a:solidFill>
                  <a:schemeClr val="hlink"/>
                </a:solidFill>
                <a:uFill>
                  <a:noFill/>
                </a:uFill>
                <a:latin typeface="Times New Roman"/>
                <a:ea typeface="Times New Roman"/>
                <a:cs typeface="Times New Roman"/>
                <a:sym typeface="Times New Roman"/>
                <a:hlinkClick r:id="rId3"/>
              </a:rPr>
              <a:t>https://drive.google.com/file/d/1nhkcMoYzPSvRAyZBjLRkxbxTpuPPeFAk/view?usp=sharing</a:t>
            </a:r>
            <a:endParaRPr sz="3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References</a:t>
            </a:r>
            <a:endParaRPr sz="2800">
              <a:solidFill>
                <a:srgbClr val="FF0000"/>
              </a:solidFill>
            </a:endParaRPr>
          </a:p>
        </p:txBody>
      </p:sp>
      <p:sp>
        <p:nvSpPr>
          <p:cNvPr id="193" name="Google Shape;193;p15"/>
          <p:cNvSpPr txBox="1">
            <a:spLocks noGrp="1"/>
          </p:cNvSpPr>
          <p:nvPr>
            <p:ph type="body" idx="1"/>
          </p:nvPr>
        </p:nvSpPr>
        <p:spPr>
          <a:xfrm>
            <a:off x="838200" y="2647075"/>
            <a:ext cx="10515600" cy="265500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u="sng">
                <a:solidFill>
                  <a:schemeClr val="hlink"/>
                </a:solidFill>
                <a:hlinkClick r:id="rId3"/>
              </a:rPr>
              <a:t>https://stackoverflow.com/questions/34588464/python-how-to-capture-image-from-webcam-on-click-using-opencv</a:t>
            </a:r>
            <a:r>
              <a:rPr lang="en-US"/>
              <a:t> </a:t>
            </a:r>
            <a:endParaRPr/>
          </a:p>
          <a:p>
            <a:pPr marL="228600" lvl="0" indent="-228600" algn="just" rtl="0">
              <a:lnSpc>
                <a:spcPct val="90000"/>
              </a:lnSpc>
              <a:spcBef>
                <a:spcPts val="1000"/>
              </a:spcBef>
              <a:spcAft>
                <a:spcPts val="0"/>
              </a:spcAft>
              <a:buClr>
                <a:schemeClr val="dk1"/>
              </a:buClr>
              <a:buSzPts val="2800"/>
              <a:buChar char="•"/>
            </a:pPr>
            <a:r>
              <a:rPr lang="en-US" u="sng">
                <a:solidFill>
                  <a:schemeClr val="hlink"/>
                </a:solidFill>
                <a:hlinkClick r:id="rId4"/>
              </a:rPr>
              <a:t>https://www.youtube.com/watch?v=JkzFjj2hjtw</a:t>
            </a:r>
            <a:r>
              <a:rPr lang="en-US"/>
              <a:t> </a:t>
            </a:r>
            <a:endParaRPr/>
          </a:p>
          <a:p>
            <a:pPr marL="228600" lvl="0" indent="-228600" algn="just" rtl="0">
              <a:lnSpc>
                <a:spcPct val="90000"/>
              </a:lnSpc>
              <a:spcBef>
                <a:spcPts val="1000"/>
              </a:spcBef>
              <a:spcAft>
                <a:spcPts val="0"/>
              </a:spcAft>
              <a:buClr>
                <a:schemeClr val="dk1"/>
              </a:buClr>
              <a:buSzPts val="2800"/>
              <a:buChar char="•"/>
            </a:pPr>
            <a:r>
              <a:rPr lang="en-US" u="sng">
                <a:solidFill>
                  <a:schemeClr val="hlink"/>
                </a:solidFill>
                <a:hlinkClick r:id="rId5"/>
              </a:rPr>
              <a:t>https://www.geeksforgeeks.org/performing-google-search-using-python-code/</a:t>
            </a:r>
            <a:r>
              <a:rPr lang="en-US"/>
              <a:t> </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Abstract</a:t>
            </a:r>
            <a:endParaRPr>
              <a:solidFill>
                <a:srgbClr val="FF0000"/>
              </a:solidFill>
            </a:endParaRPr>
          </a:p>
        </p:txBody>
      </p:sp>
      <p:sp>
        <p:nvSpPr>
          <p:cNvPr id="99" name="Google Shape;99;p2"/>
          <p:cNvSpPr txBox="1">
            <a:spLocks noGrp="1"/>
          </p:cNvSpPr>
          <p:nvPr>
            <p:ph type="body" idx="1"/>
          </p:nvPr>
        </p:nvSpPr>
        <p:spPr>
          <a:xfrm>
            <a:off x="838200" y="1526325"/>
            <a:ext cx="10515600" cy="5080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sz="2600">
                <a:solidFill>
                  <a:srgbClr val="000000"/>
                </a:solidFill>
                <a:latin typeface="Times New Roman"/>
                <a:ea typeface="Times New Roman"/>
                <a:cs typeface="Times New Roman"/>
                <a:sym typeface="Times New Roman"/>
              </a:rPr>
              <a:t>In today's advancing technological world, students tend to learn skills, concepts very quickly and are also ready to face real-world problems. Traditional books are outdated; they don't update with the current trend. </a:t>
            </a:r>
            <a:endParaRPr sz="26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Font typeface="Arial"/>
              <a:buNone/>
            </a:pPr>
            <a:r>
              <a:rPr lang="en-US" sz="2600">
                <a:solidFill>
                  <a:srgbClr val="000000"/>
                </a:solidFill>
                <a:latin typeface="Times New Roman"/>
                <a:ea typeface="Times New Roman"/>
                <a:cs typeface="Times New Roman"/>
                <a:sym typeface="Times New Roman"/>
              </a:rPr>
              <a:t>The students get a limitation in learning. Here we have a solution to enhance their knowledge. We have created a model which can get an image input containing some snippets from a book or any reference. The model then extracts the text from the image. Analyze and get the keywords from the text. The best relevant content from the internet(Websites, Videos, references, etc.) is provided as the output with the help of keywords. Currently, there is no model in the market that gives personalized content for the students over a scan. Our model enhances students learning beyond books to different dimensions.</a:t>
            </a:r>
            <a:endParaRPr sz="2600">
              <a:solidFill>
                <a:srgbClr val="000000"/>
              </a:solidFill>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800"/>
              <a:buNone/>
            </a:pPr>
            <a:endParaRPr sz="2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Problem Statement Addressed</a:t>
            </a:r>
            <a:endParaRPr>
              <a:solidFill>
                <a:srgbClr val="FF0000"/>
              </a:solidFill>
            </a:endParaRPr>
          </a:p>
        </p:txBody>
      </p:sp>
      <p:sp>
        <p:nvSpPr>
          <p:cNvPr id="105" name="Google Shape;105;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800"/>
              <a:buNone/>
            </a:pPr>
            <a:r>
              <a:rPr lang="en-US" sz="2600">
                <a:latin typeface="Times New Roman"/>
                <a:ea typeface="Times New Roman"/>
                <a:cs typeface="Times New Roman"/>
                <a:sym typeface="Times New Roman"/>
              </a:rPr>
              <a:t>Traditional books are outdated. Students need more than just books to enhance their knowledge. Internet serves as the best platform to learn, but also it is not reliable for students. Some moderation is to be done for narrowing the contents for learning. And also to save search time for students.</a:t>
            </a:r>
            <a:endParaRPr sz="2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Existing Solution to the Problem Addressed</a:t>
            </a:r>
            <a:endParaRPr>
              <a:solidFill>
                <a:srgbClr val="FF0000"/>
              </a:solidFill>
            </a:endParaRPr>
          </a:p>
        </p:txBody>
      </p:sp>
      <p:sp>
        <p:nvSpPr>
          <p:cNvPr id="111" name="Google Shape;111;p4"/>
          <p:cNvSpPr txBox="1">
            <a:spLocks noGrp="1"/>
          </p:cNvSpPr>
          <p:nvPr>
            <p:ph type="body" idx="1"/>
          </p:nvPr>
        </p:nvSpPr>
        <p:spPr>
          <a:xfrm>
            <a:off x="838200" y="1825625"/>
            <a:ext cx="10515600" cy="4351338"/>
          </a:xfrm>
          <a:prstGeom prst="rect">
            <a:avLst/>
          </a:prstGeom>
          <a:noFill/>
          <a:ln>
            <a:noFill/>
          </a:ln>
        </p:spPr>
        <p:txBody>
          <a:bodyPr spcFirstLastPara="1" wrap="square" lIns="0" tIns="45700" rIns="91425" bIns="45700" anchor="t" anchorCtr="0">
            <a:normAutofit/>
          </a:bodyPr>
          <a:lstStyle/>
          <a:p>
            <a:pPr marL="0" lvl="0" indent="0" algn="just" rtl="0">
              <a:lnSpc>
                <a:spcPct val="100000"/>
              </a:lnSpc>
              <a:spcBef>
                <a:spcPts val="0"/>
              </a:spcBef>
              <a:spcAft>
                <a:spcPts val="0"/>
              </a:spcAft>
              <a:buClr>
                <a:schemeClr val="dk1"/>
              </a:buClr>
              <a:buSzPts val="2800"/>
              <a:buNone/>
            </a:pPr>
            <a:r>
              <a:rPr lang="en-US" sz="2600">
                <a:latin typeface="Times New Roman"/>
                <a:ea typeface="Times New Roman"/>
                <a:cs typeface="Times New Roman"/>
                <a:sym typeface="Times New Roman"/>
              </a:rPr>
              <a:t>Google created models to scan over an image and provide the best search results. It is not personalized for students to learn. And also we are planning to provide it as a mobile application. So the user can learn within the application itself and also can store the information they like. </a:t>
            </a:r>
            <a:endParaRPr sz="2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66192" y="33713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Proposed Solution to the Problem Addressed</a:t>
            </a:r>
            <a:endParaRPr>
              <a:solidFill>
                <a:srgbClr val="FF0000"/>
              </a:solidFill>
            </a:endParaRPr>
          </a:p>
        </p:txBody>
      </p:sp>
      <p:sp>
        <p:nvSpPr>
          <p:cNvPr id="117" name="Google Shape;11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93700" algn="just" rtl="0">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Model is created to get an image input from the user. User can click an image from a book or some reference. It will be analysed and text will be extracted using OCR. </a:t>
            </a:r>
            <a:endParaRPr sz="260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The raw text then analysed using NLP and will provide a summary. </a:t>
            </a:r>
            <a:endParaRPr sz="260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The summary helps the user to understand the context easily. </a:t>
            </a:r>
            <a:endParaRPr sz="260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From the summary keywords/Key phrases are extracted by understanding the content.(NLTK)</a:t>
            </a:r>
            <a:endParaRPr sz="260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Model will automate google search with the keywords/ Key phrases available and return relevant top links to the user. </a:t>
            </a:r>
            <a:endParaRPr sz="260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Model is deployed as a mobile application. </a:t>
            </a:r>
            <a:endParaRPr sz="2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1206b930e53_0_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FF0000"/>
                </a:solidFill>
              </a:rPr>
              <a:t>Proposed Solution to the Problem Addressed</a:t>
            </a:r>
            <a:endParaRPr/>
          </a:p>
        </p:txBody>
      </p:sp>
      <p:sp>
        <p:nvSpPr>
          <p:cNvPr id="124" name="Google Shape;124;g1206b930e53_0_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93700" algn="just" rtl="0">
              <a:lnSpc>
                <a:spcPct val="100000"/>
              </a:lnSpc>
              <a:spcBef>
                <a:spcPts val="1000"/>
              </a:spcBef>
              <a:spcAft>
                <a:spcPts val="0"/>
              </a:spcAft>
              <a:buSzPts val="2600"/>
              <a:buFont typeface="Times New Roman"/>
              <a:buChar char="•"/>
            </a:pPr>
            <a:r>
              <a:rPr lang="en-US" sz="2600">
                <a:latin typeface="Times New Roman"/>
                <a:ea typeface="Times New Roman"/>
                <a:cs typeface="Times New Roman"/>
                <a:sym typeface="Times New Roman"/>
              </a:rPr>
              <a:t>The proposed solution reduce the internet search time for the students. Our model will automate the search and will provide all the relevant processed reference.</a:t>
            </a:r>
            <a:endParaRPr sz="260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Summary provide a quick grasp of the content for the user.</a:t>
            </a:r>
            <a:endParaRPr sz="2600">
              <a:latin typeface="Times New Roman"/>
              <a:ea typeface="Times New Roman"/>
              <a:cs typeface="Times New Roman"/>
              <a:sym typeface="Times New Roman"/>
            </a:endParaRPr>
          </a:p>
          <a:p>
            <a:pPr marL="457200" lvl="0" indent="-393700" algn="just" rtl="0">
              <a:lnSpc>
                <a:spcPct val="100000"/>
              </a:lnSpc>
              <a:spcBef>
                <a:spcPts val="0"/>
              </a:spcBef>
              <a:spcAft>
                <a:spcPts val="0"/>
              </a:spcAft>
              <a:buSzPts val="2600"/>
              <a:buFont typeface="Times New Roman"/>
              <a:buChar char="•"/>
            </a:pPr>
            <a:r>
              <a:rPr lang="en-US" sz="2600">
                <a:latin typeface="Times New Roman"/>
                <a:ea typeface="Times New Roman"/>
                <a:cs typeface="Times New Roman"/>
                <a:sym typeface="Times New Roman"/>
              </a:rPr>
              <a:t>With a good looking UI/UX the students will spend some ample time in our application. </a:t>
            </a:r>
            <a:endParaRPr sz="2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Project Work Plan</a:t>
            </a:r>
            <a:r>
              <a:rPr lang="en-US"/>
              <a:t>  </a:t>
            </a:r>
            <a:endParaRPr/>
          </a:p>
        </p:txBody>
      </p:sp>
      <p:pic>
        <p:nvPicPr>
          <p:cNvPr id="130" name="Google Shape;130;p6"/>
          <p:cNvPicPr preferRelativeResize="0"/>
          <p:nvPr/>
        </p:nvPicPr>
        <p:blipFill rotWithShape="1">
          <a:blip r:embed="rId3">
            <a:alphaModFix/>
          </a:blip>
          <a:srcRect t="11559" b="-11559"/>
          <a:stretch/>
        </p:blipFill>
        <p:spPr>
          <a:xfrm>
            <a:off x="685800" y="2107188"/>
            <a:ext cx="10820400" cy="387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Block Diagram</a:t>
            </a:r>
            <a:endParaRPr>
              <a:solidFill>
                <a:srgbClr val="FF0000"/>
              </a:solidFill>
            </a:endParaRPr>
          </a:p>
        </p:txBody>
      </p:sp>
      <p:pic>
        <p:nvPicPr>
          <p:cNvPr id="136" name="Google Shape;136;p7"/>
          <p:cNvPicPr preferRelativeResize="0"/>
          <p:nvPr/>
        </p:nvPicPr>
        <p:blipFill>
          <a:blip r:embed="rId3">
            <a:alphaModFix/>
          </a:blip>
          <a:stretch>
            <a:fillRect/>
          </a:stretch>
        </p:blipFill>
        <p:spPr>
          <a:xfrm>
            <a:off x="1478101" y="2222925"/>
            <a:ext cx="9235800" cy="3499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solidFill>
                  <a:srgbClr val="FF0000"/>
                </a:solidFill>
              </a:rPr>
              <a:t>Flow Chart</a:t>
            </a:r>
            <a:endParaRPr>
              <a:solidFill>
                <a:srgbClr val="FF0000"/>
              </a:solidFill>
            </a:endParaRPr>
          </a:p>
        </p:txBody>
      </p:sp>
      <p:pic>
        <p:nvPicPr>
          <p:cNvPr id="142" name="Google Shape;142;p8"/>
          <p:cNvPicPr preferRelativeResize="0"/>
          <p:nvPr/>
        </p:nvPicPr>
        <p:blipFill>
          <a:blip r:embed="rId3">
            <a:alphaModFix/>
          </a:blip>
          <a:stretch>
            <a:fillRect/>
          </a:stretch>
        </p:blipFill>
        <p:spPr>
          <a:xfrm>
            <a:off x="2030225" y="1460700"/>
            <a:ext cx="8131550" cy="4987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Lens for E - Learning</vt:lpstr>
      <vt:lpstr>Abstract</vt:lpstr>
      <vt:lpstr>Problem Statement Addressed</vt:lpstr>
      <vt:lpstr>Existing Solution to the Problem Addressed</vt:lpstr>
      <vt:lpstr>Proposed Solution to the Problem Addressed</vt:lpstr>
      <vt:lpstr>Proposed Solution to the Problem Addressed</vt:lpstr>
      <vt:lpstr>Project Work Plan  </vt:lpstr>
      <vt:lpstr>Block Diagram</vt:lpstr>
      <vt:lpstr>Flow Chart</vt:lpstr>
      <vt:lpstr>Effective utilization of the Modern Tool &amp; Cloud</vt:lpstr>
      <vt:lpstr>      Technology stack                                     Use case</vt:lpstr>
      <vt:lpstr>Prototype &amp; Sample Output</vt:lpstr>
      <vt:lpstr>Analysis of Results &amp; Discussions </vt:lpstr>
      <vt:lpstr>Analysis of Results &amp; Discussions </vt:lpstr>
      <vt:lpstr>Cost Benefit Analysis  (List of Components / Service Used)</vt:lpstr>
      <vt:lpstr>Working video Link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Lens for E - Learning</dc:title>
  <dc:creator>vignesh waran</dc:creator>
  <cp:lastModifiedBy>ROSHINI R S</cp:lastModifiedBy>
  <cp:revision>1</cp:revision>
  <dcterms:created xsi:type="dcterms:W3CDTF">2021-02-20T05:24:33Z</dcterms:created>
  <dcterms:modified xsi:type="dcterms:W3CDTF">2022-03-29T12:39:19Z</dcterms:modified>
</cp:coreProperties>
</file>