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12"/>
  </p:notesMasterIdLst>
  <p:sldIdLst>
    <p:sldId id="256" r:id="rId2"/>
    <p:sldId id="266" r:id="rId3"/>
    <p:sldId id="276" r:id="rId4"/>
    <p:sldId id="283" r:id="rId5"/>
    <p:sldId id="275" r:id="rId6"/>
    <p:sldId id="280" r:id="rId7"/>
    <p:sldId id="267" r:id="rId8"/>
    <p:sldId id="268" r:id="rId9"/>
    <p:sldId id="274"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autoAdjust="0"/>
    <p:restoredTop sz="94574" autoAdjust="0"/>
  </p:normalViewPr>
  <p:slideViewPr>
    <p:cSldViewPr snapToGrid="0">
      <p:cViewPr varScale="1">
        <p:scale>
          <a:sx n="80" d="100"/>
          <a:sy n="80" d="100"/>
        </p:scale>
        <p:origin x="758"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F101B-B227-4159-8303-D3086EC88389}" type="datetimeFigureOut">
              <a:rPr lang="en-US" smtClean="0"/>
              <a:pPr/>
              <a:t>3/30/2022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533B1-1B7C-4567-A308-39738394CF15}" type="slidenum">
              <a:rPr lang="en-US" smtClean="0"/>
              <a:pPr/>
              <a:t>‹#›</a:t>
            </a:fld>
            <a:endParaRPr lang="en-US"/>
          </a:p>
        </p:txBody>
      </p:sp>
    </p:spTree>
    <p:extLst>
      <p:ext uri="{BB962C8B-B14F-4D97-AF65-F5344CB8AC3E}">
        <p14:creationId xmlns:p14="http://schemas.microsoft.com/office/powerpoint/2010/main" val="3077647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A1C42F-441A-4F2A-8E80-78F3676CC058}"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pic>
        <p:nvPicPr>
          <p:cNvPr id="18" name="Picture 17">
            <a:extLst>
              <a:ext uri="{FF2B5EF4-FFF2-40B4-BE49-F238E27FC236}">
                <a16:creationId xmlns:a16="http://schemas.microsoft.com/office/drawing/2014/main" id="{B48B9E9E-1E7C-4F17-BD8C-B3B3ACBDDE3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51530" y="132594"/>
            <a:ext cx="1411266" cy="1363792"/>
          </a:xfrm>
          <a:prstGeom prst="rect">
            <a:avLst/>
          </a:prstGeom>
        </p:spPr>
      </p:pic>
      <p:pic>
        <p:nvPicPr>
          <p:cNvPr id="28" name="Picture 27">
            <a:extLst>
              <a:ext uri="{FF2B5EF4-FFF2-40B4-BE49-F238E27FC236}">
                <a16:creationId xmlns:a16="http://schemas.microsoft.com/office/drawing/2014/main" id="{5635DB35-B0E8-4DF7-8175-706CAD02E1A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579" y="438642"/>
            <a:ext cx="1269242" cy="1047343"/>
          </a:xfrm>
          <a:prstGeom prst="rect">
            <a:avLst/>
          </a:prstGeom>
        </p:spPr>
      </p:pic>
    </p:spTree>
    <p:extLst>
      <p:ext uri="{BB962C8B-B14F-4D97-AF65-F5344CB8AC3E}">
        <p14:creationId xmlns:p14="http://schemas.microsoft.com/office/powerpoint/2010/main" val="3721400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F8BADA-3124-459B-9C3C-25C5D1AC2B22}"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683620715"/>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F8BADA-3124-459B-9C3C-25C5D1AC2B22}"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2835118"/>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F8BADA-3124-459B-9C3C-25C5D1AC2B22}"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149613715"/>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F8BADA-3124-459B-9C3C-25C5D1AC2B22}"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3389585"/>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F8BADA-3124-459B-9C3C-25C5D1AC2B22}"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686006708"/>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28F9AE-F903-4089-92EE-261C5CC2F17E}"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661923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A104F2-B3D9-4E44-9455-48D246B5B367}"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511202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C1D28-3B35-4FCE-8072-E84DFBB90A17}"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75218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B1ED0E-4CAC-4979-8442-FE341C5F03D0}"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165635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6D4C3B-DED4-436D-A66F-49790EDDCF24}" type="datetime1">
              <a:rPr lang="en-US" smtClean="0"/>
              <a:pPr/>
              <a:t>3/30/2022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010431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2B8837-0504-404E-A6BC-39C23C28C36C}" type="datetime1">
              <a:rPr lang="en-US" smtClean="0"/>
              <a:pPr/>
              <a:t>3/30/2022</a:t>
            </a:fld>
            <a:endParaRPr lang="en-US"/>
          </a:p>
        </p:txBody>
      </p:sp>
      <p:sp>
        <p:nvSpPr>
          <p:cNvPr id="8" name="Footer Placeholder 7"/>
          <p:cNvSpPr>
            <a:spLocks noGrp="1"/>
          </p:cNvSpPr>
          <p:nvPr>
            <p:ph type="ftr" sz="quarter" idx="11"/>
          </p:nvPr>
        </p:nvSpPr>
        <p:spPr/>
        <p:txBody>
          <a:bodyPr/>
          <a:lstStyle/>
          <a:p>
            <a:r>
              <a:rPr lang="en-US"/>
              <a:t>15MC804 - Project work - Review 2</a:t>
            </a:r>
            <a:endParaRPr lang="en-US" dirty="0"/>
          </a:p>
        </p:txBody>
      </p:sp>
      <p:sp>
        <p:nvSpPr>
          <p:cNvPr id="9" name="Slide Number Placeholder 8"/>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580689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3A4C7B-BA43-417B-A2D4-C5736664F322}" type="datetime1">
              <a:rPr lang="en-US" smtClean="0"/>
              <a:pPr/>
              <a:t>3/30/2022</a:t>
            </a:fld>
            <a:endParaRPr lang="en-US"/>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
        <p:nvSpPr>
          <p:cNvPr id="5" name="Slide Number Placeholder 4"/>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284921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30B3D-494F-4171-81B4-648BA439B733}" type="datetime1">
              <a:rPr lang="en-US" smtClean="0"/>
              <a:pPr/>
              <a:t>3/30/2022</a:t>
            </a:fld>
            <a:endParaRPr lang="en-US"/>
          </a:p>
        </p:txBody>
      </p:sp>
      <p:sp>
        <p:nvSpPr>
          <p:cNvPr id="3" name="Footer Placeholder 2"/>
          <p:cNvSpPr>
            <a:spLocks noGrp="1"/>
          </p:cNvSpPr>
          <p:nvPr>
            <p:ph type="ftr" sz="quarter" idx="11"/>
          </p:nvPr>
        </p:nvSpPr>
        <p:spPr/>
        <p:txBody>
          <a:bodyPr/>
          <a:lstStyle/>
          <a:p>
            <a:r>
              <a:rPr lang="en-US"/>
              <a:t>15MC804 - Project work - Review 2</a:t>
            </a:r>
            <a:endParaRPr lang="en-US" dirty="0"/>
          </a:p>
        </p:txBody>
      </p:sp>
      <p:sp>
        <p:nvSpPr>
          <p:cNvPr id="4" name="Slide Number Placeholder 3"/>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4143949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6BDEBD-BB08-4ECC-BF12-ABA31FD1702E}" type="datetime1">
              <a:rPr lang="en-US" smtClean="0"/>
              <a:pPr/>
              <a:t>3/30/2022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403309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
        <p:nvSpPr>
          <p:cNvPr id="5" name="Date Placeholder 4"/>
          <p:cNvSpPr>
            <a:spLocks noGrp="1"/>
          </p:cNvSpPr>
          <p:nvPr>
            <p:ph type="dt" sz="half" idx="10"/>
          </p:nvPr>
        </p:nvSpPr>
        <p:spPr/>
        <p:txBody>
          <a:bodyPr/>
          <a:lstStyle/>
          <a:p>
            <a:fld id="{52444675-D6C7-4520-8CC3-2EB0B71C2818}" type="datetime1">
              <a:rPr lang="en-US" smtClean="0"/>
              <a:pPr/>
              <a:t>3/30/2022</a:t>
            </a:fld>
            <a:endParaRPr lang="en-US"/>
          </a:p>
        </p:txBody>
      </p:sp>
    </p:spTree>
    <p:extLst>
      <p:ext uri="{BB962C8B-B14F-4D97-AF65-F5344CB8AC3E}">
        <p14:creationId xmlns:p14="http://schemas.microsoft.com/office/powerpoint/2010/main" val="15211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F8BADA-3124-459B-9C3C-25C5D1AC2B22}" type="datetime1">
              <a:rPr lang="en-US" smtClean="0"/>
              <a:pPr/>
              <a:t>3/30/2022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15MC804 - Project work - Review 2</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C1B3995-864D-412F-881C-EF0BFF8447F9}" type="slidenum">
              <a:rPr lang="en-US" smtClean="0"/>
              <a:pPr/>
              <a:t>‹#›</a:t>
            </a:fld>
            <a:endParaRPr lang="en-US"/>
          </a:p>
        </p:txBody>
      </p:sp>
    </p:spTree>
    <p:extLst>
      <p:ext uri="{BB962C8B-B14F-4D97-AF65-F5344CB8AC3E}">
        <p14:creationId xmlns:p14="http://schemas.microsoft.com/office/powerpoint/2010/main" val="4100191913"/>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nanonets.com/blog/named-entity-recognition-with-nltk-and-spac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Named_entity" TargetMode="External"/><Relationship Id="rId2" Type="http://schemas.openxmlformats.org/officeDocument/2006/relationships/hyperlink" Target="https://en.wikipedia.org/wiki/Named-entity_recognition" TargetMode="External"/><Relationship Id="rId1" Type="http://schemas.openxmlformats.org/officeDocument/2006/relationships/slideLayout" Target="../slideLayouts/slideLayout2.xml"/><Relationship Id="rId4" Type="http://schemas.openxmlformats.org/officeDocument/2006/relationships/hyperlink" Target="https://en.wikipedia.org/wiki/Natural_language_process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0258" y="1710813"/>
            <a:ext cx="9144000" cy="1179718"/>
          </a:xfrm>
        </p:spPr>
        <p:txBody>
          <a:bodyPr/>
          <a:lstStyle/>
          <a:p>
            <a:r>
              <a:rPr lang="en-US" dirty="0"/>
              <a:t>Named Entity Recognition</a:t>
            </a:r>
          </a:p>
        </p:txBody>
      </p:sp>
      <p:sp>
        <p:nvSpPr>
          <p:cNvPr id="3" name="Subtitle 2"/>
          <p:cNvSpPr>
            <a:spLocks noGrp="1"/>
          </p:cNvSpPr>
          <p:nvPr>
            <p:ph type="subTitle" idx="1"/>
          </p:nvPr>
        </p:nvSpPr>
        <p:spPr>
          <a:xfrm>
            <a:off x="889818" y="4105275"/>
            <a:ext cx="3878825" cy="1655762"/>
          </a:xfrm>
        </p:spPr>
        <p:txBody>
          <a:bodyPr>
            <a:normAutofit/>
          </a:bodyPr>
          <a:lstStyle/>
          <a:p>
            <a:pPr algn="l"/>
            <a:r>
              <a:rPr lang="en-US" dirty="0" err="1"/>
              <a:t>Sudarkodi</a:t>
            </a:r>
            <a:r>
              <a:rPr lang="en-US" dirty="0"/>
              <a:t> S – 202AD143</a:t>
            </a:r>
          </a:p>
          <a:p>
            <a:pPr algn="l"/>
            <a:r>
              <a:rPr lang="en-US" dirty="0"/>
              <a:t>Bharathi M – 202AD111</a:t>
            </a:r>
          </a:p>
          <a:p>
            <a:pPr algn="l"/>
            <a:r>
              <a:rPr lang="en-US" dirty="0" err="1"/>
              <a:t>Shanthoshini</a:t>
            </a:r>
            <a:r>
              <a:rPr lang="en-US" dirty="0"/>
              <a:t> Devi K – 202AD139</a:t>
            </a:r>
          </a:p>
          <a:p>
            <a:pPr algn="l"/>
            <a:r>
              <a:rPr lang="en-US" dirty="0" err="1"/>
              <a:t>Sukesh</a:t>
            </a:r>
            <a:r>
              <a:rPr lang="en-US" dirty="0"/>
              <a:t> N D – 202AD147</a:t>
            </a:r>
          </a:p>
          <a:p>
            <a:pPr algn="l"/>
            <a:endParaRPr lang="en-US" dirty="0"/>
          </a:p>
        </p:txBody>
      </p:sp>
      <p:sp>
        <p:nvSpPr>
          <p:cNvPr id="5" name="TextBox 4"/>
          <p:cNvSpPr txBox="1"/>
          <p:nvPr/>
        </p:nvSpPr>
        <p:spPr>
          <a:xfrm>
            <a:off x="7890387" y="3859882"/>
            <a:ext cx="3878826" cy="2215991"/>
          </a:xfrm>
          <a:prstGeom prst="rect">
            <a:avLst/>
          </a:prstGeom>
          <a:noFill/>
        </p:spPr>
        <p:txBody>
          <a:bodyPr wrap="square" rtlCol="0">
            <a:spAutoFit/>
          </a:bodyPr>
          <a:lstStyle/>
          <a:p>
            <a:r>
              <a:rPr lang="en-US" sz="2400" dirty="0"/>
              <a:t>Under guidance of </a:t>
            </a:r>
          </a:p>
          <a:p>
            <a:r>
              <a:rPr lang="en-US" sz="2400" dirty="0" err="1"/>
              <a:t>Mr</a:t>
            </a:r>
            <a:r>
              <a:rPr lang="en-US" sz="2400" dirty="0"/>
              <a:t> </a:t>
            </a:r>
            <a:r>
              <a:rPr lang="en-US" sz="2400" dirty="0" err="1"/>
              <a:t>Purusothaman</a:t>
            </a:r>
            <a:r>
              <a:rPr lang="en-US" sz="2400" dirty="0"/>
              <a:t> P,</a:t>
            </a:r>
          </a:p>
          <a:p>
            <a:r>
              <a:rPr lang="en-US" sz="2400" dirty="0"/>
              <a:t>AI Special Lab </a:t>
            </a:r>
            <a:r>
              <a:rPr lang="en-US" sz="2400" dirty="0" err="1"/>
              <a:t>incharge</a:t>
            </a:r>
            <a:r>
              <a:rPr lang="en-US" sz="2400" dirty="0"/>
              <a:t>,</a:t>
            </a:r>
          </a:p>
          <a:p>
            <a:r>
              <a:rPr lang="en-US" sz="2400" dirty="0"/>
              <a:t>BIT, </a:t>
            </a:r>
          </a:p>
          <a:p>
            <a:r>
              <a:rPr lang="en-US" sz="2400" dirty="0"/>
              <a:t>Sathy. </a:t>
            </a:r>
          </a:p>
          <a:p>
            <a:endParaRPr lang="en-US" dirty="0"/>
          </a:p>
        </p:txBody>
      </p:sp>
    </p:spTree>
    <p:extLst>
      <p:ext uri="{BB962C8B-B14F-4D97-AF65-F5344CB8AC3E}">
        <p14:creationId xmlns:p14="http://schemas.microsoft.com/office/powerpoint/2010/main" val="6383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91440" lvl="0" indent="0" algn="l" rtl="0">
              <a:lnSpc>
                <a:spcPct val="200000"/>
              </a:lnSpc>
              <a:spcBef>
                <a:spcPts val="0"/>
              </a:spcBef>
              <a:spcAft>
                <a:spcPts val="0"/>
              </a:spcAft>
              <a:buSzPts val="2000"/>
              <a:buNone/>
            </a:pPr>
            <a:r>
              <a:rPr lang="en-US" dirty="0">
                <a:latin typeface="Times New Roman"/>
                <a:ea typeface="Times New Roman"/>
                <a:cs typeface="Times New Roman"/>
                <a:sym typeface="Times New Roman"/>
              </a:rPr>
              <a:t>1. </a:t>
            </a:r>
            <a:r>
              <a:rPr lang="en-US" dirty="0" err="1">
                <a:latin typeface="Times New Roman"/>
                <a:ea typeface="Times New Roman"/>
                <a:cs typeface="Times New Roman"/>
                <a:sym typeface="Times New Roman"/>
              </a:rPr>
              <a:t>Sharnagat</a:t>
            </a:r>
            <a:r>
              <a:rPr lang="en-US" dirty="0">
                <a:latin typeface="Times New Roman"/>
                <a:ea typeface="Times New Roman"/>
                <a:cs typeface="Times New Roman"/>
                <a:sym typeface="Times New Roman"/>
              </a:rPr>
              <a:t>, Rahul. "Named Entity Recognition: A Literature Survey." (2014). </a:t>
            </a:r>
          </a:p>
          <a:p>
            <a:pPr marL="91440" lvl="0" indent="0" algn="l" rtl="0">
              <a:lnSpc>
                <a:spcPct val="200000"/>
              </a:lnSpc>
              <a:spcBef>
                <a:spcPts val="0"/>
              </a:spcBef>
              <a:spcAft>
                <a:spcPts val="0"/>
              </a:spcAft>
              <a:buSzPts val="2000"/>
              <a:buNone/>
            </a:pPr>
            <a:r>
              <a:rPr lang="en-US" u="sng" dirty="0">
                <a:solidFill>
                  <a:schemeClr val="hlink"/>
                </a:solidFill>
                <a:latin typeface="Times New Roman"/>
                <a:ea typeface="Times New Roman"/>
                <a:cs typeface="Times New Roman"/>
                <a:sym typeface="Times New Roman"/>
                <a:hlinkClick r:id="rId2"/>
              </a:rPr>
              <a:t>2. https://nanonets.com/blog/named-entity-recognition-with-nltk-and-spacy/</a:t>
            </a:r>
            <a:endParaRPr lang="en-US" dirty="0">
              <a:latin typeface="Times New Roman"/>
              <a:ea typeface="Times New Roman"/>
              <a:cs typeface="Times New Roman"/>
              <a:sym typeface="Times New Roman"/>
            </a:endParaRPr>
          </a:p>
          <a:p>
            <a:pPr marL="91440" lvl="0" indent="0" algn="l" rtl="0">
              <a:lnSpc>
                <a:spcPct val="200000"/>
              </a:lnSpc>
              <a:spcBef>
                <a:spcPts val="0"/>
              </a:spcBef>
              <a:spcAft>
                <a:spcPts val="0"/>
              </a:spcAft>
              <a:buSzPts val="2000"/>
              <a:buNone/>
            </a:pPr>
            <a:r>
              <a:rPr lang="en-US" dirty="0">
                <a:latin typeface="Times New Roman"/>
                <a:ea typeface="Times New Roman"/>
                <a:cs typeface="Times New Roman"/>
                <a:sym typeface="Times New Roman"/>
              </a:rPr>
              <a:t>3. https://paperswithcode.com/task/named-entity-recognition-ner</a:t>
            </a:r>
          </a:p>
        </p:txBody>
      </p:sp>
    </p:spTree>
    <p:extLst>
      <p:ext uri="{BB962C8B-B14F-4D97-AF65-F5344CB8AC3E}">
        <p14:creationId xmlns:p14="http://schemas.microsoft.com/office/powerpoint/2010/main" val="1220228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a:t>Abstract</a:t>
            </a:r>
          </a:p>
        </p:txBody>
      </p:sp>
      <p:sp>
        <p:nvSpPr>
          <p:cNvPr id="3" name="Content Placeholder 2"/>
          <p:cNvSpPr>
            <a:spLocks noGrp="1"/>
          </p:cNvSpPr>
          <p:nvPr>
            <p:ph idx="1"/>
          </p:nvPr>
        </p:nvSpPr>
        <p:spPr>
          <a:xfrm>
            <a:off x="1228725" y="1343024"/>
            <a:ext cx="9629774" cy="5013325"/>
          </a:xfrm>
        </p:spPr>
        <p:txBody>
          <a:bodyPr>
            <a:normAutofit fontScale="25000" lnSpcReduction="20000"/>
          </a:bodyPr>
          <a:lstStyle/>
          <a:p>
            <a:pPr>
              <a:buNone/>
            </a:pPr>
            <a:r>
              <a:rPr lang="en-US" sz="2900" dirty="0"/>
              <a:t> </a:t>
            </a:r>
            <a:r>
              <a:rPr lang="en-US" sz="5500" dirty="0"/>
              <a:t>Named Entity Recognition (NER) is fundamental for some Natural Language</a:t>
            </a:r>
          </a:p>
          <a:p>
            <a:pPr>
              <a:buNone/>
            </a:pPr>
            <a:r>
              <a:rPr lang="en-US" sz="5500" dirty="0"/>
              <a:t>Processing (NLP) errands. Named entity recognition (NER) is the problem of locating and</a:t>
            </a:r>
          </a:p>
          <a:p>
            <a:pPr>
              <a:buNone/>
            </a:pPr>
            <a:r>
              <a:rPr lang="en-US" sz="5500" dirty="0"/>
              <a:t>categorizing important nouns and proper nouns in a text. Past analysts gave an overview of NER</a:t>
            </a:r>
          </a:p>
          <a:p>
            <a:pPr>
              <a:buNone/>
            </a:pPr>
            <a:r>
              <a:rPr lang="en-US" sz="5500" dirty="0"/>
              <a:t>in the measurable AI period, be that as it may, research on NER has as of now changed a ton in</a:t>
            </a:r>
          </a:p>
          <a:p>
            <a:pPr>
              <a:buNone/>
            </a:pPr>
            <a:r>
              <a:rPr lang="en-US" sz="5500" dirty="0"/>
              <a:t>the ongoing ten years. From one viewpoint, increasingly more NER frameworks take  profound</a:t>
            </a:r>
          </a:p>
          <a:p>
            <a:pPr>
              <a:buNone/>
            </a:pPr>
            <a:r>
              <a:rPr lang="en-US" sz="5500" dirty="0"/>
              <a:t>learning, move learning, information base, and different strategies. Then again, multilingual and</a:t>
            </a:r>
          </a:p>
          <a:p>
            <a:pPr>
              <a:buNone/>
            </a:pPr>
            <a:r>
              <a:rPr lang="en-US" sz="5500" dirty="0"/>
              <a:t>low asset dialects NER investigates increment quickly. To mirror these changes, we here give</a:t>
            </a:r>
          </a:p>
          <a:p>
            <a:pPr>
              <a:buNone/>
            </a:pPr>
            <a:r>
              <a:rPr lang="en-US" sz="5500" dirty="0"/>
              <a:t>an outline of NER in light of 162 papers of NLP- related gatherings from 1996 to 2017. In this</a:t>
            </a:r>
          </a:p>
          <a:p>
            <a:pPr>
              <a:buNone/>
            </a:pPr>
            <a:r>
              <a:rPr lang="en-US" sz="5500" dirty="0"/>
              <a:t>review, we talk about two fundamental parts of NER research - target dialects and specialized</a:t>
            </a:r>
          </a:p>
          <a:p>
            <a:pPr>
              <a:buNone/>
            </a:pPr>
            <a:r>
              <a:rPr lang="en-US" sz="5500" dirty="0"/>
              <a:t>methodologies with a measurable examination. At long last, we sum up certain ends and</a:t>
            </a:r>
          </a:p>
          <a:p>
            <a:pPr>
              <a:buNone/>
            </a:pPr>
            <a:r>
              <a:rPr lang="en-US" sz="5500" dirty="0"/>
              <a:t>investigate likely future issues in NER research. Named entity recognition (NER) helps you</a:t>
            </a:r>
          </a:p>
          <a:p>
            <a:pPr>
              <a:buNone/>
            </a:pPr>
            <a:r>
              <a:rPr lang="en-US" sz="5500" dirty="0"/>
              <a:t>easily identify the key elements in a text, like names of people, places, brands, monetary values,</a:t>
            </a:r>
          </a:p>
          <a:p>
            <a:pPr>
              <a:buNone/>
            </a:pPr>
            <a:r>
              <a:rPr lang="en-US" sz="5500" dirty="0"/>
              <a:t>and more. Extracting the main entities in a text helps sort unstructured data and detect </a:t>
            </a:r>
          </a:p>
          <a:p>
            <a:pPr>
              <a:buNone/>
            </a:pPr>
            <a:r>
              <a:rPr lang="en-US" sz="5500" dirty="0"/>
              <a:t>Important information, which is crucial if you must deal with large datasets.</a:t>
            </a:r>
          </a:p>
          <a:p>
            <a:pPr>
              <a:buNone/>
            </a:pPr>
            <a:r>
              <a:rPr lang="en-US" sz="5500" b="1" u="sng" dirty="0"/>
              <a:t>Keywords</a:t>
            </a:r>
            <a:r>
              <a:rPr lang="en-US" sz="5500" b="1" dirty="0"/>
              <a:t>: National Language Processing, POS tagging, Summarization, Statistical Analysis.</a:t>
            </a:r>
          </a:p>
          <a:p>
            <a:pPr>
              <a:buNone/>
            </a:pPr>
            <a:endParaRPr lang="en-US" b="1" i="1" dirty="0">
              <a:solidFill>
                <a:srgbClr val="FF0000"/>
              </a:solidFill>
            </a:endParaRPr>
          </a:p>
        </p:txBody>
      </p:sp>
      <p:sp>
        <p:nvSpPr>
          <p:cNvPr id="4" name="Footer Placeholder 3"/>
          <p:cNvSpPr>
            <a:spLocks noGrp="1"/>
          </p:cNvSpPr>
          <p:nvPr>
            <p:ph type="ftr" sz="quarter" idx="11"/>
          </p:nvPr>
        </p:nvSpPr>
        <p:spPr/>
        <p:txBody>
          <a:bodyPr/>
          <a:lstStyle/>
          <a:p>
            <a:r>
              <a:rPr lang="en-US" dirty="0"/>
              <a:t>15MC804 - Project work - Review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4"/>
            <a:ext cx="10515600" cy="929692"/>
          </a:xfrm>
        </p:spPr>
        <p:txBody>
          <a:bodyPr/>
          <a:lstStyle/>
          <a:p>
            <a:r>
              <a:rPr lang="en-US" dirty="0"/>
              <a:t>Problem Statement Addressed</a:t>
            </a:r>
          </a:p>
        </p:txBody>
      </p:sp>
      <p:sp>
        <p:nvSpPr>
          <p:cNvPr id="3" name="Content Placeholder 2"/>
          <p:cNvSpPr>
            <a:spLocks noGrp="1"/>
          </p:cNvSpPr>
          <p:nvPr>
            <p:ph idx="1"/>
          </p:nvPr>
        </p:nvSpPr>
        <p:spPr>
          <a:xfrm>
            <a:off x="677334" y="1581151"/>
            <a:ext cx="8596668" cy="4460212"/>
          </a:xfrm>
        </p:spPr>
        <p:txBody>
          <a:bodyPr/>
          <a:lstStyle/>
          <a:p>
            <a:pPr>
              <a:buNone/>
            </a:pPr>
            <a:r>
              <a:rPr lang="en-US" dirty="0"/>
              <a:t>          </a:t>
            </a:r>
            <a:r>
              <a:rPr lang="en-US" sz="1800" dirty="0">
                <a:solidFill>
                  <a:schemeClr val="dk1"/>
                </a:solidFill>
                <a:highlight>
                  <a:srgbClr val="FFFFFF"/>
                </a:highlight>
                <a:uFill>
                  <a:noFill/>
                </a:uFill>
                <a:latin typeface="Times New Roman" panose="02020603050405020304" pitchFamily="18" charset="0"/>
                <a:ea typeface="Times New Roman"/>
                <a:cs typeface="Times New Roman" panose="02020603050405020304" pitchFamily="18" charset="0"/>
                <a:sym typeface="Times New Roman"/>
                <a:hlinkClick r:id="rId2">
                  <a:extLst>
                    <a:ext uri="{A12FA001-AC4F-418D-AE19-62706E023703}">
                      <ahyp:hlinkClr xmlns:ahyp="http://schemas.microsoft.com/office/drawing/2018/hyperlinkcolor" val="tx"/>
                    </a:ext>
                  </a:extLst>
                </a:hlinkClick>
              </a:rPr>
              <a:t>Named entity recognition</a:t>
            </a:r>
            <a:r>
              <a:rPr lang="en-US" sz="1800" dirty="0">
                <a:solidFill>
                  <a:schemeClr val="dk1"/>
                </a:solidFill>
                <a:highlight>
                  <a:srgbClr val="FFFFFF"/>
                </a:highlight>
                <a:latin typeface="Times New Roman" panose="02020603050405020304" pitchFamily="18" charset="0"/>
                <a:ea typeface="Times New Roman"/>
                <a:cs typeface="Times New Roman" panose="02020603050405020304" pitchFamily="18" charset="0"/>
                <a:sym typeface="Times New Roman"/>
              </a:rPr>
              <a:t> (NER)is probably the first step towards information extraction that seeks to locate and classify </a:t>
            </a:r>
            <a:r>
              <a:rPr lang="en-US" sz="1800" dirty="0">
                <a:solidFill>
                  <a:schemeClr val="dk1"/>
                </a:solidFill>
                <a:highlight>
                  <a:srgbClr val="FFFFFF"/>
                </a:highlight>
                <a:uFill>
                  <a:noFill/>
                </a:uFill>
                <a:latin typeface="Times New Roman" panose="02020603050405020304" pitchFamily="18" charset="0"/>
                <a:ea typeface="Times New Roman"/>
                <a:cs typeface="Times New Roman" panose="02020603050405020304" pitchFamily="18" charset="0"/>
                <a:sym typeface="Times New Roman"/>
                <a:hlinkClick r:id="rId3">
                  <a:extLst>
                    <a:ext uri="{A12FA001-AC4F-418D-AE19-62706E023703}">
                      <ahyp:hlinkClr xmlns:ahyp="http://schemas.microsoft.com/office/drawing/2018/hyperlinkcolor" val="tx"/>
                    </a:ext>
                  </a:extLst>
                </a:hlinkClick>
              </a:rPr>
              <a:t>named entities</a:t>
            </a:r>
            <a:r>
              <a:rPr lang="en-US" sz="1800" dirty="0">
                <a:solidFill>
                  <a:schemeClr val="dk1"/>
                </a:solidFill>
                <a:highlight>
                  <a:srgbClr val="FFFFFF"/>
                </a:highlight>
                <a:latin typeface="Times New Roman" panose="02020603050405020304" pitchFamily="18" charset="0"/>
                <a:ea typeface="Times New Roman"/>
                <a:cs typeface="Times New Roman" panose="02020603050405020304" pitchFamily="18" charset="0"/>
                <a:sym typeface="Times New Roman"/>
              </a:rPr>
              <a:t> in text into predefined categories such as the names of persons, organizations, locations, expressions of times, quantities, monetary values, percentages, etc. NER is used in many fields in </a:t>
            </a:r>
            <a:r>
              <a:rPr lang="en-US" sz="1800" dirty="0">
                <a:solidFill>
                  <a:schemeClr val="dk1"/>
                </a:solidFill>
                <a:highlight>
                  <a:srgbClr val="FFFFFF"/>
                </a:highlight>
                <a:uFill>
                  <a:noFill/>
                </a:uFill>
                <a:latin typeface="Times New Roman" panose="02020603050405020304" pitchFamily="18" charset="0"/>
                <a:ea typeface="Times New Roman"/>
                <a:cs typeface="Times New Roman" panose="02020603050405020304" pitchFamily="18" charset="0"/>
                <a:sym typeface="Times New Roman"/>
                <a:hlinkClick r:id="rId4">
                  <a:extLst>
                    <a:ext uri="{A12FA001-AC4F-418D-AE19-62706E023703}">
                      <ahyp:hlinkClr xmlns:ahyp="http://schemas.microsoft.com/office/drawing/2018/hyperlinkcolor" val="tx"/>
                    </a:ext>
                  </a:extLst>
                </a:hlinkClick>
              </a:rPr>
              <a:t>Natural Language Processing</a:t>
            </a:r>
            <a:r>
              <a:rPr lang="en-US" sz="1800" dirty="0">
                <a:solidFill>
                  <a:schemeClr val="dk1"/>
                </a:solidFill>
                <a:highlight>
                  <a:srgbClr val="FFFFFF"/>
                </a:highlight>
                <a:latin typeface="Times New Roman" panose="02020603050405020304" pitchFamily="18" charset="0"/>
                <a:ea typeface="Times New Roman"/>
                <a:cs typeface="Times New Roman" panose="02020603050405020304" pitchFamily="18" charset="0"/>
                <a:sym typeface="Times New Roman"/>
              </a:rPr>
              <a:t> (NLP), and it can help answering many real-world questions. Named Entity Recognition is one of the key entity detection methods in NLP. Named entity recognition is a natural language processing technique that can automatically scan entire articles and pull out some fundamental entities in a text and classify them into predefined categories. </a:t>
            </a:r>
            <a:r>
              <a:rPr lang="en-US" sz="1800" dirty="0">
                <a:solidFill>
                  <a:srgbClr val="222222"/>
                </a:solidFill>
                <a:highlight>
                  <a:srgbClr val="FFFFFF"/>
                </a:highlight>
                <a:latin typeface="Times New Roman" panose="02020603050405020304" pitchFamily="18" charset="0"/>
                <a:ea typeface="Times New Roman"/>
                <a:cs typeface="Times New Roman" panose="02020603050405020304" pitchFamily="18" charset="0"/>
                <a:sym typeface="Times New Roman"/>
              </a:rPr>
              <a:t>In simple words, Named Entity Recognition is the process of detecting the named entities such as person names, location names, company names, </a:t>
            </a:r>
            <a:r>
              <a:rPr lang="en-US" sz="1800" dirty="0" err="1">
                <a:solidFill>
                  <a:srgbClr val="222222"/>
                </a:solidFill>
                <a:highlight>
                  <a:srgbClr val="FFFFFF"/>
                </a:highlight>
                <a:latin typeface="Times New Roman" panose="02020603050405020304" pitchFamily="18" charset="0"/>
                <a:ea typeface="Times New Roman"/>
                <a:cs typeface="Times New Roman" panose="02020603050405020304" pitchFamily="18" charset="0"/>
                <a:sym typeface="Times New Roman"/>
              </a:rPr>
              <a:t>etc</a:t>
            </a:r>
            <a:r>
              <a:rPr lang="en-US" sz="1800" dirty="0">
                <a:solidFill>
                  <a:srgbClr val="222222"/>
                </a:solidFill>
                <a:highlight>
                  <a:srgbClr val="FFFFFF"/>
                </a:highlight>
                <a:latin typeface="Times New Roman" panose="02020603050405020304" pitchFamily="18" charset="0"/>
                <a:ea typeface="Times New Roman"/>
                <a:cs typeface="Times New Roman" panose="02020603050405020304" pitchFamily="18" charset="0"/>
                <a:sym typeface="Times New Roman"/>
              </a:rPr>
              <a:t> from the text.</a:t>
            </a:r>
            <a:endPar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a:buNone/>
            </a:pPr>
            <a:endParaRPr lang="en-US" b="1" i="1" dirty="0">
              <a:solidFill>
                <a:srgbClr val="FF0000"/>
              </a:solidFill>
            </a:endParaRP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4"/>
            <a:ext cx="10515600" cy="929692"/>
          </a:xfrm>
        </p:spPr>
        <p:txBody>
          <a:bodyPr/>
          <a:lstStyle/>
          <a:p>
            <a:r>
              <a:rPr lang="en-US" sz="3600" dirty="0">
                <a:latin typeface="Algerian"/>
                <a:ea typeface="Algerian"/>
                <a:cs typeface="Algerian"/>
                <a:sym typeface="Algerian"/>
              </a:rPr>
              <a:t>METHODOLOGY PROPOSED:</a:t>
            </a:r>
            <a:endParaRPr lang="en-US" dirty="0"/>
          </a:p>
        </p:txBody>
      </p:sp>
      <p:sp>
        <p:nvSpPr>
          <p:cNvPr id="3" name="Content Placeholder 2"/>
          <p:cNvSpPr>
            <a:spLocks noGrp="1"/>
          </p:cNvSpPr>
          <p:nvPr>
            <p:ph idx="1"/>
          </p:nvPr>
        </p:nvSpPr>
        <p:spPr/>
        <p:txBody>
          <a:bodyPr>
            <a:normAutofit/>
          </a:bodyPr>
          <a:lstStyle/>
          <a:p>
            <a:pPr>
              <a:buNone/>
            </a:pPr>
            <a:r>
              <a:rPr lang="en-US" sz="2600" dirty="0">
                <a:latin typeface="Times New Roman" panose="02020603050405020304" pitchFamily="18" charset="0"/>
                <a:cs typeface="Times New Roman" panose="02020603050405020304" pitchFamily="18" charset="0"/>
              </a:rPr>
              <a:t>       </a:t>
            </a:r>
            <a:endParaRPr lang="en-US" b="1" i="1" dirty="0">
              <a:solidFill>
                <a:srgbClr val="FF0000"/>
              </a:solidFill>
            </a:endParaRPr>
          </a:p>
        </p:txBody>
      </p:sp>
      <p:sp>
        <p:nvSpPr>
          <p:cNvPr id="4" name="Footer Placeholder 3"/>
          <p:cNvSpPr>
            <a:spLocks noGrp="1"/>
          </p:cNvSpPr>
          <p:nvPr>
            <p:ph type="ftr" sz="quarter" idx="11"/>
          </p:nvPr>
        </p:nvSpPr>
        <p:spPr>
          <a:xfrm>
            <a:off x="677334" y="6050887"/>
            <a:ext cx="6297612" cy="365125"/>
          </a:xfrm>
        </p:spPr>
        <p:txBody>
          <a:bodyPr/>
          <a:lstStyle/>
          <a:p>
            <a:r>
              <a:rPr lang="en-US"/>
              <a:t>15MC804 - Project work - Review 2</a:t>
            </a:r>
            <a:endParaRPr lang="en-US" dirty="0"/>
          </a:p>
        </p:txBody>
      </p:sp>
      <p:sp>
        <p:nvSpPr>
          <p:cNvPr id="6" name="TextBox 5">
            <a:extLst>
              <a:ext uri="{FF2B5EF4-FFF2-40B4-BE49-F238E27FC236}">
                <a16:creationId xmlns:a16="http://schemas.microsoft.com/office/drawing/2014/main" id="{AF34D384-085F-4AB9-A3D2-7A9B024EB65A}"/>
              </a:ext>
            </a:extLst>
          </p:cNvPr>
          <p:cNvSpPr txBox="1"/>
          <p:nvPr/>
        </p:nvSpPr>
        <p:spPr>
          <a:xfrm>
            <a:off x="866192" y="1140360"/>
            <a:ext cx="9392233" cy="3782061"/>
          </a:xfrm>
          <a:prstGeom prst="rect">
            <a:avLst/>
          </a:prstGeom>
          <a:noFill/>
        </p:spPr>
        <p:txBody>
          <a:bodyPr wrap="square">
            <a:spAutoFit/>
          </a:bodyPr>
          <a:lstStyle/>
          <a:p>
            <a:pPr marL="91440" lvl="0" indent="0" algn="l" rtl="0">
              <a:lnSpc>
                <a:spcPct val="150000"/>
              </a:lnSpc>
              <a:spcBef>
                <a:spcPts val="0"/>
              </a:spcBef>
              <a:spcAft>
                <a:spcPts val="0"/>
              </a:spcAft>
              <a:buSzPts val="2000"/>
              <a:buNone/>
            </a:pPr>
            <a:endParaRPr lang="en-US" sz="1800" dirty="0">
              <a:solidFill>
                <a:schemeClr val="dk1"/>
              </a:solidFill>
              <a:highlight>
                <a:srgbClr val="FFFFFF"/>
              </a:highlight>
              <a:latin typeface="Times New Roman"/>
              <a:ea typeface="Times New Roman"/>
              <a:cs typeface="Times New Roman"/>
              <a:sym typeface="Times New Roman"/>
            </a:endParaRPr>
          </a:p>
          <a:p>
            <a:pPr marL="91440" lvl="0" indent="0" algn="l" rtl="0">
              <a:lnSpc>
                <a:spcPct val="150000"/>
              </a:lnSpc>
              <a:spcBef>
                <a:spcPts val="0"/>
              </a:spcBef>
              <a:spcAft>
                <a:spcPts val="0"/>
              </a:spcAft>
              <a:buSzPts val="2000"/>
              <a:buNone/>
            </a:pPr>
            <a:r>
              <a:rPr lang="en-US" dirty="0">
                <a:solidFill>
                  <a:schemeClr val="dk1"/>
                </a:solidFill>
                <a:highlight>
                  <a:srgbClr val="FFFFFF"/>
                </a:highlight>
                <a:latin typeface="Times New Roman"/>
                <a:ea typeface="Times New Roman"/>
                <a:cs typeface="Times New Roman"/>
                <a:sym typeface="Times New Roman"/>
              </a:rPr>
              <a:t>      </a:t>
            </a:r>
            <a:r>
              <a:rPr lang="en-US" sz="1800" dirty="0">
                <a:solidFill>
                  <a:schemeClr val="dk1"/>
                </a:solidFill>
                <a:highlight>
                  <a:srgbClr val="FFFFFF"/>
                </a:highlight>
                <a:latin typeface="Times New Roman"/>
                <a:ea typeface="Times New Roman"/>
                <a:cs typeface="Times New Roman"/>
                <a:sym typeface="Times New Roman"/>
              </a:rPr>
              <a:t>Entity extraction is a text analysis technique that uses Natural Language Processing (NLP) to automatically pull out specific data from unstructured text and classifies it according to predefined categories. These categories are named entities, the words or phrases that represent a noun. We used Google Scholar to search for articles related to NER and RE and specifically papers used in the context of clinical text. We also checked for publications where the above - mentioned techniques are used in the radiation oncology domain. We discovered that there is very limited work on NER and RE in the radiation oncology domain; however, we did notice that there are a plethora of publications on using NER and RE in the clinical text in general.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Plan  </a:t>
            </a:r>
          </a:p>
        </p:txBody>
      </p:sp>
      <p:sp>
        <p:nvSpPr>
          <p:cNvPr id="3" name="Content Placeholder 2"/>
          <p:cNvSpPr>
            <a:spLocks noGrp="1"/>
          </p:cNvSpPr>
          <p:nvPr>
            <p:ph idx="1"/>
          </p:nvPr>
        </p:nvSpPr>
        <p:spPr>
          <a:xfrm>
            <a:off x="677333" y="1438275"/>
            <a:ext cx="10057341" cy="4603087"/>
          </a:xfrm>
        </p:spPr>
        <p:txBody>
          <a:bodyPr/>
          <a:lstStyle/>
          <a:p>
            <a:pPr>
              <a:buNone/>
            </a:pPr>
            <a:r>
              <a:rPr lang="en-US" dirty="0"/>
              <a:t> </a:t>
            </a:r>
            <a:endParaRPr lang="en-US" b="1" i="1" dirty="0">
              <a:solidFill>
                <a:srgbClr val="FF0000"/>
              </a:solidFill>
            </a:endParaRP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pic>
        <p:nvPicPr>
          <p:cNvPr id="5" name="Google Shape;147;p17">
            <a:extLst>
              <a:ext uri="{FF2B5EF4-FFF2-40B4-BE49-F238E27FC236}">
                <a16:creationId xmlns:a16="http://schemas.microsoft.com/office/drawing/2014/main" id="{92323DAE-4B2B-47B8-86EB-952A840F2B9F}"/>
              </a:ext>
            </a:extLst>
          </p:cNvPr>
          <p:cNvPicPr preferRelativeResize="0"/>
          <p:nvPr/>
        </p:nvPicPr>
        <p:blipFill rotWithShape="1">
          <a:blip r:embed="rId2">
            <a:alphaModFix/>
          </a:blip>
          <a:srcRect t="-5201" b="10108"/>
          <a:stretch/>
        </p:blipFill>
        <p:spPr>
          <a:xfrm>
            <a:off x="789468" y="1582698"/>
            <a:ext cx="4186200" cy="3094151"/>
          </a:xfrm>
          <a:prstGeom prst="rect">
            <a:avLst/>
          </a:prstGeom>
          <a:noFill/>
          <a:ln>
            <a:noFill/>
          </a:ln>
        </p:spPr>
      </p:pic>
      <p:pic>
        <p:nvPicPr>
          <p:cNvPr id="6" name="Google Shape;148;p17">
            <a:extLst>
              <a:ext uri="{FF2B5EF4-FFF2-40B4-BE49-F238E27FC236}">
                <a16:creationId xmlns:a16="http://schemas.microsoft.com/office/drawing/2014/main" id="{EB189444-4A01-43BA-B6DC-DB34B2FBBF12}"/>
              </a:ext>
            </a:extLst>
          </p:cNvPr>
          <p:cNvPicPr preferRelativeResize="0"/>
          <p:nvPr/>
        </p:nvPicPr>
        <p:blipFill>
          <a:blip r:embed="rId3">
            <a:alphaModFix/>
          </a:blip>
          <a:stretch>
            <a:fillRect/>
          </a:stretch>
        </p:blipFill>
        <p:spPr>
          <a:xfrm>
            <a:off x="5388017" y="1657350"/>
            <a:ext cx="4510325" cy="3543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chart</a:t>
            </a:r>
          </a:p>
        </p:txBody>
      </p:sp>
      <p:sp>
        <p:nvSpPr>
          <p:cNvPr id="3" name="Content Placeholder 2"/>
          <p:cNvSpPr>
            <a:spLocks noGrp="1"/>
          </p:cNvSpPr>
          <p:nvPr>
            <p:ph idx="1"/>
          </p:nvPr>
        </p:nvSpPr>
        <p:spPr>
          <a:xfrm>
            <a:off x="677334" y="1524001"/>
            <a:ext cx="9647766" cy="4517362"/>
          </a:xfrm>
        </p:spPr>
        <p:txBody>
          <a:bodyPr/>
          <a:lstStyle/>
          <a:p>
            <a:pPr>
              <a:buNone/>
            </a:pPr>
            <a:r>
              <a:rPr lang="en-US" dirty="0"/>
              <a:t> </a:t>
            </a:r>
            <a:endParaRPr lang="en-US" b="1" i="1" dirty="0">
              <a:solidFill>
                <a:srgbClr val="FF0000"/>
              </a:solidFill>
            </a:endParaRP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
        <p:nvSpPr>
          <p:cNvPr id="5" name="AutoShape 2">
            <a:extLst>
              <a:ext uri="{FF2B5EF4-FFF2-40B4-BE49-F238E27FC236}">
                <a16:creationId xmlns:a16="http://schemas.microsoft.com/office/drawing/2014/main" id="{6C464A9B-4DE7-46CD-9AE8-A623E60071D7}"/>
              </a:ext>
            </a:extLst>
          </p:cNvPr>
          <p:cNvSpPr>
            <a:spLocks noChangeAspect="1" noChangeArrowheads="1"/>
          </p:cNvSpPr>
          <p:nvPr/>
        </p:nvSpPr>
        <p:spPr bwMode="auto">
          <a:xfrm>
            <a:off x="5943599" y="3226602"/>
            <a:ext cx="342067" cy="35479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descr="NLP Mechanics Flow Diagram -">
            <a:extLst>
              <a:ext uri="{FF2B5EF4-FFF2-40B4-BE49-F238E27FC236}">
                <a16:creationId xmlns:a16="http://schemas.microsoft.com/office/drawing/2014/main" id="{6E964A11-4A28-4149-B9A4-DEA993584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330" y="1524000"/>
            <a:ext cx="4560887" cy="45910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68210F8-2768-4D95-80F4-5AE6ADA0C1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8867" y="1314450"/>
            <a:ext cx="4572000" cy="4229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lgn="l" rtl="0">
              <a:lnSpc>
                <a:spcPct val="90000"/>
              </a:lnSpc>
              <a:spcBef>
                <a:spcPts val="0"/>
              </a:spcBef>
              <a:spcAft>
                <a:spcPts val="0"/>
              </a:spcAft>
              <a:buNone/>
            </a:pPr>
            <a:r>
              <a:rPr lang="en-IN" sz="3600" b="1" dirty="0">
                <a:latin typeface="Times New Roman"/>
                <a:ea typeface="Times New Roman"/>
                <a:cs typeface="Times New Roman"/>
                <a:sym typeface="Times New Roman"/>
              </a:rPr>
              <a:t>Keyword extraction</a:t>
            </a:r>
          </a:p>
        </p:txBody>
      </p:sp>
      <p:sp>
        <p:nvSpPr>
          <p:cNvPr id="3" name="Content Placeholder 2"/>
          <p:cNvSpPr>
            <a:spLocks noGrp="1"/>
          </p:cNvSpPr>
          <p:nvPr>
            <p:ph idx="1"/>
          </p:nvPr>
        </p:nvSpPr>
        <p:spPr>
          <a:xfrm>
            <a:off x="677334" y="1333501"/>
            <a:ext cx="8596668" cy="4707862"/>
          </a:xfrm>
        </p:spPr>
        <p:txBody>
          <a:bodyPr/>
          <a:lstStyle/>
          <a:p>
            <a:pPr marL="0" indent="0" rtl="0">
              <a:spcBef>
                <a:spcPts val="0"/>
              </a:spcBef>
              <a:spcAft>
                <a:spcPts val="0"/>
              </a:spcAft>
              <a:buNone/>
            </a:pPr>
            <a:r>
              <a:rPr lang="en-US" sz="1800" b="0" i="0" u="none" strike="noStrike" dirty="0">
                <a:solidFill>
                  <a:schemeClr val="tx1"/>
                </a:solidFill>
                <a:effectLst/>
                <a:latin typeface="Times New Roman" panose="02020603050405020304" pitchFamily="18" charset="0"/>
              </a:rPr>
              <a:t>keyword extraction is the automated process of extracting the most relevant information from text using AI and machine learning algorithms. With keyword extraction, you can find the most important words and phrases in massive datasets in just seconds. And these words and phrases can provide valuable insights into topics your customers are talking about.</a:t>
            </a:r>
            <a:endParaRPr lang="en-US" b="0" dirty="0">
              <a:solidFill>
                <a:schemeClr val="tx1"/>
              </a:solidFill>
              <a:effectLst/>
            </a:endParaRPr>
          </a:p>
          <a:p>
            <a:pPr marL="0" indent="0" rtl="0">
              <a:spcBef>
                <a:spcPts val="0"/>
              </a:spcBef>
              <a:spcAft>
                <a:spcPts val="0"/>
              </a:spcAft>
              <a:buNone/>
            </a:pPr>
            <a:br>
              <a:rPr lang="en-US" dirty="0">
                <a:solidFill>
                  <a:schemeClr val="accent2"/>
                </a:solidFill>
              </a:rPr>
            </a:br>
            <a:r>
              <a:rPr lang="en-IN" sz="3200" b="1" i="0" u="none" strike="noStrike" dirty="0">
                <a:solidFill>
                  <a:schemeClr val="accent1">
                    <a:lumMod val="75000"/>
                  </a:schemeClr>
                </a:solidFill>
                <a:effectLst/>
                <a:latin typeface="Times New Roman" panose="02020603050405020304" pitchFamily="18" charset="0"/>
              </a:rPr>
              <a:t>Lemmatization and stemming</a:t>
            </a:r>
            <a:endParaRPr lang="en-IN" sz="3200" b="0" dirty="0">
              <a:solidFill>
                <a:schemeClr val="accent1">
                  <a:lumMod val="75000"/>
                </a:schemeClr>
              </a:solidFill>
              <a:effectLst/>
            </a:endParaRPr>
          </a:p>
          <a:p>
            <a:pPr marL="0" indent="0" rtl="0">
              <a:spcBef>
                <a:spcPts val="0"/>
              </a:spcBef>
              <a:spcAft>
                <a:spcPts val="1600"/>
              </a:spcAft>
              <a:buNone/>
            </a:pPr>
            <a:br>
              <a:rPr lang="en-IN" dirty="0">
                <a:solidFill>
                  <a:schemeClr val="accent1"/>
                </a:solidFill>
              </a:rPr>
            </a:br>
            <a:r>
              <a:rPr lang="en-US" sz="1800" b="0" i="0" strike="noStrike" dirty="0">
                <a:solidFill>
                  <a:schemeClr val="tx2"/>
                </a:solidFill>
                <a:effectLst/>
                <a:latin typeface="Times New Roman" panose="02020603050405020304" pitchFamily="18" charset="0"/>
              </a:rPr>
              <a:t>L</a:t>
            </a:r>
            <a:r>
              <a:rPr lang="en-US" dirty="0">
                <a:solidFill>
                  <a:schemeClr val="tx2"/>
                </a:solidFill>
                <a:latin typeface="Times New Roman" panose="02020603050405020304" pitchFamily="18" charset="0"/>
              </a:rPr>
              <a:t>emmatization and stemming</a:t>
            </a:r>
            <a:r>
              <a:rPr lang="en-US" sz="1800" b="0" i="0" strike="noStrike" dirty="0">
                <a:solidFill>
                  <a:schemeClr val="tx2"/>
                </a:solidFill>
                <a:effectLst/>
                <a:latin typeface="Times New Roman" panose="02020603050405020304" pitchFamily="18" charset="0"/>
              </a:rPr>
              <a:t> </a:t>
            </a:r>
            <a:r>
              <a:rPr lang="en-US" sz="1800" b="0" i="0" u="none" strike="noStrike" dirty="0">
                <a:solidFill>
                  <a:schemeClr val="tx2"/>
                </a:solidFill>
                <a:effectLst/>
                <a:latin typeface="Times New Roman" panose="02020603050405020304" pitchFamily="18" charset="0"/>
              </a:rPr>
              <a:t>refer to the breakdown, tagging, and restructuring of text data based on either root stem or definition. That might seem like saying the same thing twice, but both sorting processes can lend different valuable data.</a:t>
            </a:r>
            <a:endParaRPr lang="en-US" b="0" dirty="0">
              <a:solidFill>
                <a:schemeClr val="tx2"/>
              </a:solidFill>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050"/>
          </a:xfrm>
        </p:spPr>
        <p:txBody>
          <a:bodyPr/>
          <a:lstStyle/>
          <a:p>
            <a:r>
              <a:rPr lang="en-US"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677334" y="1647825"/>
            <a:ext cx="8596668" cy="4393537"/>
          </a:xfrm>
        </p:spPr>
        <p:txBody>
          <a:bodyPr/>
          <a:lstStyle/>
          <a:p>
            <a:pPr indent="0" rtl="0">
              <a:spcBef>
                <a:spcPts val="1200"/>
              </a:spcBef>
              <a:spcAft>
                <a:spcPts val="0"/>
              </a:spcAft>
              <a:buNone/>
            </a:pPr>
            <a:r>
              <a:rPr lang="en-US" sz="2000" b="0" i="0" u="none" strike="noStrike" dirty="0">
                <a:solidFill>
                  <a:srgbClr val="410433"/>
                </a:solidFill>
                <a:effectLst/>
                <a:latin typeface="Times New Roman" panose="02020603050405020304" pitchFamily="18" charset="0"/>
              </a:rPr>
              <a:t>While it is common for most end-to-end approaches to get some help from external NLP tools for auxiliary tasks, e.g., dependency parsers, it proposed a model to be truly end-to-end with no external help. Problems current systems struggle with are nested entities and inter-sentence relations. Both issues provide ample opportunities for future research. Named entity recognition (NER) helps you easily identify the key elements in a text, like names of people, places, brands, monetary values, and more. Extracting the main entities in a text helps sort unstructured data and detect important information, which is crucial if you have to deal with large datasets.</a:t>
            </a:r>
            <a:endParaRPr lang="en-US" sz="2000" b="0" dirty="0">
              <a:effectLst/>
            </a:endParaRPr>
          </a:p>
          <a:p>
            <a:pPr marL="0" indent="0">
              <a:buNone/>
            </a:pPr>
            <a:br>
              <a:rPr lang="en-US" dirty="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4400"/>
          </a:xfrm>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677334" y="1524000"/>
            <a:ext cx="8596668" cy="4517362"/>
          </a:xfrm>
        </p:spPr>
        <p:txBody>
          <a:bodyPr/>
          <a:lstStyle/>
          <a:p>
            <a:pPr>
              <a:buNone/>
            </a:pPr>
            <a:r>
              <a:rPr lang="en-US" sz="1800" b="0" i="0" u="none" strike="noStrike" dirty="0">
                <a:solidFill>
                  <a:srgbClr val="410433"/>
                </a:solidFill>
                <a:effectLst/>
                <a:latin typeface="Times New Roman" panose="02020603050405020304" pitchFamily="18" charset="0"/>
              </a:rPr>
              <a:t>           </a:t>
            </a:r>
            <a:r>
              <a:rPr lang="en-US" sz="2000" dirty="0">
                <a:solidFill>
                  <a:srgbClr val="292929"/>
                </a:solidFill>
                <a:highlight>
                  <a:srgbClr val="FFFFFF"/>
                </a:highlight>
                <a:latin typeface="Times New Roman"/>
                <a:ea typeface="Times New Roman"/>
                <a:cs typeface="Times New Roman"/>
                <a:sym typeface="Times New Roman"/>
              </a:rPr>
              <a:t>Named Entity Recognition has been developing continuously for over 15 years. The novel uses it to extract different types of information (name, date, time, location) from the text. In addition, there are more than 20 languages ​​and more than 200 types of entities. Most researchers are interested in specific information on topic types such as news articles, web page information, etc. In today’s web world where a huge amount of information is available as natural language documents, NER has gained a  lot of significance. Basic tasks, algorithms used for NER, and major application domains are discussed in the paper. Supervised learning requires a large corpus that has been labeled, Semi-supervised and unsupervised learning allows for rapid recognition of entities without having to have a large labeled corpus.</a:t>
            </a:r>
          </a:p>
          <a:p>
            <a:pPr>
              <a:buNone/>
            </a:pPr>
            <a:endParaRPr lang="en-US" sz="2000" i="1" dirty="0">
              <a:solidFill>
                <a:srgbClr val="FF0000"/>
              </a:solidFill>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261</TotalTime>
  <Words>1045</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Calibri</vt:lpstr>
      <vt:lpstr>Times New Roman</vt:lpstr>
      <vt:lpstr>Trebuchet MS</vt:lpstr>
      <vt:lpstr>Wingdings 3</vt:lpstr>
      <vt:lpstr>Facet</vt:lpstr>
      <vt:lpstr>Named Entity Recognition</vt:lpstr>
      <vt:lpstr>Abstract</vt:lpstr>
      <vt:lpstr>Problem Statement Addressed</vt:lpstr>
      <vt:lpstr>METHODOLOGY PROPOSED:</vt:lpstr>
      <vt:lpstr>Project Work Plan  </vt:lpstr>
      <vt:lpstr>Flow chart</vt:lpstr>
      <vt:lpstr>Keyword extraction</vt:lpstr>
      <vt:lpstr>Future scope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waran</dc:creator>
  <cp:lastModifiedBy>Saranya Prakash</cp:lastModifiedBy>
  <cp:revision>50</cp:revision>
  <dcterms:created xsi:type="dcterms:W3CDTF">2021-02-20T05:24:33Z</dcterms:created>
  <dcterms:modified xsi:type="dcterms:W3CDTF">2022-03-30T05:23:13Z</dcterms:modified>
</cp:coreProperties>
</file>