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6752" y="2265832"/>
            <a:ext cx="384934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Smart city and</a:t>
            </a:r>
            <a:r>
              <a:rPr dirty="0" spc="-50"/>
              <a:t> </a:t>
            </a:r>
            <a:r>
              <a:rPr dirty="0" spc="-5"/>
              <a:t>Homes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299" y="3711486"/>
            <a:ext cx="11093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latin typeface="Arial"/>
                <a:cs typeface="Arial"/>
              </a:rPr>
              <a:t>SANJAY</a:t>
            </a:r>
            <a:r>
              <a:rPr dirty="0" sz="1500" spc="-17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A.R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7790" y="3711486"/>
            <a:ext cx="14274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(</a:t>
            </a:r>
            <a:r>
              <a:rPr dirty="0" sz="1500" spc="-75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2021UAD1110)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299" y="4625886"/>
            <a:ext cx="17348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KISHORE </a:t>
            </a:r>
            <a:r>
              <a:rPr dirty="0" sz="1500" spc="-45">
                <a:latin typeface="Times New Roman"/>
                <a:cs typeface="Times New Roman"/>
              </a:rPr>
              <a:t>NATH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C.S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4806" y="4625886"/>
            <a:ext cx="14414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Arial"/>
                <a:cs typeface="Arial"/>
              </a:rPr>
              <a:t>(2021UAD1106</a:t>
            </a:r>
            <a:r>
              <a:rPr dirty="0" sz="1500" spc="-8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1955" y="7256398"/>
            <a:ext cx="1421130" cy="10515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r" marL="375285" marR="5080" indent="-290830">
              <a:lnSpc>
                <a:spcPts val="1600"/>
              </a:lnSpc>
              <a:spcBef>
                <a:spcPts val="219"/>
              </a:spcBef>
            </a:pPr>
            <a:r>
              <a:rPr dirty="0" sz="1400" spc="-5">
                <a:latin typeface="Times New Roman"/>
                <a:cs typeface="Times New Roman"/>
              </a:rPr>
              <a:t>Under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guidance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 Ms.ANUJA</a:t>
            </a:r>
            <a:r>
              <a:rPr dirty="0" sz="1400" spc="-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S,</a:t>
            </a:r>
            <a:endParaRPr sz="1400">
              <a:latin typeface="Times New Roman"/>
              <a:cs typeface="Times New Roman"/>
            </a:endParaRPr>
          </a:p>
          <a:p>
            <a:pPr algn="r" marR="5080">
              <a:lnSpc>
                <a:spcPts val="1520"/>
              </a:lnSpc>
            </a:pPr>
            <a:r>
              <a:rPr dirty="0" sz="1400" spc="-5">
                <a:latin typeface="Times New Roman"/>
                <a:cs typeface="Times New Roman"/>
              </a:rPr>
              <a:t>Assistant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professor,</a:t>
            </a:r>
            <a:endParaRPr sz="1400">
              <a:latin typeface="Times New Roman"/>
              <a:cs typeface="Times New Roman"/>
            </a:endParaRPr>
          </a:p>
          <a:p>
            <a:pPr algn="r" marR="5080">
              <a:lnSpc>
                <a:spcPts val="1600"/>
              </a:lnSpc>
            </a:pPr>
            <a:r>
              <a:rPr dirty="0" sz="1400">
                <a:latin typeface="Times New Roman"/>
                <a:cs typeface="Times New Roman"/>
              </a:rPr>
              <a:t>BI</a:t>
            </a:r>
            <a:r>
              <a:rPr dirty="0" sz="1400" spc="-10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algn="r" marR="5080">
              <a:lnSpc>
                <a:spcPts val="1639"/>
              </a:lnSpc>
            </a:pP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th</a:t>
            </a:r>
            <a:r>
              <a:rPr dirty="0" sz="1400" spc="-95">
                <a:latin typeface="Times New Roman"/>
                <a:cs typeface="Times New Roman"/>
              </a:rPr>
              <a:t>y</a:t>
            </a:r>
            <a:r>
              <a:rPr dirty="0" sz="140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507" y="153237"/>
            <a:ext cx="1391335" cy="1133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49007"/>
            <a:ext cx="6146165" cy="855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proposed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platform </a:t>
            </a:r>
            <a:r>
              <a:rPr dirty="0" sz="1800" spc="-10">
                <a:latin typeface="STIXGeneral"/>
                <a:cs typeface="STIXGeneral"/>
              </a:rPr>
              <a:t>foresees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20">
                <a:latin typeface="STIXGeneral"/>
                <a:cs typeface="STIXGeneral"/>
              </a:rPr>
              <a:t>four-level </a:t>
            </a:r>
            <a:r>
              <a:rPr dirty="0" sz="1800" spc="-5">
                <a:latin typeface="STIXGeneral"/>
                <a:cs typeface="STIXGeneral"/>
              </a:rPr>
              <a:t>architecture: </a:t>
            </a:r>
            <a:r>
              <a:rPr dirty="0" sz="1800">
                <a:latin typeface="STIXGeneral"/>
                <a:cs typeface="STIXGeneral"/>
              </a:rPr>
              <a:t>the  </a:t>
            </a:r>
            <a:r>
              <a:rPr dirty="0" sz="1800" spc="-5">
                <a:latin typeface="STIXGeneral"/>
                <a:cs typeface="STIXGeneral"/>
              </a:rPr>
              <a:t>highest </a:t>
            </a:r>
            <a:r>
              <a:rPr dirty="0" sz="1800" spc="-20">
                <a:latin typeface="STIXGeneral"/>
                <a:cs typeface="STIXGeneral"/>
              </a:rPr>
              <a:t>level </a:t>
            </a:r>
            <a:r>
              <a:rPr dirty="0" sz="1800">
                <a:latin typeface="STIXGeneral"/>
                <a:cs typeface="STIXGeneral"/>
              </a:rPr>
              <a:t>is the Application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>
                <a:latin typeface="STIXGeneral"/>
                <a:cs typeface="STIXGeneral"/>
              </a:rPr>
              <a:t>in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 spc="-5">
                <a:latin typeface="STIXGeneral"/>
                <a:cs typeface="STIXGeneral"/>
              </a:rPr>
              <a:t>user-oriented  </a:t>
            </a:r>
            <a:r>
              <a:rPr dirty="0" sz="1800">
                <a:latin typeface="STIXGeneral"/>
                <a:cs typeface="STIXGeneral"/>
              </a:rPr>
              <a:t>macroservices </a:t>
            </a:r>
            <a:r>
              <a:rPr dirty="0" sz="1800" spc="-5">
                <a:latin typeface="STIXGeneral"/>
                <a:cs typeface="STIXGeneral"/>
              </a:rPr>
              <a:t>are </a:t>
            </a:r>
            <a:r>
              <a:rPr dirty="0" sz="1800" spc="-10">
                <a:latin typeface="STIXGeneral"/>
                <a:cs typeface="STIXGeneral"/>
              </a:rPr>
              <a:t>deployed;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5">
                <a:latin typeface="STIXGeneral"/>
                <a:cs typeface="STIXGeneral"/>
              </a:rPr>
              <a:t>Service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5">
                <a:latin typeface="STIXGeneral"/>
                <a:cs typeface="STIXGeneral"/>
              </a:rPr>
              <a:t>responsible </a:t>
            </a:r>
            <a:r>
              <a:rPr dirty="0" sz="1800" spc="-20">
                <a:latin typeface="STIXGeneral"/>
                <a:cs typeface="STIXGeneral"/>
              </a:rPr>
              <a:t>for  </a:t>
            </a:r>
            <a:r>
              <a:rPr dirty="0" sz="1800" spc="-5">
                <a:latin typeface="STIXGeneral"/>
                <a:cs typeface="STIXGeneral"/>
              </a:rPr>
              <a:t>receiving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5">
                <a:latin typeface="STIXGeneral"/>
                <a:cs typeface="STIXGeneral"/>
              </a:rPr>
              <a:t>service </a:t>
            </a:r>
            <a:r>
              <a:rPr dirty="0" sz="1800" spc="-10">
                <a:latin typeface="STIXGeneral"/>
                <a:cs typeface="STIXGeneral"/>
              </a:rPr>
              <a:t>requests </a:t>
            </a:r>
            <a:r>
              <a:rPr dirty="0" sz="1800">
                <a:latin typeface="STIXGeneral"/>
                <a:cs typeface="STIXGeneral"/>
              </a:rPr>
              <a:t>and mapping them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atomic  </a:t>
            </a:r>
            <a:r>
              <a:rPr dirty="0" sz="1800">
                <a:latin typeface="STIXGeneral"/>
                <a:cs typeface="STIXGeneral"/>
              </a:rPr>
              <a:t>services </a:t>
            </a:r>
            <a:r>
              <a:rPr dirty="0" sz="1800" spc="-15">
                <a:latin typeface="STIXGeneral"/>
                <a:cs typeface="STIXGeneral"/>
              </a:rPr>
              <a:t>available </a:t>
            </a:r>
            <a:r>
              <a:rPr dirty="0" sz="1800">
                <a:latin typeface="STIXGeneral"/>
                <a:cs typeface="STIXGeneral"/>
              </a:rPr>
              <a:t>in the </a:t>
            </a:r>
            <a:r>
              <a:rPr dirty="0" sz="1800" spc="-15">
                <a:latin typeface="STIXGeneral"/>
                <a:cs typeface="STIXGeneral"/>
              </a:rPr>
              <a:t>lower </a:t>
            </a:r>
            <a:r>
              <a:rPr dirty="0" sz="1800" spc="-20">
                <a:latin typeface="STIXGeneral"/>
                <a:cs typeface="STIXGeneral"/>
              </a:rPr>
              <a:t>layer; </a:t>
            </a:r>
            <a:r>
              <a:rPr dirty="0" sz="1800">
                <a:latin typeface="STIXGeneral"/>
                <a:cs typeface="STIXGeneral"/>
              </a:rPr>
              <a:t>this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>
                <a:latin typeface="STIXGeneral"/>
                <a:cs typeface="STIXGeneral"/>
              </a:rPr>
              <a:t>is the Virtualization  </a:t>
            </a:r>
            <a:r>
              <a:rPr dirty="0" sz="1800" spc="-25">
                <a:latin typeface="STIXGeneral"/>
                <a:cs typeface="STIXGeneral"/>
              </a:rPr>
              <a:t>Layer,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 spc="-5">
                <a:latin typeface="STIXGeneral"/>
                <a:cs typeface="STIXGeneral"/>
              </a:rPr>
              <a:t>interfaces </a:t>
            </a:r>
            <a:r>
              <a:rPr dirty="0" sz="1800" spc="-10">
                <a:latin typeface="STIXGeneral"/>
                <a:cs typeface="STIXGeneral"/>
              </a:rPr>
              <a:t>directly </a:t>
            </a:r>
            <a:r>
              <a:rPr dirty="0" sz="1800">
                <a:latin typeface="STIXGeneral"/>
                <a:cs typeface="STIXGeneral"/>
              </a:rPr>
              <a:t>with the </a:t>
            </a:r>
            <a:r>
              <a:rPr dirty="0" sz="1800" spc="-5">
                <a:latin typeface="STIXGeneral"/>
                <a:cs typeface="STIXGeneral"/>
              </a:rPr>
              <a:t>real </a:t>
            </a:r>
            <a:r>
              <a:rPr dirty="0" sz="1800" spc="-15">
                <a:latin typeface="STIXGeneral"/>
                <a:cs typeface="STIXGeneral"/>
              </a:rPr>
              <a:t>world </a:t>
            </a:r>
            <a:r>
              <a:rPr dirty="0" sz="1800">
                <a:latin typeface="STIXGeneral"/>
                <a:cs typeface="STIXGeneral"/>
              </a:rPr>
              <a:t>and enhances  </a:t>
            </a:r>
            <a:r>
              <a:rPr dirty="0" sz="1800" spc="-10">
                <a:latin typeface="STIXGeneral"/>
                <a:cs typeface="STIXGeneral"/>
              </a:rPr>
              <a:t>objects’ </a:t>
            </a:r>
            <a:r>
              <a:rPr dirty="0" sz="1800">
                <a:latin typeface="STIXGeneral"/>
                <a:cs typeface="STIXGeneral"/>
              </a:rPr>
              <a:t>functionalities; the </a:t>
            </a:r>
            <a:r>
              <a:rPr dirty="0" sz="1800" spc="-5">
                <a:latin typeface="STIXGeneral"/>
                <a:cs typeface="STIXGeneral"/>
              </a:rPr>
              <a:t>last </a:t>
            </a:r>
            <a:r>
              <a:rPr dirty="0" sz="1800" spc="-20">
                <a:latin typeface="STIXGeneral"/>
                <a:cs typeface="STIXGeneral"/>
              </a:rPr>
              <a:t>level </a:t>
            </a:r>
            <a:r>
              <a:rPr dirty="0" sz="1800">
                <a:latin typeface="STIXGeneral"/>
                <a:cs typeface="STIXGeneral"/>
              </a:rPr>
              <a:t>is the </a:t>
            </a:r>
            <a:r>
              <a:rPr dirty="0" sz="1800" spc="-30">
                <a:latin typeface="STIXGeneral"/>
                <a:cs typeface="STIXGeneral"/>
              </a:rPr>
              <a:t>Real-World </a:t>
            </a:r>
            <a:r>
              <a:rPr dirty="0" sz="1800" spc="-25">
                <a:latin typeface="STIXGeneral"/>
                <a:cs typeface="STIXGeneral"/>
              </a:rPr>
              <a:t>Layer,  </a:t>
            </a:r>
            <a:r>
              <a:rPr dirty="0" sz="1800">
                <a:latin typeface="STIXGeneral"/>
                <a:cs typeface="STIXGeneral"/>
              </a:rPr>
              <a:t>containing the </a:t>
            </a:r>
            <a:r>
              <a:rPr dirty="0" sz="1800" spc="-5">
                <a:latin typeface="STIXGeneral"/>
                <a:cs typeface="STIXGeneral"/>
              </a:rPr>
              <a:t>real </a:t>
            </a:r>
            <a:r>
              <a:rPr dirty="0" sz="1800" spc="-10">
                <a:latin typeface="STIXGeneral"/>
                <a:cs typeface="STIXGeneral"/>
              </a:rPr>
              <a:t>physical </a:t>
            </a:r>
            <a:r>
              <a:rPr dirty="0" sz="1800" spc="-5">
                <a:latin typeface="STIXGeneral"/>
                <a:cs typeface="STIXGeneral"/>
              </a:rPr>
              <a:t>devices </a:t>
            </a:r>
            <a:r>
              <a:rPr dirty="0" sz="1800">
                <a:latin typeface="STIXGeneral"/>
                <a:cs typeface="STIXGeneral"/>
              </a:rPr>
              <a:t>of the </a:t>
            </a:r>
            <a:r>
              <a:rPr dirty="0" sz="1800" spc="5">
                <a:latin typeface="STIXGeneral"/>
                <a:cs typeface="STIXGeneral"/>
              </a:rPr>
              <a:t>Smart </a:t>
            </a:r>
            <a:r>
              <a:rPr dirty="0" sz="1800" spc="-30">
                <a:latin typeface="STIXGeneral"/>
                <a:cs typeface="STIXGeneral"/>
              </a:rPr>
              <a:t>City. </a:t>
            </a:r>
            <a:r>
              <a:rPr dirty="0" sz="1800" spc="-50">
                <a:latin typeface="STIXGeneral"/>
                <a:cs typeface="STIXGeneral"/>
              </a:rPr>
              <a:t>Two  </a:t>
            </a:r>
            <a:r>
              <a:rPr dirty="0" sz="1800" spc="30">
                <a:latin typeface="STIXGeneral"/>
                <a:cs typeface="STIXGeneral"/>
              </a:rPr>
              <a:t>additional </a:t>
            </a:r>
            <a:r>
              <a:rPr dirty="0" sz="1800" spc="20">
                <a:latin typeface="STIXGeneral"/>
                <a:cs typeface="STIXGeneral"/>
              </a:rPr>
              <a:t>cross-layers are </a:t>
            </a:r>
            <a:r>
              <a:rPr dirty="0" sz="1800" spc="25">
                <a:latin typeface="STIXGeneral"/>
                <a:cs typeface="STIXGeneral"/>
              </a:rPr>
              <a:t>needed </a:t>
            </a:r>
            <a:r>
              <a:rPr dirty="0" sz="1800" spc="15">
                <a:latin typeface="STIXGeneral"/>
                <a:cs typeface="STIXGeneral"/>
              </a:rPr>
              <a:t>to </a:t>
            </a:r>
            <a:r>
              <a:rPr dirty="0" sz="1800" spc="20">
                <a:latin typeface="STIXGeneral"/>
                <a:cs typeface="STIXGeneral"/>
              </a:rPr>
              <a:t>manage </a:t>
            </a:r>
            <a:r>
              <a:rPr dirty="0" sz="1800" spc="25">
                <a:latin typeface="STIXGeneral"/>
                <a:cs typeface="STIXGeneral"/>
              </a:rPr>
              <a:t>the quality  </a:t>
            </a:r>
            <a:r>
              <a:rPr dirty="0" sz="1800">
                <a:latin typeface="STIXGeneral"/>
                <a:cs typeface="STIXGeneral"/>
              </a:rPr>
              <a:t>requirements of </a:t>
            </a:r>
            <a:r>
              <a:rPr dirty="0" sz="1800" spc="5">
                <a:latin typeface="STIXGeneral"/>
                <a:cs typeface="STIXGeneral"/>
              </a:rPr>
              <a:t>the </a:t>
            </a:r>
            <a:r>
              <a:rPr dirty="0" sz="1800">
                <a:latin typeface="STIXGeneral"/>
                <a:cs typeface="STIXGeneral"/>
              </a:rPr>
              <a:t>applications and to ensure </a:t>
            </a:r>
            <a:r>
              <a:rPr dirty="0" sz="1800" spc="5">
                <a:latin typeface="STIXGeneral"/>
                <a:cs typeface="STIXGeneral"/>
              </a:rPr>
              <a:t>that </a:t>
            </a:r>
            <a:r>
              <a:rPr dirty="0" sz="1800" spc="-5">
                <a:latin typeface="STIXGeneral"/>
                <a:cs typeface="STIXGeneral"/>
              </a:rPr>
              <a:t>every  </a:t>
            </a:r>
            <a:r>
              <a:rPr dirty="0" sz="1800">
                <a:latin typeface="STIXGeneral"/>
                <a:cs typeface="STIXGeneral"/>
              </a:rPr>
              <a:t>communication </a:t>
            </a:r>
            <a:r>
              <a:rPr dirty="0" sz="1800" spc="-5">
                <a:latin typeface="STIXGeneral"/>
                <a:cs typeface="STIXGeneral"/>
              </a:rPr>
              <a:t>takes </a:t>
            </a:r>
            <a:r>
              <a:rPr dirty="0" sz="1800">
                <a:latin typeface="STIXGeneral"/>
                <a:cs typeface="STIXGeneral"/>
              </a:rPr>
              <a:t>place in a </a:t>
            </a:r>
            <a:r>
              <a:rPr dirty="0" sz="1800" spc="-5">
                <a:latin typeface="STIXGeneral"/>
                <a:cs typeface="STIXGeneral"/>
              </a:rPr>
              <a:t>trustworthy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5">
                <a:latin typeface="STIXGeneral"/>
                <a:cs typeface="STIXGeneral"/>
              </a:rPr>
              <a:t>secure </a:t>
            </a:r>
            <a:r>
              <a:rPr dirty="0" sz="1800" spc="-55">
                <a:latin typeface="STIXGeneral"/>
                <a:cs typeface="STIXGeneral"/>
              </a:rPr>
              <a:t>way,  </a:t>
            </a:r>
            <a:r>
              <a:rPr dirty="0" sz="1800" spc="-5">
                <a:latin typeface="STIXGeneral"/>
                <a:cs typeface="STIXGeneral"/>
              </a:rPr>
              <a:t>according to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previously </a:t>
            </a:r>
            <a:r>
              <a:rPr dirty="0" sz="1800" spc="-5">
                <a:latin typeface="STIXGeneral"/>
                <a:cs typeface="STIXGeneral"/>
              </a:rPr>
              <a:t>listed</a:t>
            </a:r>
            <a:r>
              <a:rPr dirty="0" sz="1800" spc="20">
                <a:latin typeface="STIXGeneral"/>
                <a:cs typeface="STIXGeneral"/>
              </a:rPr>
              <a:t> </a:t>
            </a:r>
            <a:r>
              <a:rPr dirty="0" sz="1800" spc="-5">
                <a:latin typeface="STIXGeneral"/>
                <a:cs typeface="STIXGeneral"/>
              </a:rPr>
              <a:t>requirements.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 spc="-15">
                <a:latin typeface="STIXGeneral"/>
                <a:cs typeface="STIXGeneral"/>
              </a:rPr>
              <a:t>Even </a:t>
            </a:r>
            <a:r>
              <a:rPr dirty="0" sz="1800">
                <a:latin typeface="STIXGeneral"/>
                <a:cs typeface="STIXGeneral"/>
              </a:rPr>
              <a:t>if this </a:t>
            </a:r>
            <a:r>
              <a:rPr dirty="0" sz="1800" spc="-5">
                <a:latin typeface="STIXGeneral"/>
                <a:cs typeface="STIXGeneral"/>
              </a:rPr>
              <a:t>architecture </a:t>
            </a:r>
            <a:r>
              <a:rPr dirty="0" sz="1800">
                <a:latin typeface="STIXGeneral"/>
                <a:cs typeface="STIXGeneral"/>
              </a:rPr>
              <a:t>is at the beginning of its implementation,  </a:t>
            </a:r>
            <a:r>
              <a:rPr dirty="0" sz="1800" spc="-20">
                <a:latin typeface="STIXGeneral"/>
                <a:cs typeface="STIXGeneral"/>
              </a:rPr>
              <a:t>we </a:t>
            </a:r>
            <a:r>
              <a:rPr dirty="0" sz="1800" spc="-5">
                <a:latin typeface="STIXGeneral"/>
                <a:cs typeface="STIXGeneral"/>
              </a:rPr>
              <a:t>are </a:t>
            </a:r>
            <a:r>
              <a:rPr dirty="0" sz="1800" spc="-10">
                <a:latin typeface="STIXGeneral"/>
                <a:cs typeface="STIXGeneral"/>
              </a:rPr>
              <a:t>moving </a:t>
            </a:r>
            <a:r>
              <a:rPr dirty="0" sz="1800" spc="-15">
                <a:latin typeface="STIXGeneral"/>
                <a:cs typeface="STIXGeneral"/>
              </a:rPr>
              <a:t>towards </a:t>
            </a:r>
            <a:r>
              <a:rPr dirty="0" sz="1800">
                <a:latin typeface="STIXGeneral"/>
                <a:cs typeface="STIXGeneral"/>
              </a:rPr>
              <a:t>implementation using </a:t>
            </a:r>
            <a:r>
              <a:rPr dirty="0" sz="1800" spc="-5">
                <a:latin typeface="STIXGeneral"/>
                <a:cs typeface="STIXGeneral"/>
              </a:rPr>
              <a:t>Platform </a:t>
            </a:r>
            <a:r>
              <a:rPr dirty="0" sz="1800">
                <a:latin typeface="STIXGeneral"/>
                <a:cs typeface="STIXGeneral"/>
              </a:rPr>
              <a:t>as a  </a:t>
            </a:r>
            <a:r>
              <a:rPr dirty="0" sz="1800" spc="5">
                <a:latin typeface="STIXGeneral"/>
                <a:cs typeface="STIXGeneral"/>
              </a:rPr>
              <a:t>Service </a:t>
            </a:r>
            <a:r>
              <a:rPr dirty="0" sz="1800" spc="-5">
                <a:latin typeface="STIXGeneral"/>
                <a:cs typeface="STIXGeneral"/>
              </a:rPr>
              <a:t>(PaaS) </a:t>
            </a:r>
            <a:r>
              <a:rPr dirty="0" sz="1800" spc="-10">
                <a:latin typeface="STIXGeneral"/>
                <a:cs typeface="STIXGeneral"/>
              </a:rPr>
              <a:t>features, </a:t>
            </a:r>
            <a:r>
              <a:rPr dirty="0" sz="1800">
                <a:latin typeface="STIXGeneral"/>
                <a:cs typeface="STIXGeneral"/>
              </a:rPr>
              <a:t>since </a:t>
            </a:r>
            <a:r>
              <a:rPr dirty="0" sz="1800" spc="-10">
                <a:latin typeface="STIXGeneral"/>
                <a:cs typeface="STIXGeneral"/>
              </a:rPr>
              <a:t>they provide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tools </a:t>
            </a:r>
            <a:r>
              <a:rPr dirty="0" sz="1800">
                <a:latin typeface="STIXGeneral"/>
                <a:cs typeface="STIXGeneral"/>
              </a:rPr>
              <a:t>needed </a:t>
            </a:r>
            <a:r>
              <a:rPr dirty="0" sz="1800" spc="-5">
                <a:latin typeface="STIXGeneral"/>
                <a:cs typeface="STIXGeneral"/>
              </a:rPr>
              <a:t>to  </a:t>
            </a:r>
            <a:r>
              <a:rPr dirty="0" sz="1800" spc="-10">
                <a:latin typeface="STIXGeneral"/>
                <a:cs typeface="STIXGeneral"/>
              </a:rPr>
              <a:t>develop, </a:t>
            </a:r>
            <a:r>
              <a:rPr dirty="0" sz="1800" spc="10">
                <a:latin typeface="STIXGeneral"/>
                <a:cs typeface="STIXGeneral"/>
              </a:rPr>
              <a:t>run,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5">
                <a:latin typeface="STIXGeneral"/>
                <a:cs typeface="STIXGeneral"/>
              </a:rPr>
              <a:t>manage </a:t>
            </a:r>
            <a:r>
              <a:rPr dirty="0" sz="1800" spc="-15">
                <a:latin typeface="STIXGeneral"/>
                <a:cs typeface="STIXGeneral"/>
              </a:rPr>
              <a:t>web </a:t>
            </a:r>
            <a:r>
              <a:rPr dirty="0" sz="1800">
                <a:latin typeface="STIXGeneral"/>
                <a:cs typeface="STIXGeneral"/>
              </a:rPr>
              <a:t>applications, </a:t>
            </a:r>
            <a:r>
              <a:rPr dirty="0" sz="1800" spc="-10">
                <a:latin typeface="STIXGeneral"/>
                <a:cs typeface="STIXGeneral"/>
              </a:rPr>
              <a:t>such </a:t>
            </a:r>
            <a:r>
              <a:rPr dirty="0" sz="1800">
                <a:latin typeface="STIXGeneral"/>
                <a:cs typeface="STIXGeneral"/>
              </a:rPr>
              <a:t>as the </a:t>
            </a:r>
            <a:r>
              <a:rPr dirty="0" sz="1800" spc="-10">
                <a:latin typeface="STIXGeneral"/>
                <a:cs typeface="STIXGeneral"/>
              </a:rPr>
              <a:t>execution  </a:t>
            </a:r>
            <a:r>
              <a:rPr dirty="0" sz="1800">
                <a:latin typeface="STIXGeneral"/>
                <a:cs typeface="STIXGeneral"/>
              </a:rPr>
              <a:t>containers of </a:t>
            </a:r>
            <a:r>
              <a:rPr dirty="0" sz="1800" spc="-15">
                <a:latin typeface="STIXGeneral"/>
                <a:cs typeface="STIXGeneral"/>
              </a:rPr>
              <a:t>web </a:t>
            </a:r>
            <a:r>
              <a:rPr dirty="0" sz="1800">
                <a:latin typeface="STIXGeneral"/>
                <a:cs typeface="STIXGeneral"/>
              </a:rPr>
              <a:t>services and relateddatabases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data </a:t>
            </a:r>
            <a:r>
              <a:rPr dirty="0" sz="1800" spc="-10">
                <a:latin typeface="STIXGeneral"/>
                <a:cs typeface="STIXGeneral"/>
              </a:rPr>
              <a:t>storage  </a:t>
            </a:r>
            <a:r>
              <a:rPr dirty="0" sz="1800">
                <a:latin typeface="STIXGeneral"/>
                <a:cs typeface="STIXGeneral"/>
              </a:rPr>
              <a:t>(see the Virtualization </a:t>
            </a:r>
            <a:r>
              <a:rPr dirty="0" sz="1800" spc="-20">
                <a:latin typeface="STIXGeneral"/>
                <a:cs typeface="STIXGeneral"/>
              </a:rPr>
              <a:t>Layer</a:t>
            </a:r>
            <a:r>
              <a:rPr dirty="0" sz="1800" spc="-1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subsection).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This </a:t>
            </a:r>
            <a:r>
              <a:rPr dirty="0" sz="1800" spc="-10">
                <a:latin typeface="STIXGeneral"/>
                <a:cs typeface="STIXGeneral"/>
              </a:rPr>
              <a:t>approach </a:t>
            </a:r>
            <a:r>
              <a:rPr dirty="0" sz="1800">
                <a:latin typeface="STIXGeneral"/>
                <a:cs typeface="STIXGeneral"/>
              </a:rPr>
              <a:t>has </a:t>
            </a:r>
            <a:r>
              <a:rPr dirty="0" sz="1800" spc="-10">
                <a:latin typeface="STIXGeneral"/>
                <a:cs typeface="STIXGeneral"/>
              </a:rPr>
              <a:t>manifold </a:t>
            </a:r>
            <a:r>
              <a:rPr dirty="0" sz="1800" spc="-5">
                <a:latin typeface="STIXGeneral"/>
                <a:cs typeface="STIXGeneral"/>
              </a:rPr>
              <a:t>motivations: </a:t>
            </a:r>
            <a:r>
              <a:rPr dirty="0" sz="1800">
                <a:latin typeface="STIXGeneral"/>
                <a:cs typeface="STIXGeneral"/>
              </a:rPr>
              <a:t>(i) it enables objects </a:t>
            </a:r>
            <a:r>
              <a:rPr dirty="0" sz="1800" spc="-5">
                <a:latin typeface="STIXGeneral"/>
                <a:cs typeface="STIXGeneral"/>
              </a:rPr>
              <a:t>to  </a:t>
            </a:r>
            <a:r>
              <a:rPr dirty="0" sz="1800">
                <a:latin typeface="STIXGeneral"/>
                <a:cs typeface="STIXGeneral"/>
              </a:rPr>
              <a:t>“speak” the same </a:t>
            </a:r>
            <a:r>
              <a:rPr dirty="0" sz="1800" spc="-5">
                <a:latin typeface="STIXGeneral"/>
                <a:cs typeface="STIXGeneral"/>
              </a:rPr>
              <a:t>language </a:t>
            </a:r>
            <a:r>
              <a:rPr dirty="0" sz="1800">
                <a:latin typeface="STIXGeneral"/>
                <a:cs typeface="STIXGeneral"/>
              </a:rPr>
              <a:t>at </a:t>
            </a:r>
            <a:r>
              <a:rPr dirty="0" sz="1800" spc="5">
                <a:latin typeface="STIXGeneral"/>
                <a:cs typeface="STIXGeneral"/>
              </a:rPr>
              <a:t>virtual </a:t>
            </a:r>
            <a:r>
              <a:rPr dirty="0" sz="1800" spc="-15">
                <a:latin typeface="STIXGeneral"/>
                <a:cs typeface="STIXGeneral"/>
              </a:rPr>
              <a:t>level; </a:t>
            </a:r>
            <a:r>
              <a:rPr dirty="0" sz="1800">
                <a:latin typeface="STIXGeneral"/>
                <a:cs typeface="STIXGeneral"/>
              </a:rPr>
              <a:t>(ii) it enhances the  </a:t>
            </a:r>
            <a:r>
              <a:rPr dirty="0" sz="1800" spc="-10">
                <a:latin typeface="STIXGeneral"/>
                <a:cs typeface="STIXGeneral"/>
              </a:rPr>
              <a:t>search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5">
                <a:latin typeface="STIXGeneral"/>
                <a:cs typeface="STIXGeneral"/>
              </a:rPr>
              <a:t>service </a:t>
            </a:r>
            <a:r>
              <a:rPr dirty="0" sz="1800" spc="-10">
                <a:latin typeface="STIXGeneral"/>
                <a:cs typeface="STIXGeneral"/>
              </a:rPr>
              <a:t>discovery; </a:t>
            </a:r>
            <a:r>
              <a:rPr dirty="0" sz="1800">
                <a:latin typeface="STIXGeneral"/>
                <a:cs typeface="STIXGeneral"/>
              </a:rPr>
              <a:t>(iii) it decouples the </a:t>
            </a:r>
            <a:r>
              <a:rPr dirty="0" sz="1800" spc="5">
                <a:latin typeface="STIXGeneral"/>
                <a:cs typeface="STIXGeneral"/>
              </a:rPr>
              <a:t>service </a:t>
            </a:r>
            <a:r>
              <a:rPr dirty="0" sz="1800" spc="-10">
                <a:latin typeface="STIXGeneral"/>
                <a:cs typeface="STIXGeneral"/>
              </a:rPr>
              <a:t>requests  </a:t>
            </a:r>
            <a:r>
              <a:rPr dirty="0" sz="1800">
                <a:latin typeface="STIXGeneral"/>
                <a:cs typeface="STIXGeneral"/>
              </a:rPr>
              <a:t>and the actual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>
                <a:latin typeface="STIXGeneral"/>
                <a:cs typeface="STIXGeneral"/>
              </a:rPr>
              <a:t>objects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>
                <a:latin typeface="STIXGeneral"/>
                <a:cs typeface="STIXGeneral"/>
              </a:rPr>
              <a:t>satisfy the </a:t>
            </a:r>
            <a:r>
              <a:rPr dirty="0" sz="1800" spc="-5">
                <a:latin typeface="STIXGeneral"/>
                <a:cs typeface="STIXGeneral"/>
              </a:rPr>
              <a:t>request; </a:t>
            </a:r>
            <a:r>
              <a:rPr dirty="0" sz="1800">
                <a:latin typeface="STIXGeneral"/>
                <a:cs typeface="STIXGeneral"/>
              </a:rPr>
              <a:t>and (iv) it  oﬀers personalized </a:t>
            </a:r>
            <a:r>
              <a:rPr dirty="0" sz="1800" spc="-5">
                <a:latin typeface="STIXGeneral"/>
                <a:cs typeface="STIXGeneral"/>
              </a:rPr>
              <a:t>experience to </a:t>
            </a:r>
            <a:r>
              <a:rPr dirty="0" sz="1800">
                <a:latin typeface="STIXGeneral"/>
                <a:cs typeface="STIXGeneral"/>
              </a:rPr>
              <a:t>users based on their </a:t>
            </a:r>
            <a:r>
              <a:rPr dirty="0" sz="1800" spc="-15">
                <a:latin typeface="STIXGeneral"/>
                <a:cs typeface="STIXGeneral"/>
              </a:rPr>
              <a:t>own </a:t>
            </a:r>
            <a:r>
              <a:rPr dirty="0" sz="1800">
                <a:latin typeface="STIXGeneral"/>
                <a:cs typeface="STIXGeneral"/>
              </a:rPr>
              <a:t>needs  and</a:t>
            </a:r>
            <a:r>
              <a:rPr dirty="0" sz="1800" spc="-5">
                <a:latin typeface="STIXGeneral"/>
                <a:cs typeface="STIXGeneral"/>
              </a:rPr>
              <a:t> traits.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49007"/>
            <a:ext cx="6146165" cy="871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>
                <a:latin typeface="STIXGeneral"/>
                <a:cs typeface="STIXGeneral"/>
              </a:rPr>
              <a:t>In the </a:t>
            </a:r>
            <a:r>
              <a:rPr dirty="0" sz="1800" spc="-15">
                <a:latin typeface="STIXGeneral"/>
                <a:cs typeface="STIXGeneral"/>
              </a:rPr>
              <a:t>following </a:t>
            </a:r>
            <a:r>
              <a:rPr dirty="0" sz="1800">
                <a:latin typeface="STIXGeneral"/>
                <a:cs typeface="STIXGeneral"/>
              </a:rPr>
              <a:t>paragraphs, </a:t>
            </a:r>
            <a:r>
              <a:rPr dirty="0" sz="1800" spc="-20">
                <a:latin typeface="STIXGeneral"/>
                <a:cs typeface="STIXGeneral"/>
              </a:rPr>
              <a:t>we </a:t>
            </a:r>
            <a:r>
              <a:rPr dirty="0" sz="1800">
                <a:latin typeface="STIXGeneral"/>
                <a:cs typeface="STIXGeneral"/>
              </a:rPr>
              <a:t>describe in </a:t>
            </a:r>
            <a:r>
              <a:rPr dirty="0" sz="1800" spc="-5">
                <a:latin typeface="STIXGeneral"/>
                <a:cs typeface="STIXGeneral"/>
              </a:rPr>
              <a:t>detail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20">
                <a:latin typeface="STIXGeneral"/>
                <a:cs typeface="STIXGeneral"/>
              </a:rPr>
              <a:t>layers  </a:t>
            </a:r>
            <a:r>
              <a:rPr dirty="0" sz="1800" spc="-5">
                <a:latin typeface="STIXGeneral"/>
                <a:cs typeface="STIXGeneral"/>
              </a:rPr>
              <a:t>proposed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</a:t>
            </a:r>
            <a:r>
              <a:rPr dirty="0" sz="1800" spc="20">
                <a:latin typeface="STIXGeneral"/>
                <a:cs typeface="STIXGeneral"/>
              </a:rPr>
              <a:t> </a:t>
            </a:r>
            <a:r>
              <a:rPr dirty="0" sz="1800" spc="-5">
                <a:latin typeface="STIXGeneral"/>
                <a:cs typeface="STIXGeneral"/>
              </a:rPr>
              <a:t>architecture.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  <a:buAutoNum type="arabicParenBoth"/>
              <a:tabLst>
                <a:tab pos="452120" algn="l"/>
              </a:tabLst>
            </a:pPr>
            <a:r>
              <a:rPr dirty="0" sz="1800">
                <a:latin typeface="STIXGeneral"/>
                <a:cs typeface="STIXGeneral"/>
              </a:rPr>
              <a:t>Application </a:t>
            </a:r>
            <a:r>
              <a:rPr dirty="0" sz="1800" spc="-30">
                <a:latin typeface="STIXGeneral"/>
                <a:cs typeface="STIXGeneral"/>
              </a:rPr>
              <a:t>Layer. </a:t>
            </a:r>
            <a:r>
              <a:rPr dirty="0" sz="1800" spc="-10">
                <a:latin typeface="STIXGeneral"/>
                <a:cs typeface="STIXGeneral"/>
              </a:rPr>
              <a:t>At </a:t>
            </a:r>
            <a:r>
              <a:rPr dirty="0" sz="1800">
                <a:latin typeface="STIXGeneral"/>
                <a:cs typeface="STIXGeneral"/>
              </a:rPr>
              <a:t>this </a:t>
            </a:r>
            <a:r>
              <a:rPr dirty="0" sz="1800" spc="-15">
                <a:latin typeface="STIXGeneral"/>
                <a:cs typeface="STIXGeneral"/>
              </a:rPr>
              <a:t>level, </a:t>
            </a:r>
            <a:r>
              <a:rPr dirty="0" sz="1800">
                <a:latin typeface="STIXGeneral"/>
                <a:cs typeface="STIXGeneral"/>
              </a:rPr>
              <a:t>user applications are  </a:t>
            </a:r>
            <a:r>
              <a:rPr dirty="0" sz="1800" spc="-5">
                <a:latin typeface="STIXGeneral"/>
                <a:cs typeface="STIXGeneral"/>
              </a:rPr>
              <a:t>responsible </a:t>
            </a:r>
            <a:r>
              <a:rPr dirty="0" sz="1800" spc="-20">
                <a:latin typeface="STIXGeneral"/>
                <a:cs typeface="STIXGeneral"/>
              </a:rPr>
              <a:t>for final </a:t>
            </a:r>
            <a:r>
              <a:rPr dirty="0" sz="1800" spc="-5">
                <a:latin typeface="STIXGeneral"/>
                <a:cs typeface="STIXGeneral"/>
              </a:rPr>
              <a:t>processing </a:t>
            </a:r>
            <a:r>
              <a:rPr dirty="0" sz="1800">
                <a:latin typeface="STIXGeneral"/>
                <a:cs typeface="STIXGeneral"/>
              </a:rPr>
              <a:t>and presentation of the </a:t>
            </a:r>
            <a:r>
              <a:rPr dirty="0" sz="1800" spc="-5">
                <a:latin typeface="STIXGeneral"/>
                <a:cs typeface="STIXGeneral"/>
              </a:rPr>
              <a:t>results.  Deployment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10">
                <a:latin typeface="STIXGeneral"/>
                <a:cs typeface="STIXGeneral"/>
              </a:rPr>
              <a:t>execution </a:t>
            </a:r>
            <a:r>
              <a:rPr dirty="0" sz="1800">
                <a:latin typeface="STIXGeneral"/>
                <a:cs typeface="STIXGeneral"/>
              </a:rPr>
              <a:t>of application </a:t>
            </a:r>
            <a:r>
              <a:rPr dirty="0" sz="1800" spc="-10">
                <a:latin typeface="STIXGeneral"/>
                <a:cs typeface="STIXGeneral"/>
              </a:rPr>
              <a:t>make </a:t>
            </a:r>
            <a:r>
              <a:rPr dirty="0" sz="1800">
                <a:latin typeface="STIXGeneral"/>
                <a:cs typeface="STIXGeneral"/>
              </a:rPr>
              <a:t>use of one or </a:t>
            </a:r>
            <a:r>
              <a:rPr dirty="0" sz="1800" spc="-5">
                <a:latin typeface="STIXGeneral"/>
                <a:cs typeface="STIXGeneral"/>
              </a:rPr>
              <a:t>more  </a:t>
            </a:r>
            <a:r>
              <a:rPr dirty="0" sz="1800">
                <a:latin typeface="STIXGeneral"/>
                <a:cs typeface="STIXGeneral"/>
              </a:rPr>
              <a:t>services. An application at this </a:t>
            </a:r>
            <a:r>
              <a:rPr dirty="0" sz="1800" spc="-20">
                <a:latin typeface="STIXGeneral"/>
                <a:cs typeface="STIXGeneral"/>
              </a:rPr>
              <a:t>level shows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20">
                <a:latin typeface="STIXGeneral"/>
                <a:cs typeface="STIXGeneral"/>
              </a:rPr>
              <a:t>back-end </a:t>
            </a:r>
            <a:r>
              <a:rPr dirty="0" sz="1800" spc="-5">
                <a:latin typeface="STIXGeneral"/>
                <a:cs typeface="STIXGeneral"/>
              </a:rPr>
              <a:t>interface to 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underlying </a:t>
            </a:r>
            <a:r>
              <a:rPr dirty="0" sz="1800" spc="-15">
                <a:latin typeface="STIXGeneral"/>
                <a:cs typeface="STIXGeneral"/>
              </a:rPr>
              <a:t>layers. Additionally, </a:t>
            </a:r>
            <a:r>
              <a:rPr dirty="0" sz="1800">
                <a:latin typeface="STIXGeneral"/>
                <a:cs typeface="STIXGeneral"/>
              </a:rPr>
              <a:t>applications can </a:t>
            </a:r>
            <a:r>
              <a:rPr dirty="0" sz="1800" spc="-10">
                <a:latin typeface="STIXGeneral"/>
                <a:cs typeface="STIXGeneral"/>
              </a:rPr>
              <a:t>show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5">
                <a:latin typeface="STIXGeneral"/>
                <a:cs typeface="STIXGeneral"/>
              </a:rPr>
              <a:t>front-  </a:t>
            </a:r>
            <a:r>
              <a:rPr dirty="0" sz="1800">
                <a:latin typeface="STIXGeneral"/>
                <a:cs typeface="STIXGeneral"/>
              </a:rPr>
              <a:t>end </a:t>
            </a:r>
            <a:r>
              <a:rPr dirty="0" sz="1800" spc="-5">
                <a:latin typeface="STIXGeneral"/>
                <a:cs typeface="STIXGeneral"/>
              </a:rPr>
              <a:t>interface </a:t>
            </a:r>
            <a:r>
              <a:rPr dirty="0" sz="1800">
                <a:latin typeface="STIXGeneral"/>
                <a:cs typeface="STIXGeneral"/>
              </a:rPr>
              <a:t>so that </a:t>
            </a:r>
            <a:r>
              <a:rPr dirty="0" sz="1800" spc="-10">
                <a:latin typeface="STIXGeneral"/>
                <a:cs typeface="STIXGeneral"/>
              </a:rPr>
              <a:t>requests </a:t>
            </a:r>
            <a:r>
              <a:rPr dirty="0" sz="1800">
                <a:latin typeface="STIXGeneral"/>
                <a:cs typeface="STIXGeneral"/>
              </a:rPr>
              <a:t>can be </a:t>
            </a:r>
            <a:r>
              <a:rPr dirty="0" sz="1800" spc="-5">
                <a:latin typeface="STIXGeneral"/>
                <a:cs typeface="STIXGeneral"/>
              </a:rPr>
              <a:t>triggered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users or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the  objects </a:t>
            </a:r>
            <a:r>
              <a:rPr dirty="0" sz="1800" spc="-10">
                <a:latin typeface="STIXGeneral"/>
                <a:cs typeface="STIXGeneral"/>
              </a:rPr>
              <a:t>themselves. </a:t>
            </a:r>
            <a:r>
              <a:rPr dirty="0" sz="1800">
                <a:latin typeface="STIXGeneral"/>
                <a:cs typeface="STIXGeneral"/>
              </a:rPr>
              <a:t>A user </a:t>
            </a:r>
            <a:r>
              <a:rPr dirty="0" sz="1800" spc="-5">
                <a:latin typeface="STIXGeneral"/>
                <a:cs typeface="STIXGeneral"/>
              </a:rPr>
              <a:t>interface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10">
                <a:latin typeface="STIXGeneral"/>
                <a:cs typeface="STIXGeneral"/>
              </a:rPr>
              <a:t>provided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interaction  </a:t>
            </a:r>
            <a:r>
              <a:rPr dirty="0" sz="1800">
                <a:latin typeface="STIXGeneral"/>
                <a:cs typeface="STIXGeneral"/>
              </a:rPr>
              <a:t>with the </a:t>
            </a:r>
            <a:r>
              <a:rPr dirty="0" sz="1800" spc="-10">
                <a:latin typeface="STIXGeneral"/>
                <a:cs typeface="STIXGeneral"/>
              </a:rPr>
              <a:t>system; </a:t>
            </a:r>
            <a:r>
              <a:rPr dirty="0" sz="1800" spc="-30">
                <a:latin typeface="STIXGeneral"/>
                <a:cs typeface="STIXGeneral"/>
              </a:rPr>
              <a:t>however, </a:t>
            </a:r>
            <a:r>
              <a:rPr dirty="0" sz="1800">
                <a:latin typeface="STIXGeneral"/>
                <a:cs typeface="STIXGeneral"/>
              </a:rPr>
              <a:t>in this case, the </a:t>
            </a:r>
            <a:r>
              <a:rPr dirty="0" sz="1800" spc="-10">
                <a:latin typeface="STIXGeneral"/>
                <a:cs typeface="STIXGeneral"/>
              </a:rPr>
              <a:t>requests </a:t>
            </a:r>
            <a:r>
              <a:rPr dirty="0" sz="1800">
                <a:latin typeface="STIXGeneral"/>
                <a:cs typeface="STIXGeneral"/>
              </a:rPr>
              <a:t>need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be  </a:t>
            </a:r>
            <a:r>
              <a:rPr dirty="0" sz="1800" spc="-5">
                <a:latin typeface="STIXGeneral"/>
                <a:cs typeface="STIXGeneral"/>
              </a:rPr>
              <a:t>translated </a:t>
            </a:r>
            <a:r>
              <a:rPr dirty="0" sz="1800">
                <a:latin typeface="STIXGeneral"/>
                <a:cs typeface="STIXGeneral"/>
              </a:rPr>
              <a:t>in a </a:t>
            </a:r>
            <a:r>
              <a:rPr dirty="0" sz="1800" spc="-5">
                <a:latin typeface="STIXGeneral"/>
                <a:cs typeface="STIXGeneral"/>
              </a:rPr>
              <a:t>language </a:t>
            </a:r>
            <a:r>
              <a:rPr dirty="0" sz="1800">
                <a:latin typeface="STIXGeneral"/>
                <a:cs typeface="STIXGeneral"/>
              </a:rPr>
              <a:t>understandable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the</a:t>
            </a:r>
            <a:r>
              <a:rPr dirty="0" sz="1800" spc="25">
                <a:latin typeface="STIXGeneral"/>
                <a:cs typeface="STIXGeneral"/>
              </a:rPr>
              <a:t> </a:t>
            </a:r>
            <a:r>
              <a:rPr dirty="0" sz="1800" spc="-5">
                <a:latin typeface="STIXGeneral"/>
                <a:cs typeface="STIXGeneral"/>
              </a:rPr>
              <a:t>platform.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  <a:buAutoNum type="arabicParenBoth"/>
              <a:tabLst>
                <a:tab pos="353060" algn="l"/>
              </a:tabLst>
            </a:pPr>
            <a:r>
              <a:rPr dirty="0" sz="1800" spc="5">
                <a:latin typeface="STIXGeneral"/>
                <a:cs typeface="STIXGeneral"/>
              </a:rPr>
              <a:t>Service </a:t>
            </a:r>
            <a:r>
              <a:rPr dirty="0" sz="1800" spc="-35">
                <a:latin typeface="STIXGeneral"/>
                <a:cs typeface="STIXGeneral"/>
              </a:rPr>
              <a:t>Layer. </a:t>
            </a:r>
            <a:r>
              <a:rPr dirty="0" sz="1800">
                <a:latin typeface="STIXGeneral"/>
                <a:cs typeface="STIXGeneral"/>
              </a:rPr>
              <a:t>This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5">
                <a:latin typeface="STIXGeneral"/>
                <a:cs typeface="STIXGeneral"/>
              </a:rPr>
              <a:t>responsible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analysis </a:t>
            </a:r>
            <a:r>
              <a:rPr dirty="0" sz="1800">
                <a:latin typeface="STIXGeneral"/>
                <a:cs typeface="STIXGeneral"/>
              </a:rPr>
              <a:t>of the  </a:t>
            </a:r>
            <a:r>
              <a:rPr dirty="0" sz="1800" spc="5">
                <a:latin typeface="STIXGeneral"/>
                <a:cs typeface="STIXGeneral"/>
              </a:rPr>
              <a:t>service </a:t>
            </a:r>
            <a:r>
              <a:rPr dirty="0" sz="1800" spc="-10">
                <a:latin typeface="STIXGeneral"/>
                <a:cs typeface="STIXGeneral"/>
              </a:rPr>
              <a:t>requests </a:t>
            </a:r>
            <a:r>
              <a:rPr dirty="0" sz="1800" spc="-5">
                <a:latin typeface="STIXGeneral"/>
                <a:cs typeface="STIXGeneral"/>
              </a:rPr>
              <a:t>generated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the application in the </a:t>
            </a:r>
            <a:r>
              <a:rPr dirty="0" sz="1800" spc="-20">
                <a:latin typeface="STIXGeneral"/>
                <a:cs typeface="STIXGeneral"/>
              </a:rPr>
              <a:t>above layer 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enhance this </a:t>
            </a:r>
            <a:r>
              <a:rPr dirty="0" sz="1800" spc="-10">
                <a:latin typeface="STIXGeneral"/>
                <a:cs typeface="STIXGeneral"/>
              </a:rPr>
              <a:t>request </a:t>
            </a:r>
            <a:r>
              <a:rPr dirty="0" sz="1800">
                <a:latin typeface="STIXGeneral"/>
                <a:cs typeface="STIXGeneral"/>
              </a:rPr>
              <a:t>with a </a:t>
            </a:r>
            <a:r>
              <a:rPr dirty="0" sz="1800" spc="-10">
                <a:latin typeface="STIXGeneral"/>
                <a:cs typeface="STIXGeneral"/>
              </a:rPr>
              <a:t>range </a:t>
            </a:r>
            <a:r>
              <a:rPr dirty="0" sz="1800">
                <a:latin typeface="STIXGeneral"/>
                <a:cs typeface="STIXGeneral"/>
              </a:rPr>
              <a:t>of </a:t>
            </a:r>
            <a:r>
              <a:rPr dirty="0" sz="1800" spc="-10">
                <a:latin typeface="STIXGeneral"/>
                <a:cs typeface="STIXGeneral"/>
              </a:rPr>
              <a:t>facts </a:t>
            </a:r>
            <a:r>
              <a:rPr dirty="0" sz="1800">
                <a:latin typeface="STIXGeneral"/>
                <a:cs typeface="STIXGeneral"/>
              </a:rPr>
              <a:t>concerning the  human </a:t>
            </a:r>
            <a:r>
              <a:rPr dirty="0" sz="1800" spc="-10">
                <a:latin typeface="STIXGeneral"/>
                <a:cs typeface="STIXGeneral"/>
              </a:rPr>
              <a:t>user, </a:t>
            </a:r>
            <a:r>
              <a:rPr dirty="0" sz="1800">
                <a:latin typeface="STIXGeneral"/>
                <a:cs typeface="STIXGeneral"/>
              </a:rPr>
              <a:t>including user </a:t>
            </a:r>
            <a:r>
              <a:rPr dirty="0" sz="1800" spc="-5">
                <a:latin typeface="STIXGeneral"/>
                <a:cs typeface="STIXGeneral"/>
              </a:rPr>
              <a:t>context, </a:t>
            </a:r>
            <a:r>
              <a:rPr dirty="0" sz="1800" spc="-15">
                <a:latin typeface="STIXGeneral"/>
                <a:cs typeface="STIXGeneral"/>
              </a:rPr>
              <a:t>profile, </a:t>
            </a:r>
            <a:r>
              <a:rPr dirty="0" sz="1800" spc="-10">
                <a:latin typeface="STIXGeneral"/>
                <a:cs typeface="STIXGeneral"/>
              </a:rPr>
              <a:t>preferences, </a:t>
            </a:r>
            <a:r>
              <a:rPr dirty="0" sz="1800">
                <a:latin typeface="STIXGeneral"/>
                <a:cs typeface="STIXGeneral"/>
              </a:rPr>
              <a:t>and  policies. </a:t>
            </a:r>
            <a:r>
              <a:rPr dirty="0" sz="1800" spc="-10">
                <a:latin typeface="STIXGeneral"/>
                <a:cs typeface="STIXGeneral"/>
              </a:rPr>
              <a:t>Each </a:t>
            </a:r>
            <a:r>
              <a:rPr dirty="0" sz="1800" spc="5">
                <a:latin typeface="STIXGeneral"/>
                <a:cs typeface="STIXGeneral"/>
              </a:rPr>
              <a:t>service </a:t>
            </a:r>
            <a:r>
              <a:rPr dirty="0" sz="1800" spc="-10">
                <a:latin typeface="STIXGeneral"/>
                <a:cs typeface="STIXGeneral"/>
              </a:rPr>
              <a:t>request </a:t>
            </a:r>
            <a:r>
              <a:rPr dirty="0" sz="1800">
                <a:latin typeface="STIXGeneral"/>
                <a:cs typeface="STIXGeneral"/>
              </a:rPr>
              <a:t>contains a semantic description of  the </a:t>
            </a:r>
            <a:r>
              <a:rPr dirty="0" sz="1800" spc="-5">
                <a:latin typeface="STIXGeneral"/>
                <a:cs typeface="STIXGeneral"/>
              </a:rPr>
              <a:t>input </a:t>
            </a:r>
            <a:r>
              <a:rPr dirty="0" sz="1800">
                <a:latin typeface="STIXGeneral"/>
                <a:cs typeface="STIXGeneral"/>
              </a:rPr>
              <a:t>and of the </a:t>
            </a:r>
            <a:r>
              <a:rPr dirty="0" sz="1800" spc="-5">
                <a:latin typeface="STIXGeneral"/>
                <a:cs typeface="STIXGeneral"/>
              </a:rPr>
              <a:t>desired</a:t>
            </a:r>
            <a:r>
              <a:rPr dirty="0" sz="1800">
                <a:latin typeface="STIXGeneral"/>
                <a:cs typeface="STIXGeneral"/>
              </a:rPr>
              <a:t> output.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In </a:t>
            </a:r>
            <a:r>
              <a:rPr dirty="0" sz="1800" spc="-5">
                <a:latin typeface="STIXGeneral"/>
                <a:cs typeface="STIXGeneral"/>
              </a:rPr>
              <a:t>particular,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5">
                <a:latin typeface="STIXGeneral"/>
                <a:cs typeface="STIXGeneral"/>
              </a:rPr>
              <a:t>Service </a:t>
            </a:r>
            <a:r>
              <a:rPr dirty="0" sz="1800" spc="-10">
                <a:latin typeface="STIXGeneral"/>
                <a:cs typeface="STIXGeneral"/>
              </a:rPr>
              <a:t>Request Analysis </a:t>
            </a:r>
            <a:r>
              <a:rPr dirty="0" sz="1800">
                <a:latin typeface="STIXGeneral"/>
                <a:cs typeface="STIXGeneral"/>
              </a:rPr>
              <a:t>(SRA) </a:t>
            </a:r>
            <a:r>
              <a:rPr dirty="0" sz="1800" spc="-10">
                <a:latin typeface="STIXGeneral"/>
                <a:cs typeface="STIXGeneral"/>
              </a:rPr>
              <a:t>receives </a:t>
            </a:r>
            <a:r>
              <a:rPr dirty="0" sz="1800">
                <a:latin typeface="STIXGeneral"/>
                <a:cs typeface="STIXGeneral"/>
              </a:rPr>
              <a:t>the  query and asks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retrieval </a:t>
            </a:r>
            <a:r>
              <a:rPr dirty="0" sz="1800">
                <a:latin typeface="STIXGeneral"/>
                <a:cs typeface="STIXGeneral"/>
              </a:rPr>
              <a:t>of the </a:t>
            </a:r>
            <a:r>
              <a:rPr dirty="0" sz="1800" spc="5">
                <a:latin typeface="STIXGeneral"/>
                <a:cs typeface="STIXGeneral"/>
              </a:rPr>
              <a:t>current </a:t>
            </a:r>
            <a:r>
              <a:rPr dirty="0" sz="1800">
                <a:latin typeface="STIXGeneral"/>
                <a:cs typeface="STIXGeneral"/>
              </a:rPr>
              <a:t>situation in </a:t>
            </a:r>
            <a:r>
              <a:rPr dirty="0" sz="1800" spc="-10">
                <a:latin typeface="STIXGeneral"/>
                <a:cs typeface="STIXGeneral"/>
              </a:rPr>
              <a:t>which  </a:t>
            </a:r>
            <a:r>
              <a:rPr dirty="0" sz="1800">
                <a:latin typeface="STIXGeneral"/>
                <a:cs typeface="STIXGeneral"/>
              </a:rPr>
              <a:t>the query is performed. </a:t>
            </a:r>
            <a:r>
              <a:rPr dirty="0" sz="1800" spc="-20">
                <a:latin typeface="STIXGeneral"/>
                <a:cs typeface="STIXGeneral"/>
              </a:rPr>
              <a:t>Moreover, </a:t>
            </a:r>
            <a:r>
              <a:rPr dirty="0" sz="1800">
                <a:latin typeface="STIXGeneral"/>
                <a:cs typeface="STIXGeneral"/>
              </a:rPr>
              <a:t>it </a:t>
            </a:r>
            <a:r>
              <a:rPr dirty="0" sz="1800" spc="-5">
                <a:latin typeface="STIXGeneral"/>
                <a:cs typeface="STIXGeneral"/>
              </a:rPr>
              <a:t>must </a:t>
            </a:r>
            <a:r>
              <a:rPr dirty="0" sz="1800">
                <a:latin typeface="STIXGeneral"/>
                <a:cs typeface="STIXGeneral"/>
              </a:rPr>
              <a:t>be able </a:t>
            </a:r>
            <a:r>
              <a:rPr dirty="0" sz="1800" spc="-5">
                <a:latin typeface="STIXGeneral"/>
                <a:cs typeface="STIXGeneral"/>
              </a:rPr>
              <a:t>to reuse </a:t>
            </a:r>
            <a:r>
              <a:rPr dirty="0" sz="1800">
                <a:latin typeface="STIXGeneral"/>
                <a:cs typeface="STIXGeneral"/>
              </a:rPr>
              <a:t>the  output of a </a:t>
            </a:r>
            <a:r>
              <a:rPr dirty="0" sz="1800" spc="-5">
                <a:latin typeface="STIXGeneral"/>
                <a:cs typeface="STIXGeneral"/>
              </a:rPr>
              <a:t>previous </a:t>
            </a:r>
            <a:r>
              <a:rPr dirty="0" sz="1800" spc="-10">
                <a:latin typeface="STIXGeneral"/>
                <a:cs typeface="STIXGeneral"/>
              </a:rPr>
              <a:t>request </a:t>
            </a:r>
            <a:r>
              <a:rPr dirty="0" sz="1800" spc="-5">
                <a:latin typeface="STIXGeneral"/>
                <a:cs typeface="STIXGeneral"/>
              </a:rPr>
              <a:t>to respond to </a:t>
            </a:r>
            <a:r>
              <a:rPr dirty="0" sz="1800" spc="-10">
                <a:latin typeface="STIXGeneral"/>
                <a:cs typeface="STIXGeneral"/>
              </a:rPr>
              <a:t>requests </a:t>
            </a:r>
            <a:r>
              <a:rPr dirty="0" sz="1800">
                <a:latin typeface="STIXGeneral"/>
                <a:cs typeface="STIXGeneral"/>
              </a:rPr>
              <a:t>that </a:t>
            </a:r>
            <a:r>
              <a:rPr dirty="0" sz="1800" spc="-5">
                <a:latin typeface="STIXGeneral"/>
                <a:cs typeface="STIXGeneral"/>
              </a:rPr>
              <a:t>present </a:t>
            </a:r>
            <a:r>
              <a:rPr dirty="0" sz="1800">
                <a:latin typeface="STIXGeneral"/>
                <a:cs typeface="STIXGeneral"/>
              </a:rPr>
              <a:t>the  same </a:t>
            </a:r>
            <a:r>
              <a:rPr dirty="0" sz="1800" spc="-5">
                <a:latin typeface="STIXGeneral"/>
                <a:cs typeface="STIXGeneral"/>
              </a:rPr>
              <a:t>inputs </a:t>
            </a:r>
            <a:r>
              <a:rPr dirty="0" sz="1800">
                <a:latin typeface="STIXGeneral"/>
                <a:cs typeface="STIXGeneral"/>
              </a:rPr>
              <a:t>and similar user </a:t>
            </a:r>
            <a:r>
              <a:rPr dirty="0" sz="1800" spc="-5">
                <a:latin typeface="STIXGeneral"/>
                <a:cs typeface="STIXGeneral"/>
              </a:rPr>
              <a:t>information </a:t>
            </a:r>
            <a:r>
              <a:rPr dirty="0" sz="1800">
                <a:latin typeface="STIXGeneral"/>
                <a:cs typeface="STIXGeneral"/>
              </a:rPr>
              <a:t>in </a:t>
            </a:r>
            <a:r>
              <a:rPr dirty="0" sz="1800" spc="-5">
                <a:latin typeface="STIXGeneral"/>
                <a:cs typeface="STIXGeneral"/>
              </a:rPr>
              <a:t>order to reduce </a:t>
            </a:r>
            <a:r>
              <a:rPr dirty="0" sz="1800">
                <a:latin typeface="STIXGeneral"/>
                <a:cs typeface="STIXGeneral"/>
              </a:rPr>
              <a:t>the  </a:t>
            </a:r>
            <a:r>
              <a:rPr dirty="0" sz="1800" spc="-5">
                <a:latin typeface="STIXGeneral"/>
                <a:cs typeface="STIXGeneral"/>
              </a:rPr>
              <a:t>burden </a:t>
            </a:r>
            <a:r>
              <a:rPr dirty="0" sz="1800">
                <a:latin typeface="STIXGeneral"/>
                <a:cs typeface="STIXGeneral"/>
              </a:rPr>
              <a:t>on the Virtualization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30">
                <a:latin typeface="STIXGeneral"/>
                <a:cs typeface="STIXGeneral"/>
              </a:rPr>
              <a:t>save </a:t>
            </a:r>
            <a:r>
              <a:rPr dirty="0" sz="1800" spc="-5">
                <a:latin typeface="STIXGeneral"/>
                <a:cs typeface="STIXGeneral"/>
              </a:rPr>
              <a:t>redundant </a:t>
            </a:r>
            <a:r>
              <a:rPr dirty="0" sz="1800">
                <a:latin typeface="STIXGeneral"/>
                <a:cs typeface="STIXGeneral"/>
              </a:rPr>
              <a:t>data  </a:t>
            </a:r>
            <a:r>
              <a:rPr dirty="0" sz="1800" spc="-5">
                <a:latin typeface="STIXGeneral"/>
                <a:cs typeface="STIXGeneral"/>
              </a:rPr>
              <a:t>requests.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49007"/>
            <a:ext cx="6146165" cy="905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>
                <a:latin typeface="STIXGeneral"/>
                <a:cs typeface="STIXGeneral"/>
              </a:rPr>
              <a:t>The user </a:t>
            </a:r>
            <a:r>
              <a:rPr dirty="0" sz="1800" spc="-5">
                <a:latin typeface="STIXGeneral"/>
                <a:cs typeface="STIXGeneral"/>
              </a:rPr>
              <a:t>characterization </a:t>
            </a:r>
            <a:r>
              <a:rPr dirty="0" sz="1800" spc="-10">
                <a:latin typeface="STIXGeneral"/>
                <a:cs typeface="STIXGeneral"/>
              </a:rPr>
              <a:t>provides </a:t>
            </a:r>
            <a:r>
              <a:rPr dirty="0" sz="1800">
                <a:latin typeface="STIXGeneral"/>
                <a:cs typeface="STIXGeneral"/>
              </a:rPr>
              <a:t>all the </a:t>
            </a:r>
            <a:r>
              <a:rPr dirty="0" sz="1800" spc="-5">
                <a:latin typeface="STIXGeneral"/>
                <a:cs typeface="STIXGeneral"/>
              </a:rPr>
              <a:t>information </a:t>
            </a:r>
            <a:r>
              <a:rPr dirty="0" sz="1800">
                <a:latin typeface="STIXGeneral"/>
                <a:cs typeface="STIXGeneral"/>
              </a:rPr>
              <a:t>associated  with the user or the </a:t>
            </a:r>
            <a:r>
              <a:rPr dirty="0" sz="1800" spc="-25">
                <a:latin typeface="STIXGeneral"/>
                <a:cs typeface="STIXGeneral"/>
              </a:rPr>
              <a:t>user’s </a:t>
            </a:r>
            <a:r>
              <a:rPr dirty="0" sz="1800">
                <a:latin typeface="STIXGeneral"/>
                <a:cs typeface="STIXGeneral"/>
              </a:rPr>
              <a:t>object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>
                <a:latin typeface="STIXGeneral"/>
                <a:cs typeface="STIXGeneral"/>
              </a:rPr>
              <a:t>made the </a:t>
            </a:r>
            <a:r>
              <a:rPr dirty="0" sz="1800" spc="-20">
                <a:latin typeface="STIXGeneral"/>
                <a:cs typeface="STIXGeneral"/>
              </a:rPr>
              <a:t>query. </a:t>
            </a:r>
            <a:r>
              <a:rPr dirty="0" sz="1800">
                <a:latin typeface="STIXGeneral"/>
                <a:cs typeface="STIXGeneral"/>
              </a:rPr>
              <a:t>This  </a:t>
            </a:r>
            <a:r>
              <a:rPr dirty="0" sz="1800" spc="-10">
                <a:latin typeface="STIXGeneral"/>
                <a:cs typeface="STIXGeneral"/>
              </a:rPr>
              <a:t>block </a:t>
            </a:r>
            <a:r>
              <a:rPr dirty="0" sz="1800">
                <a:latin typeface="STIXGeneral"/>
                <a:cs typeface="STIXGeneral"/>
              </a:rPr>
              <a:t>comprises </a:t>
            </a:r>
            <a:r>
              <a:rPr dirty="0" sz="1800" spc="-5">
                <a:latin typeface="STIXGeneral"/>
                <a:cs typeface="STIXGeneral"/>
              </a:rPr>
              <a:t>cognitive </a:t>
            </a:r>
            <a:r>
              <a:rPr dirty="0" sz="1800">
                <a:latin typeface="STIXGeneral"/>
                <a:cs typeface="STIXGeneral"/>
              </a:rPr>
              <a:t>functionalities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build </a:t>
            </a:r>
            <a:r>
              <a:rPr dirty="0" sz="1800" spc="-5">
                <a:latin typeface="STIXGeneral"/>
                <a:cs typeface="STIXGeneral"/>
              </a:rPr>
              <a:t>user-related  </a:t>
            </a:r>
            <a:r>
              <a:rPr dirty="0" sz="1800" spc="-15">
                <a:latin typeface="STIXGeneral"/>
                <a:cs typeface="STIXGeneral"/>
              </a:rPr>
              <a:t>knowledge </a:t>
            </a:r>
            <a:r>
              <a:rPr dirty="0" sz="1800">
                <a:latin typeface="STIXGeneral"/>
                <a:cs typeface="STIXGeneral"/>
              </a:rPr>
              <a:t>and act on behalf of the user when needed. This is an  </a:t>
            </a:r>
            <a:r>
              <a:rPr dirty="0" sz="1800" spc="5">
                <a:latin typeface="STIXGeneral"/>
                <a:cs typeface="STIXGeneral"/>
              </a:rPr>
              <a:t>important </a:t>
            </a:r>
            <a:r>
              <a:rPr dirty="0" sz="1800" spc="-5">
                <a:latin typeface="STIXGeneral"/>
                <a:cs typeface="STIXGeneral"/>
              </a:rPr>
              <a:t>component </a:t>
            </a:r>
            <a:r>
              <a:rPr dirty="0" sz="1800">
                <a:latin typeface="STIXGeneral"/>
                <a:cs typeface="STIXGeneral"/>
              </a:rPr>
              <a:t>in our </a:t>
            </a:r>
            <a:r>
              <a:rPr dirty="0" sz="1800" spc="-5">
                <a:latin typeface="STIXGeneral"/>
                <a:cs typeface="STIXGeneral"/>
              </a:rPr>
              <a:t>platform </a:t>
            </a:r>
            <a:r>
              <a:rPr dirty="0" sz="1800">
                <a:latin typeface="STIXGeneral"/>
                <a:cs typeface="STIXGeneral"/>
              </a:rPr>
              <a:t>because </a:t>
            </a:r>
            <a:r>
              <a:rPr dirty="0" sz="1800" spc="-15">
                <a:latin typeface="STIXGeneral"/>
                <a:cs typeface="STIXGeneral"/>
              </a:rPr>
              <a:t>many </a:t>
            </a:r>
            <a:r>
              <a:rPr dirty="0" sz="1800">
                <a:latin typeface="STIXGeneral"/>
                <a:cs typeface="STIXGeneral"/>
              </a:rPr>
              <a:t>applications  in a </a:t>
            </a:r>
            <a:r>
              <a:rPr dirty="0" sz="1800" spc="5">
                <a:latin typeface="STIXGeneral"/>
                <a:cs typeface="STIXGeneral"/>
              </a:rPr>
              <a:t>Smart </a:t>
            </a:r>
            <a:r>
              <a:rPr dirty="0" sz="1800">
                <a:latin typeface="STIXGeneral"/>
                <a:cs typeface="STIXGeneral"/>
              </a:rPr>
              <a:t>City scenario, </a:t>
            </a:r>
            <a:r>
              <a:rPr dirty="0" sz="1800" spc="-10">
                <a:latin typeface="STIXGeneral"/>
                <a:cs typeface="STIXGeneral"/>
              </a:rPr>
              <a:t>such </a:t>
            </a:r>
            <a:r>
              <a:rPr dirty="0" sz="1800">
                <a:latin typeface="STIXGeneral"/>
                <a:cs typeface="STIXGeneral"/>
              </a:rPr>
              <a:t>as the one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sustainable tourism,  </a:t>
            </a:r>
            <a:r>
              <a:rPr dirty="0" sz="1800" spc="-5">
                <a:latin typeface="STIXGeneral"/>
                <a:cs typeface="STIXGeneral"/>
              </a:rPr>
              <a:t>are characterized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personal </a:t>
            </a:r>
            <a:r>
              <a:rPr dirty="0" sz="1800" spc="-5">
                <a:latin typeface="STIXGeneral"/>
                <a:cs typeface="STIXGeneral"/>
              </a:rPr>
              <a:t>choices: </a:t>
            </a:r>
            <a:r>
              <a:rPr dirty="0" sz="1800" spc="-10">
                <a:latin typeface="STIXGeneral"/>
                <a:cs typeface="STIXGeneral"/>
              </a:rPr>
              <a:t>requests </a:t>
            </a:r>
            <a:r>
              <a:rPr dirty="0" sz="1800">
                <a:latin typeface="STIXGeneral"/>
                <a:cs typeface="STIXGeneral"/>
              </a:rPr>
              <a:t>coming </a:t>
            </a:r>
            <a:r>
              <a:rPr dirty="0" sz="1800" spc="-5">
                <a:latin typeface="STIXGeneral"/>
                <a:cs typeface="STIXGeneral"/>
              </a:rPr>
              <a:t>from  diﬀerent </a:t>
            </a:r>
            <a:r>
              <a:rPr dirty="0" sz="1800">
                <a:latin typeface="STIXGeneral"/>
                <a:cs typeface="STIXGeneral"/>
              </a:rPr>
              <a:t>users can </a:t>
            </a:r>
            <a:r>
              <a:rPr dirty="0" sz="1800" spc="-30">
                <a:latin typeface="STIXGeneral"/>
                <a:cs typeface="STIXGeneral"/>
              </a:rPr>
              <a:t>have </a:t>
            </a:r>
            <a:r>
              <a:rPr dirty="0" sz="1800" spc="-5">
                <a:latin typeface="STIXGeneral"/>
                <a:cs typeface="STIXGeneral"/>
              </a:rPr>
              <a:t>diﬀerent</a:t>
            </a:r>
            <a:r>
              <a:rPr dirty="0" sz="1800" spc="3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solutions.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 spc="-30">
                <a:latin typeface="STIXGeneral"/>
                <a:cs typeface="STIXGeneral"/>
              </a:rPr>
              <a:t>However, </a:t>
            </a:r>
            <a:r>
              <a:rPr dirty="0" sz="1800">
                <a:latin typeface="STIXGeneral"/>
                <a:cs typeface="STIXGeneral"/>
              </a:rPr>
              <a:t>user </a:t>
            </a:r>
            <a:r>
              <a:rPr dirty="0" sz="1800" spc="-5">
                <a:latin typeface="STIXGeneral"/>
                <a:cs typeface="STIXGeneral"/>
              </a:rPr>
              <a:t>characterization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10">
                <a:latin typeface="STIXGeneral"/>
                <a:cs typeface="STIXGeneral"/>
              </a:rPr>
              <a:t>only </a:t>
            </a:r>
            <a:r>
              <a:rPr dirty="0" sz="1800" spc="-5">
                <a:latin typeface="STIXGeneral"/>
                <a:cs typeface="STIXGeneral"/>
              </a:rPr>
              <a:t>related to </a:t>
            </a:r>
            <a:r>
              <a:rPr dirty="0" sz="1800">
                <a:latin typeface="STIXGeneral"/>
                <a:cs typeface="STIXGeneral"/>
              </a:rPr>
              <a:t>static user  </a:t>
            </a:r>
            <a:r>
              <a:rPr dirty="0" sz="1800" spc="-5">
                <a:latin typeface="STIXGeneral"/>
                <a:cs typeface="STIXGeneral"/>
              </a:rPr>
              <a:t>information, </a:t>
            </a:r>
            <a:r>
              <a:rPr dirty="0" sz="1800">
                <a:latin typeface="STIXGeneral"/>
                <a:cs typeface="STIXGeneral"/>
              </a:rPr>
              <a:t>so a </a:t>
            </a:r>
            <a:r>
              <a:rPr dirty="0" sz="1800" spc="-10">
                <a:latin typeface="STIXGeneral"/>
                <a:cs typeface="STIXGeneral"/>
              </a:rPr>
              <a:t>Context </a:t>
            </a:r>
            <a:r>
              <a:rPr dirty="0" sz="1800" spc="-20">
                <a:latin typeface="STIXGeneral"/>
                <a:cs typeface="STIXGeneral"/>
              </a:rPr>
              <a:t>Awareness </a:t>
            </a:r>
            <a:r>
              <a:rPr dirty="0" sz="1800" spc="-10">
                <a:latin typeface="STIXGeneral"/>
                <a:cs typeface="STIXGeneral"/>
              </a:rPr>
              <a:t>block </a:t>
            </a:r>
            <a:r>
              <a:rPr dirty="0" sz="1800">
                <a:latin typeface="STIXGeneral"/>
                <a:cs typeface="STIXGeneral"/>
              </a:rPr>
              <a:t>is needed </a:t>
            </a:r>
            <a:r>
              <a:rPr dirty="0" sz="1800" spc="-5">
                <a:latin typeface="STIXGeneral"/>
                <a:cs typeface="STIXGeneral"/>
              </a:rPr>
              <a:t>to detect,  recognize, </a:t>
            </a:r>
            <a:r>
              <a:rPr dirty="0" sz="1800" spc="-15">
                <a:latin typeface="STIXGeneral"/>
                <a:cs typeface="STIXGeneral"/>
              </a:rPr>
              <a:t>classify, </a:t>
            </a:r>
            <a:r>
              <a:rPr dirty="0" sz="1800">
                <a:latin typeface="STIXGeneral"/>
                <a:cs typeface="STIXGeneral"/>
              </a:rPr>
              <a:t>and act upon the particular situation the user is  </a:t>
            </a:r>
            <a:r>
              <a:rPr dirty="0" sz="1800" spc="-25">
                <a:latin typeface="STIXGeneral"/>
                <a:cs typeface="STIXGeneral"/>
              </a:rPr>
              <a:t>involved </a:t>
            </a:r>
            <a:r>
              <a:rPr dirty="0" sz="1800">
                <a:latin typeface="STIXGeneral"/>
                <a:cs typeface="STIXGeneral"/>
              </a:rPr>
              <a:t>in. A tourist looking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a museum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visit can </a:t>
            </a:r>
            <a:r>
              <a:rPr dirty="0" sz="1800" spc="-10">
                <a:latin typeface="STIXGeneral"/>
                <a:cs typeface="STIXGeneral"/>
              </a:rPr>
              <a:t>receive  </a:t>
            </a:r>
            <a:r>
              <a:rPr dirty="0" sz="1800" spc="-5">
                <a:latin typeface="STIXGeneral"/>
                <a:cs typeface="STIXGeneral"/>
              </a:rPr>
              <a:t>diﬀerent recommendations </a:t>
            </a:r>
            <a:r>
              <a:rPr dirty="0" sz="1800">
                <a:latin typeface="STIXGeneral"/>
                <a:cs typeface="STIXGeneral"/>
              </a:rPr>
              <a:t>based on the time of </a:t>
            </a:r>
            <a:r>
              <a:rPr dirty="0" sz="1800" spc="-40">
                <a:latin typeface="STIXGeneral"/>
                <a:cs typeface="STIXGeneral"/>
              </a:rPr>
              <a:t>day, </a:t>
            </a:r>
            <a:r>
              <a:rPr dirty="0" sz="1800">
                <a:latin typeface="STIXGeneral"/>
                <a:cs typeface="STIXGeneral"/>
              </a:rPr>
              <a:t>the distance  </a:t>
            </a:r>
            <a:r>
              <a:rPr dirty="0" sz="1800" spc="-5">
                <a:latin typeface="STIXGeneral"/>
                <a:cs typeface="STIXGeneral"/>
              </a:rPr>
              <a:t>from diﬀerent </a:t>
            </a:r>
            <a:r>
              <a:rPr dirty="0" sz="1800">
                <a:latin typeface="STIXGeneral"/>
                <a:cs typeface="STIXGeneral"/>
              </a:rPr>
              <a:t>museums, or the number of people in the </a:t>
            </a:r>
            <a:r>
              <a:rPr dirty="0" sz="1800" spc="-5">
                <a:latin typeface="STIXGeneral"/>
                <a:cs typeface="STIXGeneral"/>
              </a:rPr>
              <a:t>queue  </a:t>
            </a:r>
            <a:r>
              <a:rPr dirty="0" sz="1800" spc="-10">
                <a:latin typeface="STIXGeneral"/>
                <a:cs typeface="STIXGeneral"/>
              </a:rPr>
              <a:t>waiting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visit</a:t>
            </a:r>
            <a:r>
              <a:rPr dirty="0" sz="1800" spc="1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it.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 spc="40">
                <a:latin typeface="STIXGeneral"/>
                <a:cs typeface="STIXGeneral"/>
              </a:rPr>
              <a:t>All </a:t>
            </a:r>
            <a:r>
              <a:rPr dirty="0" sz="1800" spc="45">
                <a:latin typeface="STIXGeneral"/>
                <a:cs typeface="STIXGeneral"/>
              </a:rPr>
              <a:t>the </a:t>
            </a:r>
            <a:r>
              <a:rPr dirty="0" sz="1800" spc="50">
                <a:latin typeface="STIXGeneral"/>
                <a:cs typeface="STIXGeneral"/>
              </a:rPr>
              <a:t>collected information </a:t>
            </a:r>
            <a:r>
              <a:rPr dirty="0" sz="1800" spc="30">
                <a:latin typeface="STIXGeneral"/>
                <a:cs typeface="STIXGeneral"/>
              </a:rPr>
              <a:t>is </a:t>
            </a:r>
            <a:r>
              <a:rPr dirty="0" sz="1800" spc="45">
                <a:latin typeface="STIXGeneral"/>
                <a:cs typeface="STIXGeneral"/>
              </a:rPr>
              <a:t>then forwarded </a:t>
            </a:r>
            <a:r>
              <a:rPr dirty="0" sz="1800" spc="30">
                <a:latin typeface="STIXGeneral"/>
                <a:cs typeface="STIXGeneral"/>
              </a:rPr>
              <a:t>to </a:t>
            </a:r>
            <a:r>
              <a:rPr dirty="0" sz="1800" spc="45">
                <a:latin typeface="STIXGeneral"/>
                <a:cs typeface="STIXGeneral"/>
              </a:rPr>
              <a:t>the  </a:t>
            </a:r>
            <a:r>
              <a:rPr dirty="0" sz="1800" spc="-10">
                <a:latin typeface="STIXGeneral"/>
                <a:cs typeface="STIXGeneral"/>
              </a:rPr>
              <a:t>Decomposer. </a:t>
            </a:r>
            <a:r>
              <a:rPr dirty="0" sz="1800">
                <a:latin typeface="STIXGeneral"/>
                <a:cs typeface="STIXGeneral"/>
              </a:rPr>
              <a:t>This </a:t>
            </a:r>
            <a:r>
              <a:rPr dirty="0" sz="1800" spc="-10">
                <a:latin typeface="STIXGeneral"/>
                <a:cs typeface="STIXGeneral"/>
              </a:rPr>
              <a:t>block </a:t>
            </a:r>
            <a:r>
              <a:rPr dirty="0" sz="1800">
                <a:latin typeface="STIXGeneral"/>
                <a:cs typeface="STIXGeneral"/>
              </a:rPr>
              <a:t>has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decide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 spc="-5">
                <a:latin typeface="STIXGeneral"/>
                <a:cs typeface="STIXGeneral"/>
              </a:rPr>
              <a:t>atomic </a:t>
            </a:r>
            <a:r>
              <a:rPr dirty="0" sz="1800">
                <a:latin typeface="STIXGeneral"/>
                <a:cs typeface="STIXGeneral"/>
              </a:rPr>
              <a:t>tasks  (sensing, actuation, and computational) </a:t>
            </a:r>
            <a:r>
              <a:rPr dirty="0" sz="1800" spc="-5">
                <a:latin typeface="STIXGeneral"/>
                <a:cs typeface="STIXGeneral"/>
              </a:rPr>
              <a:t>compose </a:t>
            </a:r>
            <a:r>
              <a:rPr dirty="0" sz="1800">
                <a:latin typeface="STIXGeneral"/>
                <a:cs typeface="STIXGeneral"/>
              </a:rPr>
              <a:t>the query in  </a:t>
            </a:r>
            <a:r>
              <a:rPr dirty="0" sz="1800" spc="-5">
                <a:latin typeface="STIXGeneral"/>
                <a:cs typeface="STIXGeneral"/>
              </a:rPr>
              <a:t>order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Virtualization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be able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10">
                <a:latin typeface="STIXGeneral"/>
                <a:cs typeface="STIXGeneral"/>
              </a:rPr>
              <a:t>search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5">
                <a:latin typeface="STIXGeneral"/>
                <a:cs typeface="STIXGeneral"/>
              </a:rPr>
              <a:t>right  </a:t>
            </a:r>
            <a:r>
              <a:rPr dirty="0" sz="1800">
                <a:latin typeface="STIXGeneral"/>
                <a:cs typeface="STIXGeneral"/>
              </a:rPr>
              <a:t>objects </a:t>
            </a:r>
            <a:r>
              <a:rPr dirty="0" sz="1800" spc="-5">
                <a:latin typeface="STIXGeneral"/>
                <a:cs typeface="STIXGeneral"/>
              </a:rPr>
              <a:t>through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activation </a:t>
            </a:r>
            <a:r>
              <a:rPr dirty="0" sz="1800">
                <a:latin typeface="STIXGeneral"/>
                <a:cs typeface="STIXGeneral"/>
              </a:rPr>
              <a:t>of subqueries.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(3) Virtualization </a:t>
            </a:r>
            <a:r>
              <a:rPr dirty="0" sz="1800" spc="-35">
                <a:latin typeface="STIXGeneral"/>
                <a:cs typeface="STIXGeneral"/>
              </a:rPr>
              <a:t>Layer. </a:t>
            </a:r>
            <a:r>
              <a:rPr dirty="0" sz="1800">
                <a:latin typeface="STIXGeneral"/>
                <a:cs typeface="STIXGeneral"/>
              </a:rPr>
              <a:t>The Virtualization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5">
                <a:latin typeface="STIXGeneral"/>
                <a:cs typeface="STIXGeneral"/>
              </a:rPr>
              <a:t>where </a:t>
            </a:r>
            <a:r>
              <a:rPr dirty="0" sz="1800">
                <a:latin typeface="STIXGeneral"/>
                <a:cs typeface="STIXGeneral"/>
              </a:rPr>
              <a:t>the  </a:t>
            </a:r>
            <a:r>
              <a:rPr dirty="0" sz="1800" spc="5">
                <a:latin typeface="STIXGeneral"/>
                <a:cs typeface="STIXGeneral"/>
              </a:rPr>
              <a:t>virtual counterpart </a:t>
            </a:r>
            <a:r>
              <a:rPr dirty="0" sz="1800">
                <a:latin typeface="STIXGeneral"/>
                <a:cs typeface="STIXGeneral"/>
              </a:rPr>
              <a:t>of the </a:t>
            </a:r>
            <a:r>
              <a:rPr dirty="0" sz="1800" spc="-10">
                <a:latin typeface="STIXGeneral"/>
                <a:cs typeface="STIXGeneral"/>
              </a:rPr>
              <a:t>physical </a:t>
            </a:r>
            <a:r>
              <a:rPr dirty="0" sz="1800">
                <a:latin typeface="STIXGeneral"/>
                <a:cs typeface="STIXGeneral"/>
              </a:rPr>
              <a:t>objects, </a:t>
            </a:r>
            <a:r>
              <a:rPr dirty="0" sz="1800" spc="-20">
                <a:latin typeface="STIXGeneral"/>
                <a:cs typeface="STIXGeneral"/>
              </a:rPr>
              <a:t>namely,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5">
                <a:latin typeface="STIXGeneral"/>
                <a:cs typeface="STIXGeneral"/>
              </a:rPr>
              <a:t>virtual  </a:t>
            </a:r>
            <a:r>
              <a:rPr dirty="0" sz="1800">
                <a:latin typeface="STIXGeneral"/>
                <a:cs typeface="STIXGeneral"/>
              </a:rPr>
              <a:t>objects </a:t>
            </a:r>
            <a:r>
              <a:rPr dirty="0" sz="1800" spc="-15">
                <a:latin typeface="STIXGeneral"/>
                <a:cs typeface="STIXGeneral"/>
              </a:rPr>
              <a:t>(VOs), </a:t>
            </a:r>
            <a:r>
              <a:rPr dirty="0" sz="1800" spc="-5">
                <a:latin typeface="STIXGeneral"/>
                <a:cs typeface="STIXGeneral"/>
              </a:rPr>
              <a:t>reside. </a:t>
            </a:r>
            <a:r>
              <a:rPr dirty="0" sz="1800" spc="-25">
                <a:latin typeface="STIXGeneral"/>
                <a:cs typeface="STIXGeneral"/>
              </a:rPr>
              <a:t>VOs </a:t>
            </a:r>
            <a:r>
              <a:rPr dirty="0" sz="1800" spc="-5">
                <a:latin typeface="STIXGeneral"/>
                <a:cs typeface="STIXGeneral"/>
              </a:rPr>
              <a:t>are </a:t>
            </a:r>
            <a:r>
              <a:rPr dirty="0" sz="1800">
                <a:latin typeface="STIXGeneral"/>
                <a:cs typeface="STIXGeneral"/>
              </a:rPr>
              <a:t>digital representations of the  service(s) of </a:t>
            </a:r>
            <a:r>
              <a:rPr dirty="0" sz="1800" spc="-15">
                <a:latin typeface="STIXGeneral"/>
                <a:cs typeface="STIXGeneral"/>
              </a:rPr>
              <a:t>any </a:t>
            </a:r>
            <a:r>
              <a:rPr dirty="0" sz="1800">
                <a:latin typeface="STIXGeneral"/>
                <a:cs typeface="STIXGeneral"/>
              </a:rPr>
              <a:t>entity in the </a:t>
            </a:r>
            <a:r>
              <a:rPr dirty="0" sz="1800" spc="-55">
                <a:latin typeface="STIXGeneral"/>
                <a:cs typeface="STIXGeneral"/>
              </a:rPr>
              <a:t>IoT,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 spc="-5">
                <a:latin typeface="STIXGeneral"/>
                <a:cs typeface="STIXGeneral"/>
              </a:rPr>
              <a:t>are </a:t>
            </a:r>
            <a:r>
              <a:rPr dirty="0" sz="1800" spc="-10">
                <a:latin typeface="STIXGeneral"/>
                <a:cs typeface="STIXGeneral"/>
              </a:rPr>
              <a:t>usually </a:t>
            </a:r>
            <a:r>
              <a:rPr dirty="0" sz="1800">
                <a:latin typeface="STIXGeneral"/>
                <a:cs typeface="STIXGeneral"/>
              </a:rPr>
              <a:t>described in  </a:t>
            </a:r>
            <a:r>
              <a:rPr dirty="0" sz="1800" spc="5">
                <a:latin typeface="STIXGeneral"/>
                <a:cs typeface="STIXGeneral"/>
              </a:rPr>
              <a:t>terms </a:t>
            </a:r>
            <a:r>
              <a:rPr dirty="0" sz="1800">
                <a:latin typeface="STIXGeneral"/>
                <a:cs typeface="STIXGeneral"/>
              </a:rPr>
              <a:t>of semantics. </a:t>
            </a:r>
            <a:r>
              <a:rPr dirty="0" sz="1800" spc="-25">
                <a:latin typeface="STIXGeneral"/>
                <a:cs typeface="STIXGeneral"/>
              </a:rPr>
              <a:t>VOs </a:t>
            </a:r>
            <a:r>
              <a:rPr dirty="0" sz="1800" spc="-5">
                <a:latin typeface="STIXGeneral"/>
                <a:cs typeface="STIXGeneral"/>
              </a:rPr>
              <a:t>are implemented </a:t>
            </a:r>
            <a:r>
              <a:rPr dirty="0" sz="1800">
                <a:latin typeface="STIXGeneral"/>
                <a:cs typeface="STIXGeneral"/>
              </a:rPr>
              <a:t>as </a:t>
            </a:r>
            <a:r>
              <a:rPr dirty="0" sz="1800" spc="-15">
                <a:latin typeface="STIXGeneral"/>
                <a:cs typeface="STIXGeneral"/>
              </a:rPr>
              <a:t>web </a:t>
            </a:r>
            <a:r>
              <a:rPr dirty="0" sz="1800">
                <a:latin typeface="STIXGeneral"/>
                <a:cs typeface="STIXGeneral"/>
              </a:rPr>
              <a:t>services</a:t>
            </a:r>
            <a:r>
              <a:rPr dirty="0" sz="1800" spc="-17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and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49007"/>
            <a:ext cx="6146165" cy="905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-10">
                <a:latin typeface="STIXGeneral"/>
                <a:cs typeface="STIXGeneral"/>
              </a:rPr>
              <a:t>each </a:t>
            </a:r>
            <a:r>
              <a:rPr dirty="0" sz="1800">
                <a:latin typeface="STIXGeneral"/>
                <a:cs typeface="STIXGeneral"/>
              </a:rPr>
              <a:t>of them as a </a:t>
            </a:r>
            <a:r>
              <a:rPr dirty="0" sz="1800" spc="-5">
                <a:latin typeface="STIXGeneral"/>
                <a:cs typeface="STIXGeneral"/>
              </a:rPr>
              <a:t>related </a:t>
            </a:r>
            <a:r>
              <a:rPr dirty="0" sz="1800">
                <a:latin typeface="STIXGeneral"/>
                <a:cs typeface="STIXGeneral"/>
              </a:rPr>
              <a:t>database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data </a:t>
            </a:r>
            <a:r>
              <a:rPr dirty="0" sz="1800" spc="-10">
                <a:latin typeface="STIXGeneral"/>
                <a:cs typeface="STIXGeneral"/>
              </a:rPr>
              <a:t>storage </a:t>
            </a:r>
            <a:r>
              <a:rPr dirty="0" sz="1800">
                <a:latin typeface="STIXGeneral"/>
                <a:cs typeface="STIXGeneral"/>
              </a:rPr>
              <a:t>of the  </a:t>
            </a:r>
            <a:r>
              <a:rPr dirty="0" sz="1800" spc="-5">
                <a:latin typeface="STIXGeneral"/>
                <a:cs typeface="STIXGeneral"/>
              </a:rPr>
              <a:t>information </a:t>
            </a:r>
            <a:r>
              <a:rPr dirty="0" sz="1800">
                <a:latin typeface="STIXGeneral"/>
                <a:cs typeface="STIXGeneral"/>
              </a:rPr>
              <a:t>sent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physical</a:t>
            </a:r>
            <a:r>
              <a:rPr dirty="0" sz="1800" spc="20">
                <a:latin typeface="STIXGeneral"/>
                <a:cs typeface="STIXGeneral"/>
              </a:rPr>
              <a:t> </a:t>
            </a:r>
            <a:r>
              <a:rPr dirty="0" sz="1800" spc="5">
                <a:latin typeface="STIXGeneral"/>
                <a:cs typeface="STIXGeneral"/>
              </a:rPr>
              <a:t>counterpart.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 spc="-20">
                <a:latin typeface="STIXGeneral"/>
                <a:cs typeface="STIXGeneral"/>
              </a:rPr>
              <a:t>Moreover, </a:t>
            </a:r>
            <a:r>
              <a:rPr dirty="0" sz="1800">
                <a:latin typeface="STIXGeneral"/>
                <a:cs typeface="STIXGeneral"/>
              </a:rPr>
              <a:t>at this </a:t>
            </a:r>
            <a:r>
              <a:rPr dirty="0" sz="1800" spc="-25">
                <a:latin typeface="STIXGeneral"/>
                <a:cs typeface="STIXGeneral"/>
              </a:rPr>
              <a:t>layer,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physical </a:t>
            </a:r>
            <a:r>
              <a:rPr dirty="0" sz="1800">
                <a:latin typeface="STIXGeneral"/>
                <a:cs typeface="STIXGeneral"/>
              </a:rPr>
              <a:t>objects </a:t>
            </a:r>
            <a:r>
              <a:rPr dirty="0" sz="1800" spc="-5">
                <a:latin typeface="STIXGeneral"/>
                <a:cs typeface="STIXGeneral"/>
              </a:rPr>
              <a:t>are </a:t>
            </a:r>
            <a:r>
              <a:rPr dirty="0" sz="1800">
                <a:latin typeface="STIXGeneral"/>
                <a:cs typeface="STIXGeneral"/>
              </a:rPr>
              <a:t>enhanced with  capabilities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>
                <a:latin typeface="STIXGeneral"/>
                <a:cs typeface="STIXGeneral"/>
              </a:rPr>
              <a:t>enable them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perform </a:t>
            </a:r>
            <a:r>
              <a:rPr dirty="0" sz="1800" spc="-5">
                <a:latin typeface="STIXGeneral"/>
                <a:cs typeface="STIXGeneral"/>
              </a:rPr>
              <a:t>operations </a:t>
            </a:r>
            <a:r>
              <a:rPr dirty="0" sz="1800">
                <a:latin typeface="STIXGeneral"/>
                <a:cs typeface="STIXGeneral"/>
              </a:rPr>
              <a:t>otherwise  </a:t>
            </a:r>
            <a:r>
              <a:rPr dirty="0" sz="1800" spc="-5">
                <a:latin typeface="STIXGeneral"/>
                <a:cs typeface="STIXGeneral"/>
              </a:rPr>
              <a:t>hampered </a:t>
            </a:r>
            <a:r>
              <a:rPr dirty="0" sz="1800">
                <a:latin typeface="STIXGeneral"/>
                <a:cs typeface="STIXGeneral"/>
              </a:rPr>
              <a:t>on </a:t>
            </a:r>
            <a:r>
              <a:rPr dirty="0" sz="1800" spc="-5">
                <a:latin typeface="STIXGeneral"/>
                <a:cs typeface="STIXGeneral"/>
              </a:rPr>
              <a:t>real </a:t>
            </a:r>
            <a:r>
              <a:rPr dirty="0" sz="1800">
                <a:latin typeface="STIXGeneral"/>
                <a:cs typeface="STIXGeneral"/>
              </a:rPr>
              <a:t>objects. </a:t>
            </a:r>
            <a:r>
              <a:rPr dirty="0" sz="1800" spc="-15">
                <a:latin typeface="STIXGeneral"/>
                <a:cs typeface="STIXGeneral"/>
              </a:rPr>
              <a:t>Traﬃc </a:t>
            </a:r>
            <a:r>
              <a:rPr dirty="0" sz="1800">
                <a:latin typeface="STIXGeneral"/>
                <a:cs typeface="STIXGeneral"/>
              </a:rPr>
              <a:t>lights, </a:t>
            </a:r>
            <a:r>
              <a:rPr dirty="0" sz="1800" spc="-10">
                <a:latin typeface="STIXGeneral"/>
                <a:cs typeface="STIXGeneral"/>
              </a:rPr>
              <a:t>proximity </a:t>
            </a:r>
            <a:r>
              <a:rPr dirty="0" sz="1800">
                <a:latin typeface="STIXGeneral"/>
                <a:cs typeface="STIXGeneral"/>
              </a:rPr>
              <a:t>sensors, and  </a:t>
            </a:r>
            <a:r>
              <a:rPr dirty="0" sz="1800" spc="-5">
                <a:latin typeface="STIXGeneral"/>
                <a:cs typeface="STIXGeneral"/>
              </a:rPr>
              <a:t>road cameras </a:t>
            </a:r>
            <a:r>
              <a:rPr dirty="0" sz="1800">
                <a:latin typeface="STIXGeneral"/>
                <a:cs typeface="STIXGeneral"/>
              </a:rPr>
              <a:t>can communicate without </a:t>
            </a:r>
            <a:r>
              <a:rPr dirty="0" sz="1800" spc="-15">
                <a:latin typeface="STIXGeneral"/>
                <a:cs typeface="STIXGeneral"/>
              </a:rPr>
              <a:t>any </a:t>
            </a:r>
            <a:r>
              <a:rPr dirty="0" sz="1800" spc="-5">
                <a:latin typeface="STIXGeneral"/>
                <a:cs typeface="STIXGeneral"/>
              </a:rPr>
              <a:t>problem </a:t>
            </a:r>
            <a:r>
              <a:rPr dirty="0" sz="1800">
                <a:latin typeface="STIXGeneral"/>
                <a:cs typeface="STIXGeneral"/>
              </a:rPr>
              <a:t>at this </a:t>
            </a:r>
            <a:r>
              <a:rPr dirty="0" sz="1800" spc="-20">
                <a:latin typeface="STIXGeneral"/>
                <a:cs typeface="STIXGeneral"/>
              </a:rPr>
              <a:t>level  even </a:t>
            </a:r>
            <a:r>
              <a:rPr dirty="0" sz="1800">
                <a:latin typeface="STIXGeneral"/>
                <a:cs typeface="STIXGeneral"/>
              </a:rPr>
              <a:t>if </a:t>
            </a:r>
            <a:r>
              <a:rPr dirty="0" sz="1800" spc="-10">
                <a:latin typeface="STIXGeneral"/>
                <a:cs typeface="STIXGeneral"/>
              </a:rPr>
              <a:t>they </a:t>
            </a:r>
            <a:r>
              <a:rPr dirty="0" sz="1800">
                <a:latin typeface="STIXGeneral"/>
                <a:cs typeface="STIXGeneral"/>
              </a:rPr>
              <a:t>all use </a:t>
            </a:r>
            <a:r>
              <a:rPr dirty="0" sz="1800" spc="-5">
                <a:latin typeface="STIXGeneral"/>
                <a:cs typeface="STIXGeneral"/>
              </a:rPr>
              <a:t>diﬀerent </a:t>
            </a:r>
            <a:r>
              <a:rPr dirty="0" sz="1800">
                <a:latin typeface="STIXGeneral"/>
                <a:cs typeface="STIXGeneral"/>
              </a:rPr>
              <a:t>communication </a:t>
            </a:r>
            <a:r>
              <a:rPr dirty="0" sz="1800" spc="-5">
                <a:latin typeface="STIXGeneral"/>
                <a:cs typeface="STIXGeneral"/>
              </a:rPr>
              <a:t>technologies: simple  technologies, </a:t>
            </a:r>
            <a:r>
              <a:rPr dirty="0" sz="1800" spc="-10">
                <a:latin typeface="STIXGeneral"/>
                <a:cs typeface="STIXGeneral"/>
              </a:rPr>
              <a:t>such </a:t>
            </a:r>
            <a:r>
              <a:rPr dirty="0" sz="1800">
                <a:latin typeface="STIXGeneral"/>
                <a:cs typeface="STIXGeneral"/>
              </a:rPr>
              <a:t>as RFID tags and NFC, can be </a:t>
            </a:r>
            <a:r>
              <a:rPr dirty="0" sz="1800" spc="-5">
                <a:latin typeface="STIXGeneral"/>
                <a:cs typeface="STIXGeneral"/>
              </a:rPr>
              <a:t>attached to  Points </a:t>
            </a:r>
            <a:r>
              <a:rPr dirty="0" sz="1800">
                <a:latin typeface="STIXGeneral"/>
                <a:cs typeface="STIXGeneral"/>
              </a:rPr>
              <a:t>of </a:t>
            </a:r>
            <a:r>
              <a:rPr dirty="0" sz="1800" spc="-5">
                <a:latin typeface="STIXGeneral"/>
                <a:cs typeface="STIXGeneral"/>
              </a:rPr>
              <a:t>Interest </a:t>
            </a:r>
            <a:r>
              <a:rPr dirty="0" sz="1800">
                <a:latin typeface="STIXGeneral"/>
                <a:cs typeface="STIXGeneral"/>
              </a:rPr>
              <a:t>(POIs)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enhance the visiting </a:t>
            </a:r>
            <a:r>
              <a:rPr dirty="0" sz="1800" spc="-5">
                <a:latin typeface="STIXGeneral"/>
                <a:cs typeface="STIXGeneral"/>
              </a:rPr>
              <a:t>experience </a:t>
            </a:r>
            <a:r>
              <a:rPr dirty="0" sz="1800">
                <a:latin typeface="STIXGeneral"/>
                <a:cs typeface="STIXGeneral"/>
              </a:rPr>
              <a:t>of  tourists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interpreting </a:t>
            </a:r>
            <a:r>
              <a:rPr dirty="0" sz="1800" spc="-5">
                <a:latin typeface="STIXGeneral"/>
                <a:cs typeface="STIXGeneral"/>
              </a:rPr>
              <a:t>information </a:t>
            </a:r>
            <a:r>
              <a:rPr dirty="0" sz="1800">
                <a:latin typeface="STIXGeneral"/>
                <a:cs typeface="STIXGeneral"/>
              </a:rPr>
              <a:t>about the </a:t>
            </a:r>
            <a:r>
              <a:rPr dirty="0" sz="1800" spc="-10">
                <a:latin typeface="STIXGeneral"/>
                <a:cs typeface="STIXGeneral"/>
              </a:rPr>
              <a:t>environment </a:t>
            </a:r>
            <a:r>
              <a:rPr dirty="0" sz="1800">
                <a:latin typeface="STIXGeneral"/>
                <a:cs typeface="STIXGeneral"/>
              </a:rPr>
              <a:t>and  making </a:t>
            </a:r>
            <a:r>
              <a:rPr dirty="0" sz="1800" spc="-5">
                <a:latin typeface="STIXGeneral"/>
                <a:cs typeface="STIXGeneral"/>
              </a:rPr>
              <a:t>choices </a:t>
            </a:r>
            <a:r>
              <a:rPr dirty="0" sz="1800" spc="-15">
                <a:latin typeface="STIXGeneral"/>
                <a:cs typeface="STIXGeneral"/>
              </a:rPr>
              <a:t>accordingly, </a:t>
            </a:r>
            <a:r>
              <a:rPr dirty="0" sz="1800">
                <a:latin typeface="STIXGeneral"/>
                <a:cs typeface="STIXGeneral"/>
              </a:rPr>
              <a:t>in </a:t>
            </a:r>
            <a:r>
              <a:rPr dirty="0" sz="1800" spc="-5">
                <a:latin typeface="STIXGeneral"/>
                <a:cs typeface="STIXGeneral"/>
              </a:rPr>
              <a:t>order to </a:t>
            </a:r>
            <a:r>
              <a:rPr dirty="0" sz="1800">
                <a:latin typeface="STIXGeneral"/>
                <a:cs typeface="STIXGeneral"/>
              </a:rPr>
              <a:t>push </a:t>
            </a:r>
            <a:r>
              <a:rPr dirty="0" sz="1800" spc="-5">
                <a:latin typeface="STIXGeneral"/>
                <a:cs typeface="STIXGeneral"/>
              </a:rPr>
              <a:t>information to </a:t>
            </a:r>
            <a:r>
              <a:rPr dirty="0" sz="1800">
                <a:latin typeface="STIXGeneral"/>
                <a:cs typeface="STIXGeneral"/>
              </a:rPr>
              <a:t>users  via smartphones or </a:t>
            </a:r>
            <a:r>
              <a:rPr dirty="0" sz="1800" spc="-5">
                <a:latin typeface="STIXGeneral"/>
                <a:cs typeface="STIXGeneral"/>
              </a:rPr>
              <a:t>tablets </a:t>
            </a:r>
            <a:r>
              <a:rPr dirty="0" sz="1800">
                <a:latin typeface="STIXGeneral"/>
                <a:cs typeface="STIXGeneral"/>
              </a:rPr>
              <a:t>when necessary</a:t>
            </a:r>
            <a:r>
              <a:rPr dirty="0" sz="1800" spc="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[</a:t>
            </a:r>
            <a:r>
              <a:rPr dirty="0" sz="1800">
                <a:solidFill>
                  <a:srgbClr val="4D8A17"/>
                </a:solidFill>
                <a:latin typeface="STIXGeneral"/>
                <a:cs typeface="STIXGeneral"/>
              </a:rPr>
              <a:t>14</a:t>
            </a:r>
            <a:r>
              <a:rPr dirty="0" sz="1800">
                <a:latin typeface="STIXGeneral"/>
                <a:cs typeface="STIXGeneral"/>
              </a:rPr>
              <a:t>].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core </a:t>
            </a:r>
            <a:r>
              <a:rPr dirty="0" sz="1800">
                <a:latin typeface="STIXGeneral"/>
                <a:cs typeface="STIXGeneral"/>
              </a:rPr>
              <a:t>of this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5">
                <a:latin typeface="STIXGeneral"/>
                <a:cs typeface="STIXGeneral"/>
              </a:rPr>
              <a:t>represented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the Virtual Object  </a:t>
            </a:r>
            <a:r>
              <a:rPr dirty="0" sz="1800" spc="-5">
                <a:latin typeface="STIXGeneral"/>
                <a:cs typeface="STIXGeneral"/>
              </a:rPr>
              <a:t>Execution </a:t>
            </a:r>
            <a:r>
              <a:rPr dirty="0" sz="1800">
                <a:latin typeface="STIXGeneral"/>
                <a:cs typeface="STIXGeneral"/>
              </a:rPr>
              <a:t>Space </a:t>
            </a:r>
            <a:r>
              <a:rPr dirty="0" sz="1800" spc="-10">
                <a:latin typeface="STIXGeneral"/>
                <a:cs typeface="STIXGeneral"/>
              </a:rPr>
              <a:t>(VOES), </a:t>
            </a:r>
            <a:r>
              <a:rPr dirty="0" sz="1800" spc="-5">
                <a:latin typeface="STIXGeneral"/>
                <a:cs typeface="STIXGeneral"/>
              </a:rPr>
              <a:t>where </a:t>
            </a:r>
            <a:r>
              <a:rPr dirty="0" sz="1800">
                <a:latin typeface="STIXGeneral"/>
                <a:cs typeface="STIXGeneral"/>
              </a:rPr>
              <a:t>all the instances of </a:t>
            </a:r>
            <a:r>
              <a:rPr dirty="0" sz="1800" spc="-25">
                <a:latin typeface="STIXGeneral"/>
                <a:cs typeface="STIXGeneral"/>
              </a:rPr>
              <a:t>VOs </a:t>
            </a:r>
            <a:r>
              <a:rPr dirty="0" sz="1800" spc="10">
                <a:latin typeface="STIXGeneral"/>
                <a:cs typeface="STIXGeneral"/>
              </a:rPr>
              <a:t>run. </a:t>
            </a:r>
            <a:r>
              <a:rPr dirty="0" sz="1800">
                <a:latin typeface="STIXGeneral"/>
                <a:cs typeface="STIXGeneral"/>
              </a:rPr>
              <a:t>In  </a:t>
            </a:r>
            <a:r>
              <a:rPr dirty="0" sz="1800" spc="-10">
                <a:latin typeface="STIXGeneral"/>
                <a:cs typeface="STIXGeneral"/>
              </a:rPr>
              <a:t>fact, whenever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15">
                <a:latin typeface="STIXGeneral"/>
                <a:cs typeface="STIXGeneral"/>
              </a:rPr>
              <a:t>new </a:t>
            </a:r>
            <a:r>
              <a:rPr dirty="0" sz="1800">
                <a:latin typeface="STIXGeneral"/>
                <a:cs typeface="STIXGeneral"/>
              </a:rPr>
              <a:t>object is </a:t>
            </a:r>
            <a:r>
              <a:rPr dirty="0" sz="1800" spc="-5">
                <a:latin typeface="STIXGeneral"/>
                <a:cs typeface="STIXGeneral"/>
              </a:rPr>
              <a:t>detected, </a:t>
            </a:r>
            <a:r>
              <a:rPr dirty="0" sz="1800">
                <a:latin typeface="STIXGeneral"/>
                <a:cs typeface="STIXGeneral"/>
              </a:rPr>
              <a:t>based on the </a:t>
            </a:r>
            <a:r>
              <a:rPr dirty="0" sz="1800" spc="-5">
                <a:latin typeface="STIXGeneral"/>
                <a:cs typeface="STIXGeneral"/>
              </a:rPr>
              <a:t>information  </a:t>
            </a:r>
            <a:r>
              <a:rPr dirty="0" sz="1800">
                <a:latin typeface="STIXGeneral"/>
                <a:cs typeface="STIXGeneral"/>
              </a:rPr>
              <a:t>it </a:t>
            </a:r>
            <a:r>
              <a:rPr dirty="0" sz="1800" spc="-10">
                <a:latin typeface="STIXGeneral"/>
                <a:cs typeface="STIXGeneral"/>
              </a:rPr>
              <a:t>provides </a:t>
            </a:r>
            <a:r>
              <a:rPr dirty="0" sz="1800">
                <a:latin typeface="STIXGeneral"/>
                <a:cs typeface="STIXGeneral"/>
              </a:rPr>
              <a:t>about its </a:t>
            </a:r>
            <a:r>
              <a:rPr dirty="0" sz="1800" spc="-5">
                <a:latin typeface="STIXGeneral"/>
                <a:cs typeface="STIXGeneral"/>
              </a:rPr>
              <a:t>resources </a:t>
            </a:r>
            <a:r>
              <a:rPr dirty="0" sz="1800">
                <a:latin typeface="STIXGeneral"/>
                <a:cs typeface="STIXGeneral"/>
              </a:rPr>
              <a:t>and functionalities, it is associated  with a </a:t>
            </a:r>
            <a:r>
              <a:rPr dirty="0" sz="1800" spc="-15">
                <a:latin typeface="STIXGeneral"/>
                <a:cs typeface="STIXGeneral"/>
              </a:rPr>
              <a:t>new </a:t>
            </a:r>
            <a:r>
              <a:rPr dirty="0" sz="1800" spc="5">
                <a:latin typeface="STIXGeneral"/>
                <a:cs typeface="STIXGeneral"/>
              </a:rPr>
              <a:t>virtual </a:t>
            </a:r>
            <a:r>
              <a:rPr dirty="0" sz="1800">
                <a:latin typeface="STIXGeneral"/>
                <a:cs typeface="STIXGeneral"/>
              </a:rPr>
              <a:t>object instance in the </a:t>
            </a:r>
            <a:r>
              <a:rPr dirty="0" sz="1800" spc="-15">
                <a:latin typeface="STIXGeneral"/>
                <a:cs typeface="STIXGeneral"/>
              </a:rPr>
              <a:t>VOES. </a:t>
            </a:r>
            <a:r>
              <a:rPr dirty="0" sz="1800">
                <a:latin typeface="STIXGeneral"/>
                <a:cs typeface="STIXGeneral"/>
              </a:rPr>
              <a:t>This instance is  </a:t>
            </a:r>
            <a:r>
              <a:rPr dirty="0" sz="1800" spc="-5">
                <a:latin typeface="STIXGeneral"/>
                <a:cs typeface="STIXGeneral"/>
              </a:rPr>
              <a:t>chosen </a:t>
            </a:r>
            <a:r>
              <a:rPr dirty="0" sz="1800">
                <a:latin typeface="STIXGeneral"/>
                <a:cs typeface="STIXGeneral"/>
              </a:rPr>
              <a:t>among the possible </a:t>
            </a:r>
            <a:r>
              <a:rPr dirty="0" sz="1800" spc="-35">
                <a:latin typeface="STIXGeneral"/>
                <a:cs typeface="STIXGeneral"/>
              </a:rPr>
              <a:t>VO </a:t>
            </a:r>
            <a:r>
              <a:rPr dirty="0" sz="1800">
                <a:latin typeface="STIXGeneral"/>
                <a:cs typeface="STIXGeneral"/>
              </a:rPr>
              <a:t>models </a:t>
            </a:r>
            <a:r>
              <a:rPr dirty="0" sz="1800" spc="-5">
                <a:latin typeface="STIXGeneral"/>
                <a:cs typeface="STIXGeneral"/>
              </a:rPr>
              <a:t>from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5">
                <a:latin typeface="STIXGeneral"/>
                <a:cs typeface="STIXGeneral"/>
              </a:rPr>
              <a:t>template </a:t>
            </a:r>
            <a:r>
              <a:rPr dirty="0" sz="1800">
                <a:latin typeface="STIXGeneral"/>
                <a:cs typeface="STIXGeneral"/>
              </a:rPr>
              <a:t>repository 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 spc="-5">
                <a:latin typeface="STIXGeneral"/>
                <a:cs typeface="STIXGeneral"/>
              </a:rPr>
              <a:t>matches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physical device </a:t>
            </a:r>
            <a:r>
              <a:rPr dirty="0" sz="1800" spc="-5">
                <a:latin typeface="STIXGeneral"/>
                <a:cs typeface="STIXGeneral"/>
              </a:rPr>
              <a:t>information.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35">
                <a:latin typeface="STIXGeneral"/>
                <a:cs typeface="STIXGeneral"/>
              </a:rPr>
              <a:t>VO </a:t>
            </a:r>
            <a:r>
              <a:rPr dirty="0" sz="1800">
                <a:latin typeface="STIXGeneral"/>
                <a:cs typeface="STIXGeneral"/>
              </a:rPr>
              <a:t>model  includes </a:t>
            </a:r>
            <a:r>
              <a:rPr dirty="0" sz="1800" spc="-10">
                <a:latin typeface="STIXGeneral"/>
                <a:cs typeface="STIXGeneral"/>
              </a:rPr>
              <a:t>objects’ </a:t>
            </a:r>
            <a:r>
              <a:rPr dirty="0" sz="1800" spc="-5">
                <a:latin typeface="STIXGeneral"/>
                <a:cs typeface="STIXGeneral"/>
              </a:rPr>
              <a:t>characteristics; </a:t>
            </a:r>
            <a:r>
              <a:rPr dirty="0" sz="1800" spc="-10">
                <a:latin typeface="STIXGeneral"/>
                <a:cs typeface="STIXGeneral"/>
              </a:rPr>
              <a:t>objects’ </a:t>
            </a:r>
            <a:r>
              <a:rPr dirty="0" sz="1800">
                <a:latin typeface="STIXGeneral"/>
                <a:cs typeface="STIXGeneral"/>
              </a:rPr>
              <a:t>location; </a:t>
            </a:r>
            <a:r>
              <a:rPr dirty="0" sz="1800" spc="-5">
                <a:latin typeface="STIXGeneral"/>
                <a:cs typeface="STIXGeneral"/>
              </a:rPr>
              <a:t>resources,  </a:t>
            </a:r>
            <a:r>
              <a:rPr dirty="0" sz="1800">
                <a:latin typeface="STIXGeneral"/>
                <a:cs typeface="STIXGeneral"/>
              </a:rPr>
              <a:t>services, and </a:t>
            </a:r>
            <a:r>
              <a:rPr dirty="0" sz="1800" spc="-5">
                <a:latin typeface="STIXGeneral"/>
                <a:cs typeface="STIXGeneral"/>
              </a:rPr>
              <a:t>quality parameters </a:t>
            </a:r>
            <a:r>
              <a:rPr dirty="0" sz="1800" spc="-10">
                <a:latin typeface="STIXGeneral"/>
                <a:cs typeface="STIXGeneral"/>
              </a:rPr>
              <a:t>provided </a:t>
            </a:r>
            <a:r>
              <a:rPr dirty="0" sz="1800" spc="-20">
                <a:latin typeface="STIXGeneral"/>
                <a:cs typeface="STIXGeneral"/>
              </a:rPr>
              <a:t>by</a:t>
            </a:r>
            <a:r>
              <a:rPr dirty="0" sz="1800" spc="1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objects.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 spc="-5">
                <a:latin typeface="STIXGeneral"/>
                <a:cs typeface="STIXGeneral"/>
              </a:rPr>
              <a:t>Every </a:t>
            </a:r>
            <a:r>
              <a:rPr dirty="0" sz="1800" spc="-35">
                <a:latin typeface="STIXGeneral"/>
                <a:cs typeface="STIXGeneral"/>
              </a:rPr>
              <a:t>VO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5">
                <a:latin typeface="STIXGeneral"/>
                <a:cs typeface="STIXGeneral"/>
              </a:rPr>
              <a:t>composed </a:t>
            </a:r>
            <a:r>
              <a:rPr dirty="0" sz="1800">
                <a:latin typeface="STIXGeneral"/>
                <a:cs typeface="STIXGeneral"/>
              </a:rPr>
              <a:t>of </a:t>
            </a:r>
            <a:r>
              <a:rPr dirty="0" sz="1800" spc="-20">
                <a:latin typeface="STIXGeneral"/>
                <a:cs typeface="STIXGeneral"/>
              </a:rPr>
              <a:t>two </a:t>
            </a:r>
            <a:r>
              <a:rPr dirty="0" sz="1800" spc="5">
                <a:latin typeface="STIXGeneral"/>
                <a:cs typeface="STIXGeneral"/>
              </a:rPr>
              <a:t>parts: </a:t>
            </a:r>
            <a:r>
              <a:rPr dirty="0" sz="1800">
                <a:latin typeface="STIXGeneral"/>
                <a:cs typeface="STIXGeneral"/>
              </a:rPr>
              <a:t>on one side, it </a:t>
            </a:r>
            <a:r>
              <a:rPr dirty="0" sz="1800" spc="-5">
                <a:latin typeface="STIXGeneral"/>
                <a:cs typeface="STIXGeneral"/>
              </a:rPr>
              <a:t>interfaces </a:t>
            </a:r>
            <a:r>
              <a:rPr dirty="0" sz="1800">
                <a:latin typeface="STIXGeneral"/>
                <a:cs typeface="STIXGeneral"/>
              </a:rPr>
              <a:t>with  the </a:t>
            </a:r>
            <a:r>
              <a:rPr dirty="0" sz="1800" spc="-10">
                <a:latin typeface="STIXGeneral"/>
                <a:cs typeface="STIXGeneral"/>
              </a:rPr>
              <a:t>physical </a:t>
            </a:r>
            <a:r>
              <a:rPr dirty="0" sz="1800">
                <a:latin typeface="STIXGeneral"/>
                <a:cs typeface="STIXGeneral"/>
              </a:rPr>
              <a:t>object it is associated with. This </a:t>
            </a:r>
            <a:r>
              <a:rPr dirty="0" sz="1800" spc="-35">
                <a:latin typeface="STIXGeneral"/>
                <a:cs typeface="STIXGeneral"/>
              </a:rPr>
              <a:t>way </a:t>
            </a:r>
            <a:r>
              <a:rPr dirty="0" sz="1800">
                <a:latin typeface="STIXGeneral"/>
                <a:cs typeface="STIXGeneral"/>
              </a:rPr>
              <a:t>it is possible </a:t>
            </a:r>
            <a:r>
              <a:rPr dirty="0" sz="1800" spc="-5">
                <a:latin typeface="STIXGeneral"/>
                <a:cs typeface="STIXGeneral"/>
              </a:rPr>
              <a:t>to  introduce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5">
                <a:latin typeface="STIXGeneral"/>
                <a:cs typeface="STIXGeneral"/>
              </a:rPr>
              <a:t>standardized </a:t>
            </a:r>
            <a:r>
              <a:rPr dirty="0" sz="1800">
                <a:latin typeface="STIXGeneral"/>
                <a:cs typeface="STIXGeneral"/>
              </a:rPr>
              <a:t>communication </a:t>
            </a:r>
            <a:r>
              <a:rPr dirty="0" sz="1800" spc="-5">
                <a:latin typeface="STIXGeneral"/>
                <a:cs typeface="STIXGeneral"/>
              </a:rPr>
              <a:t>procedure </a:t>
            </a:r>
            <a:r>
              <a:rPr dirty="0" sz="1800" spc="-10">
                <a:latin typeface="STIXGeneral"/>
                <a:cs typeface="STIXGeneral"/>
              </a:rPr>
              <a:t>between </a:t>
            </a:r>
            <a:r>
              <a:rPr dirty="0" sz="1800">
                <a:latin typeface="STIXGeneral"/>
                <a:cs typeface="STIXGeneral"/>
              </a:rPr>
              <a:t>the  </a:t>
            </a:r>
            <a:r>
              <a:rPr dirty="0" sz="1800" spc="-5">
                <a:latin typeface="STIXGeneral"/>
                <a:cs typeface="STIXGeneral"/>
              </a:rPr>
              <a:t>platform</a:t>
            </a:r>
            <a:r>
              <a:rPr dirty="0" sz="1800" spc="28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and</a:t>
            </a:r>
            <a:r>
              <a:rPr dirty="0" sz="1800" spc="28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the</a:t>
            </a:r>
            <a:r>
              <a:rPr dirty="0" sz="1800" spc="290">
                <a:latin typeface="STIXGeneral"/>
                <a:cs typeface="STIXGeneral"/>
              </a:rPr>
              <a:t> </a:t>
            </a:r>
            <a:r>
              <a:rPr dirty="0" sz="1800" spc="-10">
                <a:latin typeface="STIXGeneral"/>
                <a:cs typeface="STIXGeneral"/>
              </a:rPr>
              <a:t>extremely</a:t>
            </a:r>
            <a:r>
              <a:rPr dirty="0" sz="1800" spc="285">
                <a:latin typeface="STIXGeneral"/>
                <a:cs typeface="STIXGeneral"/>
              </a:rPr>
              <a:t> </a:t>
            </a:r>
            <a:r>
              <a:rPr dirty="0" sz="1800" spc="-5">
                <a:latin typeface="STIXGeneral"/>
                <a:cs typeface="STIXGeneral"/>
              </a:rPr>
              <a:t>variegate</a:t>
            </a:r>
            <a:r>
              <a:rPr dirty="0" sz="1800" spc="290">
                <a:latin typeface="STIXGeneral"/>
                <a:cs typeface="STIXGeneral"/>
              </a:rPr>
              <a:t> </a:t>
            </a:r>
            <a:r>
              <a:rPr dirty="0" sz="1800" spc="-10">
                <a:latin typeface="STIXGeneral"/>
                <a:cs typeface="STIXGeneral"/>
              </a:rPr>
              <a:t>set</a:t>
            </a:r>
            <a:r>
              <a:rPr dirty="0" sz="1800" spc="28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of</a:t>
            </a:r>
            <a:r>
              <a:rPr dirty="0" sz="1800" spc="290">
                <a:latin typeface="STIXGeneral"/>
                <a:cs typeface="STIXGeneral"/>
              </a:rPr>
              <a:t> </a:t>
            </a:r>
            <a:r>
              <a:rPr dirty="0" sz="1800" spc="-10">
                <a:latin typeface="STIXGeneral"/>
                <a:cs typeface="STIXGeneral"/>
              </a:rPr>
              <a:t>physical</a:t>
            </a:r>
            <a:r>
              <a:rPr dirty="0" sz="1800" spc="285">
                <a:latin typeface="STIXGeneral"/>
                <a:cs typeface="STIXGeneral"/>
              </a:rPr>
              <a:t> </a:t>
            </a:r>
            <a:r>
              <a:rPr dirty="0" sz="1800" spc="-5">
                <a:latin typeface="STIXGeneral"/>
                <a:cs typeface="STIXGeneral"/>
              </a:rPr>
              <a:t>devices,</a:t>
            </a:r>
            <a:r>
              <a:rPr dirty="0" sz="1800" spc="29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so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49007"/>
            <a:ext cx="6146165" cy="905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>
                <a:latin typeface="STIXGeneral"/>
                <a:cs typeface="STIXGeneral"/>
              </a:rPr>
              <a:t>that the </a:t>
            </a:r>
            <a:r>
              <a:rPr dirty="0" sz="1800" spc="-35">
                <a:latin typeface="STIXGeneral"/>
                <a:cs typeface="STIXGeneral"/>
              </a:rPr>
              <a:t>VO </a:t>
            </a:r>
            <a:r>
              <a:rPr dirty="0" sz="1800">
                <a:latin typeface="STIXGeneral"/>
                <a:cs typeface="STIXGeneral"/>
              </a:rPr>
              <a:t>can </a:t>
            </a:r>
            <a:r>
              <a:rPr dirty="0" sz="1800" spc="-5">
                <a:latin typeface="STIXGeneral"/>
                <a:cs typeface="STIXGeneral"/>
              </a:rPr>
              <a:t>switch </a:t>
            </a:r>
            <a:r>
              <a:rPr dirty="0" sz="1800">
                <a:latin typeface="STIXGeneral"/>
                <a:cs typeface="STIXGeneral"/>
              </a:rPr>
              <a:t>among multiple communication </a:t>
            </a:r>
            <a:r>
              <a:rPr dirty="0" sz="1800" spc="-5">
                <a:latin typeface="STIXGeneral"/>
                <a:cs typeface="STIXGeneral"/>
              </a:rPr>
              <a:t>channels,  </a:t>
            </a:r>
            <a:r>
              <a:rPr dirty="0" sz="1800" spc="50">
                <a:latin typeface="STIXGeneral"/>
                <a:cs typeface="STIXGeneral"/>
              </a:rPr>
              <a:t>such </a:t>
            </a:r>
            <a:r>
              <a:rPr dirty="0" sz="1800" spc="40">
                <a:latin typeface="STIXGeneral"/>
                <a:cs typeface="STIXGeneral"/>
              </a:rPr>
              <a:t>as </a:t>
            </a:r>
            <a:r>
              <a:rPr dirty="0" sz="1800" spc="60">
                <a:latin typeface="STIXGeneral"/>
                <a:cs typeface="STIXGeneral"/>
              </a:rPr>
              <a:t>HTTP </a:t>
            </a:r>
            <a:r>
              <a:rPr dirty="0" sz="1800" spc="70">
                <a:latin typeface="STIXGeneral"/>
                <a:cs typeface="STIXGeneral"/>
              </a:rPr>
              <a:t>(Hypertext </a:t>
            </a:r>
            <a:r>
              <a:rPr dirty="0" sz="1800" spc="55">
                <a:latin typeface="STIXGeneral"/>
                <a:cs typeface="STIXGeneral"/>
              </a:rPr>
              <a:t>Transfer </a:t>
            </a:r>
            <a:r>
              <a:rPr dirty="0" sz="1800" spc="65">
                <a:latin typeface="STIXGeneral"/>
                <a:cs typeface="STIXGeneral"/>
              </a:rPr>
              <a:t>Protocol) </a:t>
            </a:r>
            <a:r>
              <a:rPr dirty="0" sz="1800" spc="40">
                <a:latin typeface="STIXGeneral"/>
                <a:cs typeface="STIXGeneral"/>
              </a:rPr>
              <a:t>or </a:t>
            </a:r>
            <a:r>
              <a:rPr dirty="0" sz="1800" spc="60">
                <a:latin typeface="STIXGeneral"/>
                <a:cs typeface="STIXGeneral"/>
              </a:rPr>
              <a:t>CoAP  </a:t>
            </a:r>
            <a:r>
              <a:rPr dirty="0" sz="1800" spc="-5">
                <a:latin typeface="STIXGeneral"/>
                <a:cs typeface="STIXGeneral"/>
              </a:rPr>
              <a:t>(Constrained </a:t>
            </a:r>
            <a:r>
              <a:rPr dirty="0" sz="1800">
                <a:latin typeface="STIXGeneral"/>
                <a:cs typeface="STIXGeneral"/>
              </a:rPr>
              <a:t>Application </a:t>
            </a:r>
            <a:r>
              <a:rPr dirty="0" sz="1800" spc="-5">
                <a:latin typeface="STIXGeneral"/>
                <a:cs typeface="STIXGeneral"/>
              </a:rPr>
              <a:t>Protocol) </a:t>
            </a:r>
            <a:r>
              <a:rPr dirty="0" sz="1800">
                <a:latin typeface="STIXGeneral"/>
                <a:cs typeface="STIXGeneral"/>
              </a:rPr>
              <a:t>based on the situations. On the  </a:t>
            </a:r>
            <a:r>
              <a:rPr dirty="0" sz="1800" spc="-5">
                <a:latin typeface="STIXGeneral"/>
                <a:cs typeface="STIXGeneral"/>
              </a:rPr>
              <a:t>other </a:t>
            </a:r>
            <a:r>
              <a:rPr dirty="0" sz="1800">
                <a:latin typeface="STIXGeneral"/>
                <a:cs typeface="STIXGeneral"/>
              </a:rPr>
              <a:t>side, the </a:t>
            </a:r>
            <a:r>
              <a:rPr dirty="0" sz="1800" spc="-35">
                <a:latin typeface="STIXGeneral"/>
                <a:cs typeface="STIXGeneral"/>
              </a:rPr>
              <a:t>VO </a:t>
            </a:r>
            <a:r>
              <a:rPr dirty="0" sz="1800">
                <a:latin typeface="STIXGeneral"/>
                <a:cs typeface="STIXGeneral"/>
              </a:rPr>
              <a:t>is able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communicate with the </a:t>
            </a:r>
            <a:r>
              <a:rPr dirty="0" sz="1800" spc="-5">
                <a:latin typeface="STIXGeneral"/>
                <a:cs typeface="STIXGeneral"/>
              </a:rPr>
              <a:t>other </a:t>
            </a:r>
            <a:r>
              <a:rPr dirty="0" sz="1800" spc="-25">
                <a:latin typeface="STIXGeneral"/>
                <a:cs typeface="STIXGeneral"/>
              </a:rPr>
              <a:t>VOs </a:t>
            </a:r>
            <a:r>
              <a:rPr dirty="0" sz="1800">
                <a:latin typeface="STIXGeneral"/>
                <a:cs typeface="STIXGeneral"/>
              </a:rPr>
              <a:t>in  the </a:t>
            </a:r>
            <a:r>
              <a:rPr dirty="0" sz="1800" spc="-20">
                <a:latin typeface="STIXGeneral"/>
                <a:cs typeface="STIXGeneral"/>
              </a:rPr>
              <a:t>VOES </a:t>
            </a:r>
            <a:r>
              <a:rPr dirty="0" sz="1800" spc="-5">
                <a:latin typeface="STIXGeneral"/>
                <a:cs typeface="STIXGeneral"/>
              </a:rPr>
              <a:t>through </a:t>
            </a:r>
            <a:r>
              <a:rPr dirty="0" sz="1800">
                <a:latin typeface="STIXGeneral"/>
                <a:cs typeface="STIXGeneral"/>
              </a:rPr>
              <a:t>the use of a common semantic.Thanks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this,  </a:t>
            </a:r>
            <a:r>
              <a:rPr dirty="0" sz="1800" spc="-5">
                <a:latin typeface="STIXGeneral"/>
                <a:cs typeface="STIXGeneral"/>
              </a:rPr>
              <a:t>heterogeneous </a:t>
            </a:r>
            <a:r>
              <a:rPr dirty="0" sz="1800">
                <a:latin typeface="STIXGeneral"/>
                <a:cs typeface="STIXGeneral"/>
              </a:rPr>
              <a:t>objects become </a:t>
            </a:r>
            <a:r>
              <a:rPr dirty="0" sz="1800" spc="-5">
                <a:latin typeface="STIXGeneral"/>
                <a:cs typeface="STIXGeneral"/>
              </a:rPr>
              <a:t>interoperable </a:t>
            </a:r>
            <a:r>
              <a:rPr dirty="0" sz="1800">
                <a:latin typeface="STIXGeneral"/>
                <a:cs typeface="STIXGeneral"/>
              </a:rPr>
              <a:t>at the </a:t>
            </a:r>
            <a:r>
              <a:rPr dirty="0" sz="1800" spc="5">
                <a:latin typeface="STIXGeneral"/>
                <a:cs typeface="STIXGeneral"/>
              </a:rPr>
              <a:t>virtual </a:t>
            </a:r>
            <a:r>
              <a:rPr dirty="0" sz="1800" spc="-15">
                <a:latin typeface="STIXGeneral"/>
                <a:cs typeface="STIXGeneral"/>
              </a:rPr>
              <a:t>level,  </a:t>
            </a:r>
            <a:r>
              <a:rPr dirty="0" sz="1800" spc="-20">
                <a:latin typeface="STIXGeneral"/>
                <a:cs typeface="STIXGeneral"/>
              </a:rPr>
              <a:t>even </a:t>
            </a:r>
            <a:r>
              <a:rPr dirty="0" sz="1800">
                <a:latin typeface="STIXGeneral"/>
                <a:cs typeface="STIXGeneral"/>
              </a:rPr>
              <a:t>if </a:t>
            </a:r>
            <a:r>
              <a:rPr dirty="0" sz="1800" spc="-10">
                <a:latin typeface="STIXGeneral"/>
                <a:cs typeface="STIXGeneral"/>
              </a:rPr>
              <a:t>they </a:t>
            </a:r>
            <a:r>
              <a:rPr dirty="0" sz="1800" spc="-5">
                <a:latin typeface="STIXGeneral"/>
                <a:cs typeface="STIXGeneral"/>
              </a:rPr>
              <a:t>are not </a:t>
            </a:r>
            <a:r>
              <a:rPr dirty="0" sz="1800">
                <a:latin typeface="STIXGeneral"/>
                <a:cs typeface="STIXGeneral"/>
              </a:rPr>
              <a:t>at the </a:t>
            </a:r>
            <a:r>
              <a:rPr dirty="0" sz="1800" spc="-10">
                <a:latin typeface="STIXGeneral"/>
                <a:cs typeface="STIXGeneral"/>
              </a:rPr>
              <a:t>real-world </a:t>
            </a:r>
            <a:r>
              <a:rPr dirty="0" sz="1800" spc="-15">
                <a:latin typeface="STIXGeneral"/>
                <a:cs typeface="STIXGeneral"/>
              </a:rPr>
              <a:t>level, </a:t>
            </a:r>
            <a:r>
              <a:rPr dirty="0" sz="1800">
                <a:latin typeface="STIXGeneral"/>
                <a:cs typeface="STIXGeneral"/>
              </a:rPr>
              <a:t>since all the </a:t>
            </a:r>
            <a:r>
              <a:rPr dirty="0" sz="1800" spc="-25">
                <a:latin typeface="STIXGeneral"/>
                <a:cs typeface="STIXGeneral"/>
              </a:rPr>
              <a:t>VOs  </a:t>
            </a:r>
            <a:r>
              <a:rPr dirty="0" sz="1800">
                <a:latin typeface="STIXGeneral"/>
                <a:cs typeface="STIXGeneral"/>
              </a:rPr>
              <a:t>“speak” the same </a:t>
            </a:r>
            <a:r>
              <a:rPr dirty="0" sz="1800" spc="-5">
                <a:latin typeface="STIXGeneral"/>
                <a:cs typeface="STIXGeneral"/>
              </a:rPr>
              <a:t>language regardless </a:t>
            </a:r>
            <a:r>
              <a:rPr dirty="0" sz="1800">
                <a:latin typeface="STIXGeneral"/>
                <a:cs typeface="STIXGeneral"/>
              </a:rPr>
              <a:t>of the properties of their  </a:t>
            </a:r>
            <a:r>
              <a:rPr dirty="0" sz="1800" spc="-10">
                <a:latin typeface="STIXGeneral"/>
                <a:cs typeface="STIXGeneral"/>
              </a:rPr>
              <a:t>physical </a:t>
            </a:r>
            <a:r>
              <a:rPr dirty="0" sz="1800" spc="5">
                <a:latin typeface="STIXGeneral"/>
                <a:cs typeface="STIXGeneral"/>
              </a:rPr>
              <a:t>counterparts. </a:t>
            </a:r>
            <a:r>
              <a:rPr dirty="0" sz="1800" spc="-20">
                <a:latin typeface="STIXGeneral"/>
                <a:cs typeface="STIXGeneral"/>
              </a:rPr>
              <a:t>Moreover, </a:t>
            </a:r>
            <a:r>
              <a:rPr dirty="0" sz="1800">
                <a:latin typeface="STIXGeneral"/>
                <a:cs typeface="STIXGeneral"/>
              </a:rPr>
              <a:t>since all the data </a:t>
            </a:r>
            <a:r>
              <a:rPr dirty="0" sz="1800" spc="-10">
                <a:latin typeface="STIXGeneral"/>
                <a:cs typeface="STIXGeneral"/>
              </a:rPr>
              <a:t>provided </a:t>
            </a:r>
            <a:r>
              <a:rPr dirty="0" sz="1800" spc="-20">
                <a:latin typeface="STIXGeneral"/>
                <a:cs typeface="STIXGeneral"/>
              </a:rPr>
              <a:t>by  </a:t>
            </a:r>
            <a:r>
              <a:rPr dirty="0" sz="1800">
                <a:latin typeface="STIXGeneral"/>
                <a:cs typeface="STIXGeneral"/>
              </a:rPr>
              <a:t>objects </a:t>
            </a:r>
            <a:r>
              <a:rPr dirty="0" sz="1800" spc="-5">
                <a:latin typeface="STIXGeneral"/>
                <a:cs typeface="STIXGeneral"/>
              </a:rPr>
              <a:t>are </a:t>
            </a:r>
            <a:r>
              <a:rPr dirty="0" sz="1800" spc="-15">
                <a:latin typeface="STIXGeneral"/>
                <a:cs typeface="STIXGeneral"/>
              </a:rPr>
              <a:t>indexed </a:t>
            </a:r>
            <a:r>
              <a:rPr dirty="0" sz="1800">
                <a:latin typeface="STIXGeneral"/>
                <a:cs typeface="STIXGeneral"/>
              </a:rPr>
              <a:t>making use of a common </a:t>
            </a:r>
            <a:r>
              <a:rPr dirty="0" sz="1800" spc="-5">
                <a:latin typeface="STIXGeneral"/>
                <a:cs typeface="STIXGeneral"/>
              </a:rPr>
              <a:t>language, </a:t>
            </a:r>
            <a:r>
              <a:rPr dirty="0" sz="1800">
                <a:latin typeface="STIXGeneral"/>
                <a:cs typeface="STIXGeneral"/>
              </a:rPr>
              <a:t>the  </a:t>
            </a:r>
            <a:r>
              <a:rPr dirty="0" sz="1800" spc="-10">
                <a:latin typeface="STIXGeneral"/>
                <a:cs typeface="STIXGeneral"/>
              </a:rPr>
              <a:t>discovery </a:t>
            </a:r>
            <a:r>
              <a:rPr dirty="0" sz="1800">
                <a:latin typeface="STIXGeneral"/>
                <a:cs typeface="STIXGeneral"/>
              </a:rPr>
              <a:t>of services is</a:t>
            </a:r>
            <a:r>
              <a:rPr dirty="0" sz="1800" spc="5">
                <a:latin typeface="STIXGeneral"/>
                <a:cs typeface="STIXGeneral"/>
              </a:rPr>
              <a:t> </a:t>
            </a:r>
            <a:r>
              <a:rPr dirty="0" sz="1800" spc="-10">
                <a:latin typeface="STIXGeneral"/>
                <a:cs typeface="STIXGeneral"/>
              </a:rPr>
              <a:t>simplified.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The metadata about </a:t>
            </a:r>
            <a:r>
              <a:rPr dirty="0" sz="1800" spc="-10">
                <a:latin typeface="STIXGeneral"/>
                <a:cs typeface="STIXGeneral"/>
              </a:rPr>
              <a:t>each </a:t>
            </a:r>
            <a:r>
              <a:rPr dirty="0" sz="1800">
                <a:latin typeface="STIXGeneral"/>
                <a:cs typeface="STIXGeneral"/>
              </a:rPr>
              <a:t>of the </a:t>
            </a:r>
            <a:r>
              <a:rPr dirty="0" sz="1800" spc="-10">
                <a:latin typeface="STIXGeneral"/>
                <a:cs typeface="STIXGeneral"/>
              </a:rPr>
              <a:t>active </a:t>
            </a:r>
            <a:r>
              <a:rPr dirty="0" sz="1800" spc="-25">
                <a:latin typeface="STIXGeneral"/>
                <a:cs typeface="STIXGeneral"/>
              </a:rPr>
              <a:t>VOs </a:t>
            </a:r>
            <a:r>
              <a:rPr dirty="0" sz="1800">
                <a:latin typeface="STIXGeneral"/>
                <a:cs typeface="STIXGeneral"/>
              </a:rPr>
              <a:t>is maintained in the  </a:t>
            </a:r>
            <a:r>
              <a:rPr dirty="0" sz="1800" spc="-35">
                <a:latin typeface="STIXGeneral"/>
                <a:cs typeface="STIXGeneral"/>
              </a:rPr>
              <a:t>VO </a:t>
            </a:r>
            <a:r>
              <a:rPr dirty="0" sz="1800" spc="-10">
                <a:latin typeface="STIXGeneral"/>
                <a:cs typeface="STIXGeneral"/>
              </a:rPr>
              <a:t>registry, which </a:t>
            </a:r>
            <a:r>
              <a:rPr dirty="0" sz="1800" spc="-5">
                <a:latin typeface="STIXGeneral"/>
                <a:cs typeface="STIXGeneral"/>
              </a:rPr>
              <a:t>stores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semantically </a:t>
            </a:r>
            <a:r>
              <a:rPr dirty="0" sz="1800">
                <a:latin typeface="STIXGeneral"/>
                <a:cs typeface="STIXGeneral"/>
              </a:rPr>
              <a:t>enriched data that </a:t>
            </a:r>
            <a:r>
              <a:rPr dirty="0" sz="1800" spc="-5">
                <a:latin typeface="STIXGeneral"/>
                <a:cs typeface="STIXGeneral"/>
              </a:rPr>
              <a:t>are  </a:t>
            </a:r>
            <a:r>
              <a:rPr dirty="0" sz="1800">
                <a:latin typeface="STIXGeneral"/>
                <a:cs typeface="STIXGeneral"/>
              </a:rPr>
              <a:t>used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description of the </a:t>
            </a:r>
            <a:r>
              <a:rPr dirty="0" sz="1800" spc="-20">
                <a:latin typeface="STIXGeneral"/>
                <a:cs typeface="STIXGeneral"/>
              </a:rPr>
              <a:t>VOs, </a:t>
            </a:r>
            <a:r>
              <a:rPr dirty="0" sz="1800">
                <a:latin typeface="STIXGeneral"/>
                <a:cs typeface="STIXGeneral"/>
              </a:rPr>
              <a:t>in </a:t>
            </a:r>
            <a:r>
              <a:rPr dirty="0" sz="1800" spc="-5">
                <a:latin typeface="STIXGeneral"/>
                <a:cs typeface="STIXGeneral"/>
              </a:rPr>
              <a:t>order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them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be  </a:t>
            </a:r>
            <a:r>
              <a:rPr dirty="0" sz="1800" spc="-15">
                <a:latin typeface="STIXGeneral"/>
                <a:cs typeface="STIXGeneral"/>
              </a:rPr>
              <a:t>available </a:t>
            </a:r>
            <a:r>
              <a:rPr dirty="0" sz="1800" spc="-10">
                <a:latin typeface="STIXGeneral"/>
                <a:cs typeface="STIXGeneral"/>
              </a:rPr>
              <a:t>anytime </a:t>
            </a:r>
            <a:r>
              <a:rPr dirty="0" sz="1800" spc="-5">
                <a:latin typeface="STIXGeneral"/>
                <a:cs typeface="STIXGeneral"/>
              </a:rPr>
              <a:t>from</a:t>
            </a:r>
            <a:r>
              <a:rPr dirty="0" sz="1800" spc="25">
                <a:latin typeface="STIXGeneral"/>
                <a:cs typeface="STIXGeneral"/>
              </a:rPr>
              <a:t> </a:t>
            </a:r>
            <a:r>
              <a:rPr dirty="0" sz="1800" spc="-10">
                <a:latin typeface="STIXGeneral"/>
                <a:cs typeface="STIXGeneral"/>
              </a:rPr>
              <a:t>anywhere.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 spc="-10">
                <a:latin typeface="STIXGeneral"/>
                <a:cs typeface="STIXGeneral"/>
              </a:rPr>
              <a:t>Whenever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Search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10">
                <a:latin typeface="STIXGeneral"/>
                <a:cs typeface="STIXGeneral"/>
              </a:rPr>
              <a:t>Discovery </a:t>
            </a:r>
            <a:r>
              <a:rPr dirty="0" sz="1800">
                <a:latin typeface="STIXGeneral"/>
                <a:cs typeface="STIXGeneral"/>
              </a:rPr>
              <a:t>Engine </a:t>
            </a:r>
            <a:r>
              <a:rPr dirty="0" sz="1800" spc="-10">
                <a:latin typeface="STIXGeneral"/>
                <a:cs typeface="STIXGeneral"/>
              </a:rPr>
              <a:t>receives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10">
                <a:latin typeface="STIXGeneral"/>
                <a:cs typeface="STIXGeneral"/>
              </a:rPr>
              <a:t>request  </a:t>
            </a:r>
            <a:r>
              <a:rPr dirty="0" sz="1800" spc="-5">
                <a:latin typeface="STIXGeneral"/>
                <a:cs typeface="STIXGeneral"/>
              </a:rPr>
              <a:t>from </a:t>
            </a:r>
            <a:r>
              <a:rPr dirty="0" sz="1800">
                <a:latin typeface="STIXGeneral"/>
                <a:cs typeface="STIXGeneral"/>
              </a:rPr>
              <a:t>the upper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25">
                <a:latin typeface="STIXGeneral"/>
                <a:cs typeface="STIXGeneral"/>
              </a:rPr>
              <a:t>find </a:t>
            </a:r>
            <a:r>
              <a:rPr dirty="0" sz="1800">
                <a:latin typeface="STIXGeneral"/>
                <a:cs typeface="STIXGeneral"/>
              </a:rPr>
              <a:t>one or </a:t>
            </a:r>
            <a:r>
              <a:rPr dirty="0" sz="1800" spc="-5">
                <a:latin typeface="STIXGeneral"/>
                <a:cs typeface="STIXGeneral"/>
              </a:rPr>
              <a:t>more </a:t>
            </a:r>
            <a:r>
              <a:rPr dirty="0" sz="1800">
                <a:latin typeface="STIXGeneral"/>
                <a:cs typeface="STIXGeneral"/>
              </a:rPr>
              <a:t>services, this </a:t>
            </a:r>
            <a:r>
              <a:rPr dirty="0" sz="1800" spc="-10">
                <a:latin typeface="STIXGeneral"/>
                <a:cs typeface="STIXGeneral"/>
              </a:rPr>
              <a:t>request </a:t>
            </a:r>
            <a:r>
              <a:rPr dirty="0" sz="1800">
                <a:latin typeface="STIXGeneral"/>
                <a:cs typeface="STIXGeneral"/>
              </a:rPr>
              <a:t>is  </a:t>
            </a:r>
            <a:r>
              <a:rPr dirty="0" sz="1800" spc="-5">
                <a:latin typeface="STIXGeneral"/>
                <a:cs typeface="STIXGeneral"/>
              </a:rPr>
              <a:t>matched into </a:t>
            </a:r>
            <a:r>
              <a:rPr dirty="0" sz="1800" spc="-35">
                <a:latin typeface="STIXGeneral"/>
                <a:cs typeface="STIXGeneral"/>
              </a:rPr>
              <a:t>VO </a:t>
            </a:r>
            <a:r>
              <a:rPr dirty="0" sz="1800" spc="-5">
                <a:latin typeface="STIXGeneral"/>
                <a:cs typeface="STIXGeneral"/>
              </a:rPr>
              <a:t>template </a:t>
            </a:r>
            <a:r>
              <a:rPr dirty="0" sz="1800">
                <a:latin typeface="STIXGeneral"/>
                <a:cs typeface="STIXGeneral"/>
              </a:rPr>
              <a:t>names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 spc="-35">
                <a:latin typeface="STIXGeneral"/>
                <a:cs typeface="STIXGeneral"/>
              </a:rPr>
              <a:t>VO </a:t>
            </a:r>
            <a:r>
              <a:rPr dirty="0" sz="1800">
                <a:latin typeface="STIXGeneral"/>
                <a:cs typeface="STIXGeneral"/>
              </a:rPr>
              <a:t>instances </a:t>
            </a:r>
            <a:r>
              <a:rPr dirty="0" sz="1800" spc="-5">
                <a:latin typeface="STIXGeneral"/>
                <a:cs typeface="STIXGeneral"/>
              </a:rPr>
              <a:t>are  searched. </a:t>
            </a:r>
            <a:r>
              <a:rPr dirty="0" sz="1800">
                <a:latin typeface="STIXGeneral"/>
                <a:cs typeface="STIXGeneral"/>
              </a:rPr>
              <a:t>This module then performs a </a:t>
            </a:r>
            <a:r>
              <a:rPr dirty="0" sz="1800" spc="-10">
                <a:latin typeface="STIXGeneral"/>
                <a:cs typeface="STIXGeneral"/>
              </a:rPr>
              <a:t>search </a:t>
            </a:r>
            <a:r>
              <a:rPr dirty="0" sz="1800">
                <a:latin typeface="STIXGeneral"/>
                <a:cs typeface="STIXGeneral"/>
              </a:rPr>
              <a:t>in the </a:t>
            </a:r>
            <a:r>
              <a:rPr dirty="0" sz="1800" spc="-35">
                <a:latin typeface="STIXGeneral"/>
                <a:cs typeface="STIXGeneral"/>
              </a:rPr>
              <a:t>VO </a:t>
            </a:r>
            <a:r>
              <a:rPr dirty="0" sz="1800">
                <a:latin typeface="STIXGeneral"/>
                <a:cs typeface="STIXGeneral"/>
              </a:rPr>
              <a:t>registry  in </a:t>
            </a:r>
            <a:r>
              <a:rPr dirty="0" sz="1800" spc="-5">
                <a:latin typeface="STIXGeneral"/>
                <a:cs typeface="STIXGeneral"/>
              </a:rPr>
              <a:t>order to </a:t>
            </a:r>
            <a:r>
              <a:rPr dirty="0" sz="1800" spc="-15">
                <a:latin typeface="STIXGeneral"/>
                <a:cs typeface="STIXGeneral"/>
              </a:rPr>
              <a:t>discover </a:t>
            </a:r>
            <a:r>
              <a:rPr dirty="0" sz="1800" spc="-5">
                <a:latin typeface="STIXGeneral"/>
                <a:cs typeface="STIXGeneral"/>
              </a:rPr>
              <a:t>potentially </a:t>
            </a:r>
            <a:r>
              <a:rPr dirty="0" sz="1800" spc="-15">
                <a:latin typeface="STIXGeneral"/>
                <a:cs typeface="STIXGeneral"/>
              </a:rPr>
              <a:t>available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10">
                <a:latin typeface="STIXGeneral"/>
                <a:cs typeface="STIXGeneral"/>
              </a:rPr>
              <a:t>relevant </a:t>
            </a:r>
            <a:r>
              <a:rPr dirty="0" sz="1800" spc="-35">
                <a:latin typeface="STIXGeneral"/>
                <a:cs typeface="STIXGeneral"/>
              </a:rPr>
              <a:t>VO </a:t>
            </a:r>
            <a:r>
              <a:rPr dirty="0" sz="1800">
                <a:latin typeface="STIXGeneral"/>
                <a:cs typeface="STIXGeneral"/>
              </a:rPr>
              <a:t>instances  of the </a:t>
            </a:r>
            <a:r>
              <a:rPr dirty="0" sz="1800" spc="-5">
                <a:latin typeface="STIXGeneral"/>
                <a:cs typeface="STIXGeneral"/>
              </a:rPr>
              <a:t>requested </a:t>
            </a:r>
            <a:r>
              <a:rPr dirty="0" sz="1800" spc="-35">
                <a:latin typeface="STIXGeneral"/>
                <a:cs typeface="STIXGeneral"/>
              </a:rPr>
              <a:t>VO </a:t>
            </a:r>
            <a:r>
              <a:rPr dirty="0" sz="1800" spc="-5">
                <a:latin typeface="STIXGeneral"/>
                <a:cs typeface="STIXGeneral"/>
              </a:rPr>
              <a:t>template</a:t>
            </a:r>
            <a:r>
              <a:rPr dirty="0" sz="1800" spc="3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names.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(4) </a:t>
            </a:r>
            <a:r>
              <a:rPr dirty="0" sz="1800" spc="-30">
                <a:latin typeface="STIXGeneral"/>
                <a:cs typeface="STIXGeneral"/>
              </a:rPr>
              <a:t>Real-World </a:t>
            </a:r>
            <a:r>
              <a:rPr dirty="0" sz="1800">
                <a:latin typeface="STIXGeneral"/>
                <a:cs typeface="STIXGeneral"/>
              </a:rPr>
              <a:t>Object </a:t>
            </a:r>
            <a:r>
              <a:rPr dirty="0" sz="1800" spc="-35">
                <a:latin typeface="STIXGeneral"/>
                <a:cs typeface="STIXGeneral"/>
              </a:rPr>
              <a:t>Layer.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5">
                <a:latin typeface="STIXGeneral"/>
                <a:cs typeface="STIXGeneral"/>
              </a:rPr>
              <a:t>lowest </a:t>
            </a:r>
            <a:r>
              <a:rPr dirty="0" sz="1800" spc="-20">
                <a:latin typeface="STIXGeneral"/>
                <a:cs typeface="STIXGeneral"/>
              </a:rPr>
              <a:t>level </a:t>
            </a:r>
            <a:r>
              <a:rPr dirty="0" sz="1800">
                <a:latin typeface="STIXGeneral"/>
                <a:cs typeface="STIXGeneral"/>
              </a:rPr>
              <a:t>of the </a:t>
            </a:r>
            <a:r>
              <a:rPr dirty="0" sz="1800" spc="-5">
                <a:latin typeface="STIXGeneral"/>
                <a:cs typeface="STIXGeneral"/>
              </a:rPr>
              <a:t>proposed  architecture </a:t>
            </a:r>
            <a:r>
              <a:rPr dirty="0" sz="1800">
                <a:latin typeface="STIXGeneral"/>
                <a:cs typeface="STIXGeneral"/>
              </a:rPr>
              <a:t>is made up of </a:t>
            </a:r>
            <a:r>
              <a:rPr dirty="0" sz="1800" spc="-10">
                <a:latin typeface="STIXGeneral"/>
                <a:cs typeface="STIXGeneral"/>
              </a:rPr>
              <a:t>real-world </a:t>
            </a:r>
            <a:r>
              <a:rPr dirty="0" sz="1800">
                <a:latin typeface="STIXGeneral"/>
                <a:cs typeface="STIXGeneral"/>
              </a:rPr>
              <a:t>objects </a:t>
            </a:r>
            <a:r>
              <a:rPr dirty="0" sz="1800" spc="-25">
                <a:latin typeface="STIXGeneral"/>
                <a:cs typeface="STIXGeneral"/>
              </a:rPr>
              <a:t>(RWOs).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60">
                <a:latin typeface="STIXGeneral"/>
                <a:cs typeface="STIXGeneral"/>
              </a:rPr>
              <a:t>RWO </a:t>
            </a:r>
            <a:r>
              <a:rPr dirty="0" sz="1800">
                <a:latin typeface="STIXGeneral"/>
                <a:cs typeface="STIXGeneral"/>
              </a:rPr>
              <a:t>can  be </a:t>
            </a:r>
            <a:r>
              <a:rPr dirty="0" sz="1800" spc="-15">
                <a:latin typeface="STIXGeneral"/>
                <a:cs typeface="STIXGeneral"/>
              </a:rPr>
              <a:t>any </a:t>
            </a:r>
            <a:r>
              <a:rPr dirty="0" sz="1800">
                <a:latin typeface="STIXGeneral"/>
                <a:cs typeface="STIXGeneral"/>
              </a:rPr>
              <a:t>entity in the </a:t>
            </a:r>
            <a:r>
              <a:rPr dirty="0" sz="1800" spc="-10">
                <a:latin typeface="STIXGeneral"/>
                <a:cs typeface="STIXGeneral"/>
              </a:rPr>
              <a:t>physical </a:t>
            </a:r>
            <a:r>
              <a:rPr dirty="0" sz="1800">
                <a:latin typeface="STIXGeneral"/>
                <a:cs typeface="STIXGeneral"/>
              </a:rPr>
              <a:t>domain, human or </a:t>
            </a:r>
            <a:r>
              <a:rPr dirty="0" sz="1800" spc="-10">
                <a:latin typeface="STIXGeneral"/>
                <a:cs typeface="STIXGeneral"/>
              </a:rPr>
              <a:t>lifeless, </a:t>
            </a:r>
            <a:r>
              <a:rPr dirty="0" sz="1800">
                <a:latin typeface="STIXGeneral"/>
                <a:cs typeface="STIXGeneral"/>
              </a:rPr>
              <a:t>static or  mobile, solid or intangible,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5">
                <a:latin typeface="STIXGeneral"/>
                <a:cs typeface="STIXGeneral"/>
              </a:rPr>
              <a:t>represented </a:t>
            </a:r>
            <a:r>
              <a:rPr dirty="0" sz="1800">
                <a:latin typeface="STIXGeneral"/>
                <a:cs typeface="STIXGeneral"/>
              </a:rPr>
              <a:t>in the</a:t>
            </a:r>
            <a:r>
              <a:rPr dirty="0" sz="1800" spc="204">
                <a:latin typeface="STIXGeneral"/>
                <a:cs typeface="STIXGeneral"/>
              </a:rPr>
              <a:t> </a:t>
            </a:r>
            <a:r>
              <a:rPr dirty="0" sz="1800" spc="5">
                <a:latin typeface="STIXGeneral"/>
                <a:cs typeface="STIXGeneral"/>
              </a:rPr>
              <a:t>virtual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49007"/>
            <a:ext cx="6146165" cy="901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-15">
                <a:latin typeface="STIXGeneral"/>
                <a:cs typeface="STIXGeneral"/>
              </a:rPr>
              <a:t>world </a:t>
            </a:r>
            <a:r>
              <a:rPr dirty="0" sz="1800" spc="-5">
                <a:latin typeface="STIXGeneral"/>
                <a:cs typeface="STIXGeneral"/>
              </a:rPr>
              <a:t>through </a:t>
            </a:r>
            <a:r>
              <a:rPr dirty="0" sz="1800">
                <a:latin typeface="STIXGeneral"/>
                <a:cs typeface="STIXGeneral"/>
              </a:rPr>
              <a:t>the use of ICT objects. The capabilities and  functions of these </a:t>
            </a:r>
            <a:r>
              <a:rPr dirty="0" sz="1800" spc="-5">
                <a:latin typeface="STIXGeneral"/>
                <a:cs typeface="STIXGeneral"/>
              </a:rPr>
              <a:t>devices are </a:t>
            </a:r>
            <a:r>
              <a:rPr dirty="0" sz="1800">
                <a:latin typeface="STIXGeneral"/>
                <a:cs typeface="STIXGeneral"/>
              </a:rPr>
              <a:t>then described in the Virtualization 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>
                <a:latin typeface="STIXGeneral"/>
                <a:cs typeface="STIXGeneral"/>
              </a:rPr>
              <a:t>in </a:t>
            </a:r>
            <a:r>
              <a:rPr dirty="0" sz="1800" spc="5">
                <a:latin typeface="STIXGeneral"/>
                <a:cs typeface="STIXGeneral"/>
              </a:rPr>
              <a:t>terms </a:t>
            </a:r>
            <a:r>
              <a:rPr dirty="0" sz="1800">
                <a:latin typeface="STIXGeneral"/>
                <a:cs typeface="STIXGeneral"/>
              </a:rPr>
              <a:t>of sensors, </a:t>
            </a:r>
            <a:r>
              <a:rPr dirty="0" sz="1800" spc="-5">
                <a:latin typeface="STIXGeneral"/>
                <a:cs typeface="STIXGeneral"/>
              </a:rPr>
              <a:t>actuators,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5">
                <a:latin typeface="STIXGeneral"/>
                <a:cs typeface="STIXGeneral"/>
              </a:rPr>
              <a:t>resources </a:t>
            </a:r>
            <a:r>
              <a:rPr dirty="0" sz="1800" spc="-10">
                <a:latin typeface="STIXGeneral"/>
                <a:cs typeface="STIXGeneral"/>
              </a:rPr>
              <a:t>exposed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the  </a:t>
            </a:r>
            <a:r>
              <a:rPr dirty="0" sz="1800" spc="-5">
                <a:latin typeface="STIXGeneral"/>
                <a:cs typeface="STIXGeneral"/>
              </a:rPr>
              <a:t>other </a:t>
            </a:r>
            <a:r>
              <a:rPr dirty="0" sz="1800" spc="-25">
                <a:latin typeface="STIXGeneral"/>
                <a:cs typeface="STIXGeneral"/>
              </a:rPr>
              <a:t>VOs </a:t>
            </a:r>
            <a:r>
              <a:rPr dirty="0" sz="1800">
                <a:latin typeface="STIXGeneral"/>
                <a:cs typeface="STIXGeneral"/>
              </a:rPr>
              <a:t>in the</a:t>
            </a:r>
            <a:r>
              <a:rPr dirty="0" sz="1800" spc="25">
                <a:latin typeface="STIXGeneral"/>
                <a:cs typeface="STIXGeneral"/>
              </a:rPr>
              <a:t> </a:t>
            </a:r>
            <a:r>
              <a:rPr dirty="0" sz="1800" spc="-10">
                <a:latin typeface="STIXGeneral"/>
                <a:cs typeface="STIXGeneral"/>
              </a:rPr>
              <a:t>system.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  <a:buAutoNum type="arabicParenBoth" startAt="5"/>
              <a:tabLst>
                <a:tab pos="449580" algn="l"/>
              </a:tabLst>
            </a:pPr>
            <a:r>
              <a:rPr dirty="0" sz="1800" spc="-5">
                <a:latin typeface="STIXGeneral"/>
                <a:cs typeface="STIXGeneral"/>
              </a:rPr>
              <a:t>Trust </a:t>
            </a:r>
            <a:r>
              <a:rPr dirty="0" sz="1800">
                <a:latin typeface="STIXGeneral"/>
                <a:cs typeface="STIXGeneral"/>
              </a:rPr>
              <a:t>and Security Engine. This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 spc="-10">
                <a:latin typeface="STIXGeneral"/>
                <a:cs typeface="STIXGeneral"/>
              </a:rPr>
              <a:t>focuses </a:t>
            </a:r>
            <a:r>
              <a:rPr dirty="0" sz="1800">
                <a:latin typeface="STIXGeneral"/>
                <a:cs typeface="STIXGeneral"/>
              </a:rPr>
              <a:t>on the  implementation of appropriate security </a:t>
            </a:r>
            <a:r>
              <a:rPr dirty="0" sz="1800" spc="-5">
                <a:latin typeface="STIXGeneral"/>
                <a:cs typeface="STIXGeneral"/>
              </a:rPr>
              <a:t>procedures to guarantee  reliable </a:t>
            </a:r>
            <a:r>
              <a:rPr dirty="0" sz="1800">
                <a:latin typeface="STIXGeneral"/>
                <a:cs typeface="STIXGeneral"/>
              </a:rPr>
              <a:t>communication at </a:t>
            </a:r>
            <a:r>
              <a:rPr dirty="0" sz="1800" spc="-10">
                <a:latin typeface="STIXGeneral"/>
                <a:cs typeface="STIXGeneral"/>
              </a:rPr>
              <a:t>every </a:t>
            </a:r>
            <a:r>
              <a:rPr dirty="0" sz="1800" spc="-35">
                <a:latin typeface="STIXGeneral"/>
                <a:cs typeface="STIXGeneral"/>
              </a:rPr>
              <a:t>layer. </a:t>
            </a:r>
            <a:r>
              <a:rPr dirty="0" sz="1800" spc="-5">
                <a:latin typeface="STIXGeneral"/>
                <a:cs typeface="STIXGeneral"/>
              </a:rPr>
              <a:t>For </a:t>
            </a:r>
            <a:r>
              <a:rPr dirty="0" sz="1800" spc="-10">
                <a:latin typeface="STIXGeneral"/>
                <a:cs typeface="STIXGeneral"/>
              </a:rPr>
              <a:t>example, </a:t>
            </a:r>
            <a:r>
              <a:rPr dirty="0" sz="1800">
                <a:latin typeface="STIXGeneral"/>
                <a:cs typeface="STIXGeneral"/>
              </a:rPr>
              <a:t>at the  Application </a:t>
            </a:r>
            <a:r>
              <a:rPr dirty="0" sz="1800" spc="-25">
                <a:latin typeface="STIXGeneral"/>
                <a:cs typeface="STIXGeneral"/>
              </a:rPr>
              <a:t>Layer, </a:t>
            </a:r>
            <a:r>
              <a:rPr dirty="0" sz="1800">
                <a:latin typeface="STIXGeneral"/>
                <a:cs typeface="STIXGeneral"/>
              </a:rPr>
              <a:t>it determines the </a:t>
            </a:r>
            <a:r>
              <a:rPr dirty="0" sz="1800" spc="-20">
                <a:latin typeface="STIXGeneral"/>
                <a:cs typeface="STIXGeneral"/>
              </a:rPr>
              <a:t>level </a:t>
            </a:r>
            <a:r>
              <a:rPr dirty="0" sz="1800">
                <a:latin typeface="STIXGeneral"/>
                <a:cs typeface="STIXGeneral"/>
              </a:rPr>
              <a:t>of access of the apps  that </a:t>
            </a:r>
            <a:r>
              <a:rPr dirty="0" sz="1800" spc="-5">
                <a:latin typeface="STIXGeneral"/>
                <a:cs typeface="STIXGeneral"/>
              </a:rPr>
              <a:t>generated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requests </a:t>
            </a:r>
            <a:r>
              <a:rPr dirty="0" sz="1800">
                <a:latin typeface="STIXGeneral"/>
                <a:cs typeface="STIXGeneral"/>
              </a:rPr>
              <a:t>and grant access </a:t>
            </a:r>
            <a:r>
              <a:rPr dirty="0" sz="1800" spc="-10">
                <a:latin typeface="STIXGeneral"/>
                <a:cs typeface="STIXGeneral"/>
              </a:rPr>
              <a:t>accordingly; </a:t>
            </a:r>
            <a:r>
              <a:rPr dirty="0" sz="1800">
                <a:latin typeface="STIXGeneral"/>
                <a:cs typeface="STIXGeneral"/>
              </a:rPr>
              <a:t>at the  Virtualization </a:t>
            </a:r>
            <a:r>
              <a:rPr dirty="0" sz="1800" spc="-25">
                <a:latin typeface="STIXGeneral"/>
                <a:cs typeface="STIXGeneral"/>
              </a:rPr>
              <a:t>Layer, </a:t>
            </a:r>
            <a:r>
              <a:rPr dirty="0" sz="1800">
                <a:latin typeface="STIXGeneral"/>
                <a:cs typeface="STIXGeneral"/>
              </a:rPr>
              <a:t>it has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understand </a:t>
            </a:r>
            <a:r>
              <a:rPr dirty="0" sz="1800" spc="-15">
                <a:latin typeface="STIXGeneral"/>
                <a:cs typeface="STIXGeneral"/>
              </a:rPr>
              <a:t>how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information  </a:t>
            </a:r>
            <a:r>
              <a:rPr dirty="0" sz="1800" spc="-10">
                <a:latin typeface="STIXGeneral"/>
                <a:cs typeface="STIXGeneral"/>
              </a:rPr>
              <a:t>provided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25">
                <a:latin typeface="STIXGeneral"/>
                <a:cs typeface="STIXGeneral"/>
              </a:rPr>
              <a:t>VOs </a:t>
            </a:r>
            <a:r>
              <a:rPr dirty="0" sz="1800">
                <a:latin typeface="STIXGeneral"/>
                <a:cs typeface="STIXGeneral"/>
              </a:rPr>
              <a:t>has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be </a:t>
            </a:r>
            <a:r>
              <a:rPr dirty="0" sz="1800" spc="-5">
                <a:latin typeface="STIXGeneral"/>
                <a:cs typeface="STIXGeneral"/>
              </a:rPr>
              <a:t>processed </a:t>
            </a:r>
            <a:r>
              <a:rPr dirty="0" sz="1800">
                <a:latin typeface="STIXGeneral"/>
                <a:cs typeface="STIXGeneral"/>
              </a:rPr>
              <a:t>in </a:t>
            </a:r>
            <a:r>
              <a:rPr dirty="0" sz="1800" spc="-5">
                <a:latin typeface="STIXGeneral"/>
                <a:cs typeface="STIXGeneral"/>
              </a:rPr>
              <a:t>order to ensure </a:t>
            </a:r>
            <a:r>
              <a:rPr dirty="0" sz="1800">
                <a:latin typeface="STIXGeneral"/>
                <a:cs typeface="STIXGeneral"/>
              </a:rPr>
              <a:t>that  the </a:t>
            </a:r>
            <a:r>
              <a:rPr dirty="0" sz="1800" spc="-5">
                <a:latin typeface="STIXGeneral"/>
                <a:cs typeface="STIXGeneral"/>
              </a:rPr>
              <a:t>resources </a:t>
            </a:r>
            <a:r>
              <a:rPr dirty="0" sz="1800">
                <a:latin typeface="STIXGeneral"/>
                <a:cs typeface="STIXGeneral"/>
              </a:rPr>
              <a:t>obtained </a:t>
            </a:r>
            <a:r>
              <a:rPr dirty="0" sz="1800" spc="-5">
                <a:latin typeface="STIXGeneral"/>
                <a:cs typeface="STIXGeneral"/>
              </a:rPr>
              <a:t>are</a:t>
            </a:r>
            <a:r>
              <a:rPr dirty="0" sz="1800" spc="5">
                <a:latin typeface="STIXGeneral"/>
                <a:cs typeface="STIXGeneral"/>
              </a:rPr>
              <a:t> </a:t>
            </a:r>
            <a:r>
              <a:rPr dirty="0" sz="1800" spc="-15">
                <a:latin typeface="STIXGeneral"/>
                <a:cs typeface="STIXGeneral"/>
              </a:rPr>
              <a:t>trustworthy.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  <a:buAutoNum type="arabicParenBoth" startAt="5"/>
              <a:tabLst>
                <a:tab pos="452120" algn="l"/>
              </a:tabLst>
            </a:pPr>
            <a:r>
              <a:rPr dirty="0" sz="1800">
                <a:latin typeface="STIXGeneral"/>
                <a:cs typeface="STIXGeneral"/>
              </a:rPr>
              <a:t>QoE/QoS </a:t>
            </a:r>
            <a:r>
              <a:rPr dirty="0" sz="1800" spc="-15">
                <a:latin typeface="STIXGeneral"/>
                <a:cs typeface="STIXGeneral"/>
              </a:rPr>
              <a:t>Manager. </a:t>
            </a:r>
            <a:r>
              <a:rPr dirty="0" sz="1800">
                <a:latin typeface="STIXGeneral"/>
                <a:cs typeface="STIXGeneral"/>
              </a:rPr>
              <a:t>Quality </a:t>
            </a:r>
            <a:r>
              <a:rPr dirty="0" sz="1800" spc="-5">
                <a:latin typeface="STIXGeneral"/>
                <a:cs typeface="STIXGeneral"/>
              </a:rPr>
              <a:t>management </a:t>
            </a:r>
            <a:r>
              <a:rPr dirty="0" sz="1800">
                <a:latin typeface="STIXGeneral"/>
                <a:cs typeface="STIXGeneral"/>
              </a:rPr>
              <a:t>is particularly  </a:t>
            </a:r>
            <a:r>
              <a:rPr dirty="0" sz="1800" spc="-5">
                <a:latin typeface="STIXGeneral"/>
                <a:cs typeface="STIXGeneral"/>
              </a:rPr>
              <a:t>problematic </a:t>
            </a:r>
            <a:r>
              <a:rPr dirty="0" sz="1800">
                <a:latin typeface="STIXGeneral"/>
                <a:cs typeface="STIXGeneral"/>
              </a:rPr>
              <a:t>in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>
                <a:latin typeface="STIXGeneral"/>
                <a:cs typeface="STIXGeneral"/>
              </a:rPr>
              <a:t>scenarios due </a:t>
            </a:r>
            <a:r>
              <a:rPr dirty="0" sz="1800" spc="-5">
                <a:latin typeface="STIXGeneral"/>
                <a:cs typeface="STIXGeneral"/>
              </a:rPr>
              <a:t>to heterogeneity </a:t>
            </a:r>
            <a:r>
              <a:rPr dirty="0" sz="1800">
                <a:latin typeface="STIXGeneral"/>
                <a:cs typeface="STIXGeneral"/>
              </a:rPr>
              <a:t>and mobility  issues. The </a:t>
            </a:r>
            <a:r>
              <a:rPr dirty="0" sz="1800" spc="-5">
                <a:latin typeface="STIXGeneral"/>
                <a:cs typeface="STIXGeneral"/>
              </a:rPr>
              <a:t>proposed architecture addresses </a:t>
            </a:r>
            <a:r>
              <a:rPr dirty="0" sz="1800">
                <a:latin typeface="STIXGeneral"/>
                <a:cs typeface="STIXGeneral"/>
              </a:rPr>
              <a:t>these issues due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the  </a:t>
            </a:r>
            <a:r>
              <a:rPr dirty="0" sz="1800" spc="-5">
                <a:latin typeface="STIXGeneral"/>
                <a:cs typeface="STIXGeneral"/>
              </a:rPr>
              <a:t>adoption </a:t>
            </a:r>
            <a:r>
              <a:rPr dirty="0" sz="1800">
                <a:latin typeface="STIXGeneral"/>
                <a:cs typeface="STIXGeneral"/>
              </a:rPr>
              <a:t>of the </a:t>
            </a:r>
            <a:r>
              <a:rPr dirty="0" sz="1800" spc="-20">
                <a:latin typeface="STIXGeneral"/>
                <a:cs typeface="STIXGeneral"/>
              </a:rPr>
              <a:t>VOs; </a:t>
            </a:r>
            <a:r>
              <a:rPr dirty="0" sz="1800" spc="-30">
                <a:latin typeface="STIXGeneral"/>
                <a:cs typeface="STIXGeneral"/>
              </a:rPr>
              <a:t>however,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5">
                <a:latin typeface="STIXGeneral"/>
                <a:cs typeface="STIXGeneral"/>
              </a:rPr>
              <a:t>quality manager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5">
                <a:latin typeface="STIXGeneral"/>
                <a:cs typeface="STIXGeneral"/>
              </a:rPr>
              <a:t>still </a:t>
            </a:r>
            <a:r>
              <a:rPr dirty="0" sz="1800">
                <a:latin typeface="STIXGeneral"/>
                <a:cs typeface="STIXGeneral"/>
              </a:rPr>
              <a:t>needed </a:t>
            </a:r>
            <a:r>
              <a:rPr dirty="0" sz="1800" spc="-5">
                <a:latin typeface="STIXGeneral"/>
                <a:cs typeface="STIXGeneral"/>
              </a:rPr>
              <a:t>to  assure </a:t>
            </a:r>
            <a:r>
              <a:rPr dirty="0" sz="1800">
                <a:latin typeface="STIXGeneral"/>
                <a:cs typeface="STIXGeneral"/>
              </a:rPr>
              <a:t>that the </a:t>
            </a:r>
            <a:r>
              <a:rPr dirty="0" sz="1800" spc="-15">
                <a:latin typeface="STIXGeneral"/>
                <a:cs typeface="STIXGeneral"/>
              </a:rPr>
              <a:t>overall </a:t>
            </a:r>
            <a:r>
              <a:rPr dirty="0" sz="1800">
                <a:latin typeface="STIXGeneral"/>
                <a:cs typeface="STIXGeneral"/>
              </a:rPr>
              <a:t>acceptability of applications and services is  </a:t>
            </a:r>
            <a:r>
              <a:rPr dirty="0" sz="1800" spc="70">
                <a:latin typeface="STIXGeneral"/>
                <a:cs typeface="STIXGeneral"/>
              </a:rPr>
              <a:t>guaranteed, </a:t>
            </a:r>
            <a:r>
              <a:rPr dirty="0" sz="1800" spc="75">
                <a:latin typeface="STIXGeneral"/>
                <a:cs typeface="STIXGeneral"/>
              </a:rPr>
              <a:t>considering </a:t>
            </a:r>
            <a:r>
              <a:rPr dirty="0" sz="1800" spc="60">
                <a:latin typeface="STIXGeneral"/>
                <a:cs typeface="STIXGeneral"/>
              </a:rPr>
              <a:t>both </a:t>
            </a:r>
            <a:r>
              <a:rPr dirty="0" sz="1800" spc="70">
                <a:latin typeface="STIXGeneral"/>
                <a:cs typeface="STIXGeneral"/>
              </a:rPr>
              <a:t>end-to-end communication  </a:t>
            </a:r>
            <a:r>
              <a:rPr dirty="0" sz="1800" spc="-5">
                <a:latin typeface="STIXGeneral"/>
                <a:cs typeface="STIXGeneral"/>
              </a:rPr>
              <a:t>requirements </a:t>
            </a:r>
            <a:r>
              <a:rPr dirty="0" sz="1800">
                <a:latin typeface="STIXGeneral"/>
                <a:cs typeface="STIXGeneral"/>
              </a:rPr>
              <a:t>(QoS) and the </a:t>
            </a:r>
            <a:r>
              <a:rPr dirty="0" sz="1800" spc="-15">
                <a:latin typeface="STIXGeneral"/>
                <a:cs typeface="STIXGeneral"/>
              </a:rPr>
              <a:t>users’ </a:t>
            </a:r>
            <a:r>
              <a:rPr dirty="0" sz="1800" spc="-5">
                <a:latin typeface="STIXGeneral"/>
                <a:cs typeface="STIXGeneral"/>
              </a:rPr>
              <a:t>expectations</a:t>
            </a:r>
            <a:r>
              <a:rPr dirty="0" sz="1800" spc="1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(QoE).</a:t>
            </a:r>
            <a:endParaRPr sz="1800">
              <a:latin typeface="STIXGeneral"/>
              <a:cs typeface="STIXGeneral"/>
            </a:endParaRPr>
          </a:p>
          <a:p>
            <a:pPr algn="just" marL="12700">
              <a:lnSpc>
                <a:spcPct val="100000"/>
              </a:lnSpc>
              <a:spcBef>
                <a:spcPts val="1595"/>
              </a:spcBef>
            </a:pP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 Case:</a:t>
            </a:r>
            <a:endParaRPr sz="2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45"/>
              </a:spcBef>
            </a:pPr>
            <a:r>
              <a:rPr dirty="0" sz="1800">
                <a:latin typeface="STIXGeneral"/>
                <a:cs typeface="STIXGeneral"/>
              </a:rPr>
              <a:t>In  this  section,  </a:t>
            </a:r>
            <a:r>
              <a:rPr dirty="0" sz="1800" spc="-20">
                <a:latin typeface="STIXGeneral"/>
                <a:cs typeface="STIXGeneral"/>
              </a:rPr>
              <a:t>we   </a:t>
            </a:r>
            <a:r>
              <a:rPr dirty="0" sz="1800" spc="-10">
                <a:latin typeface="STIXGeneral"/>
                <a:cs typeface="STIXGeneral"/>
              </a:rPr>
              <a:t>analyse   </a:t>
            </a:r>
            <a:r>
              <a:rPr dirty="0" sz="1800" spc="-15">
                <a:latin typeface="STIXGeneral"/>
                <a:cs typeface="STIXGeneral"/>
              </a:rPr>
              <a:t>how   </a:t>
            </a:r>
            <a:r>
              <a:rPr dirty="0" sz="1800">
                <a:latin typeface="STIXGeneral"/>
                <a:cs typeface="STIXGeneral"/>
              </a:rPr>
              <a:t>the  </a:t>
            </a:r>
            <a:r>
              <a:rPr dirty="0" sz="1800" spc="-55">
                <a:latin typeface="STIXGeneral"/>
                <a:cs typeface="STIXGeneral"/>
              </a:rPr>
              <a:t>IoT   </a:t>
            </a:r>
            <a:r>
              <a:rPr dirty="0" sz="1800" spc="-5">
                <a:latin typeface="STIXGeneral"/>
                <a:cs typeface="STIXGeneral"/>
              </a:rPr>
              <a:t>platform </a:t>
            </a:r>
            <a:r>
              <a:rPr dirty="0" sz="1800" spc="55">
                <a:latin typeface="STIXGeneral"/>
                <a:cs typeface="STIXGeneral"/>
              </a:rPr>
              <a:t> </a:t>
            </a:r>
            <a:r>
              <a:rPr dirty="0" sz="1800" spc="-10">
                <a:latin typeface="STIXGeneral"/>
                <a:cs typeface="STIXGeneral"/>
              </a:rPr>
              <a:t>previously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</a:pPr>
            <a:r>
              <a:rPr dirty="0" sz="1800">
                <a:latin typeface="STIXGeneral"/>
                <a:cs typeface="STIXGeneral"/>
              </a:rPr>
              <a:t>described can be used </a:t>
            </a:r>
            <a:r>
              <a:rPr dirty="0" sz="1800" spc="-5">
                <a:latin typeface="STIXGeneral"/>
                <a:cs typeface="STIXGeneral"/>
              </a:rPr>
              <a:t>to implement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5">
                <a:latin typeface="STIXGeneral"/>
                <a:cs typeface="STIXGeneral"/>
              </a:rPr>
              <a:t>Smart </a:t>
            </a:r>
            <a:r>
              <a:rPr dirty="0" sz="1800">
                <a:latin typeface="STIXGeneral"/>
                <a:cs typeface="STIXGeneral"/>
              </a:rPr>
              <a:t>City scenario </a:t>
            </a:r>
            <a:r>
              <a:rPr dirty="0" sz="1800" spc="-15">
                <a:latin typeface="STIXGeneral"/>
                <a:cs typeface="STIXGeneral"/>
              </a:rPr>
              <a:t>specific 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sustainable </a:t>
            </a:r>
            <a:r>
              <a:rPr dirty="0" sz="1800" spc="-15">
                <a:latin typeface="STIXGeneral"/>
                <a:cs typeface="STIXGeneral"/>
              </a:rPr>
              <a:t>movement </a:t>
            </a:r>
            <a:r>
              <a:rPr dirty="0" sz="1800">
                <a:latin typeface="STIXGeneral"/>
                <a:cs typeface="STIXGeneral"/>
              </a:rPr>
              <a:t>of tourists in the city of Cagliari.  The scenario </a:t>
            </a:r>
            <a:r>
              <a:rPr dirty="0" sz="1800" spc="-5">
                <a:latin typeface="STIXGeneral"/>
                <a:cs typeface="STIXGeneral"/>
              </a:rPr>
              <a:t>considered </a:t>
            </a:r>
            <a:r>
              <a:rPr dirty="0" sz="1800">
                <a:latin typeface="STIXGeneral"/>
                <a:cs typeface="STIXGeneral"/>
              </a:rPr>
              <a:t>in this paper is that of </a:t>
            </a:r>
            <a:r>
              <a:rPr dirty="0" sz="1800" spc="5">
                <a:latin typeface="STIXGeneral"/>
                <a:cs typeface="STIXGeneral"/>
              </a:rPr>
              <a:t>cruise </a:t>
            </a:r>
            <a:r>
              <a:rPr dirty="0" sz="1800">
                <a:latin typeface="STIXGeneral"/>
                <a:cs typeface="STIXGeneral"/>
              </a:rPr>
              <a:t>tourists that  </a:t>
            </a:r>
            <a:r>
              <a:rPr dirty="0" sz="1800" spc="5">
                <a:latin typeface="STIXGeneral"/>
                <a:cs typeface="STIXGeneral"/>
              </a:rPr>
              <a:t>arrive </a:t>
            </a:r>
            <a:r>
              <a:rPr dirty="0" sz="1800">
                <a:latin typeface="STIXGeneral"/>
                <a:cs typeface="STIXGeneral"/>
              </a:rPr>
              <a:t>in Cagliari and </a:t>
            </a:r>
            <a:r>
              <a:rPr dirty="0" sz="1800" spc="-30">
                <a:latin typeface="STIXGeneral"/>
                <a:cs typeface="STIXGeneral"/>
              </a:rPr>
              <a:t>have  </a:t>
            </a:r>
            <a:r>
              <a:rPr dirty="0" sz="1800" spc="-5">
                <a:latin typeface="STIXGeneral"/>
                <a:cs typeface="STIXGeneral"/>
              </a:rPr>
              <a:t>just 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35">
                <a:latin typeface="STIXGeneral"/>
                <a:cs typeface="STIXGeneral"/>
              </a:rPr>
              <a:t>few  </a:t>
            </a:r>
            <a:r>
              <a:rPr dirty="0" sz="1800">
                <a:latin typeface="STIXGeneral"/>
                <a:cs typeface="STIXGeneral"/>
              </a:rPr>
              <a:t>hours </a:t>
            </a:r>
            <a:r>
              <a:rPr dirty="0" sz="1800" spc="-5">
                <a:latin typeface="STIXGeneral"/>
                <a:cs typeface="STIXGeneral"/>
              </a:rPr>
              <a:t>to  </a:t>
            </a:r>
            <a:r>
              <a:rPr dirty="0" sz="1800">
                <a:latin typeface="STIXGeneral"/>
                <a:cs typeface="STIXGeneral"/>
              </a:rPr>
              <a:t>visit the </a:t>
            </a:r>
            <a:r>
              <a:rPr dirty="0" sz="1800" spc="-30">
                <a:latin typeface="STIXGeneral"/>
                <a:cs typeface="STIXGeneral"/>
              </a:rPr>
              <a:t>city. </a:t>
            </a:r>
            <a:r>
              <a:rPr dirty="0" sz="1800" spc="31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The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49007"/>
            <a:ext cx="6146165" cy="855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>
                <a:latin typeface="STIXGeneral"/>
                <a:cs typeface="STIXGeneral"/>
              </a:rPr>
              <a:t>tourists wish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visit some of the </a:t>
            </a:r>
            <a:r>
              <a:rPr dirty="0" sz="1800" spc="-15">
                <a:latin typeface="STIXGeneral"/>
                <a:cs typeface="STIXGeneral"/>
              </a:rPr>
              <a:t>city’s </a:t>
            </a:r>
            <a:r>
              <a:rPr dirty="0" sz="1800">
                <a:latin typeface="STIXGeneral"/>
                <a:cs typeface="STIXGeneral"/>
              </a:rPr>
              <a:t>POIs, in the limited time  </a:t>
            </a:r>
            <a:r>
              <a:rPr dirty="0" sz="1800" spc="-15">
                <a:latin typeface="STIXGeneral"/>
                <a:cs typeface="STIXGeneral"/>
              </a:rPr>
              <a:t>available before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5">
                <a:latin typeface="STIXGeneral"/>
                <a:cs typeface="STIXGeneral"/>
              </a:rPr>
              <a:t>cruise </a:t>
            </a:r>
            <a:r>
              <a:rPr dirty="0" sz="1800" spc="-15">
                <a:latin typeface="STIXGeneral"/>
                <a:cs typeface="STIXGeneral"/>
              </a:rPr>
              <a:t>leaves. </a:t>
            </a:r>
            <a:r>
              <a:rPr dirty="0" sz="1800" spc="-5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this </a:t>
            </a:r>
            <a:r>
              <a:rPr dirty="0" sz="1800" spc="5">
                <a:latin typeface="STIXGeneral"/>
                <a:cs typeface="STIXGeneral"/>
              </a:rPr>
              <a:t>purpose, </a:t>
            </a:r>
            <a:r>
              <a:rPr dirty="0" sz="1800" spc="-20">
                <a:latin typeface="STIXGeneral"/>
                <a:cs typeface="STIXGeneral"/>
              </a:rPr>
              <a:t>we </a:t>
            </a:r>
            <a:r>
              <a:rPr dirty="0" sz="1800">
                <a:latin typeface="STIXGeneral"/>
                <a:cs typeface="STIXGeneral"/>
              </a:rPr>
              <a:t>suppose  tourists </a:t>
            </a:r>
            <a:r>
              <a:rPr dirty="0" sz="1800" spc="-5">
                <a:latin typeface="STIXGeneral"/>
                <a:cs typeface="STIXGeneral"/>
              </a:rPr>
              <a:t>are </a:t>
            </a:r>
            <a:r>
              <a:rPr dirty="0" sz="1800" spc="-10">
                <a:latin typeface="STIXGeneral"/>
                <a:cs typeface="STIXGeneral"/>
              </a:rPr>
              <a:t>provided </a:t>
            </a:r>
            <a:r>
              <a:rPr dirty="0" sz="1800">
                <a:latin typeface="STIXGeneral"/>
                <a:cs typeface="STIXGeneral"/>
              </a:rPr>
              <a:t>with a smartphone/tablet app </a:t>
            </a:r>
            <a:r>
              <a:rPr dirty="0" sz="1800" spc="-5">
                <a:latin typeface="STIXGeneral"/>
                <a:cs typeface="STIXGeneral"/>
              </a:rPr>
              <a:t>where </a:t>
            </a:r>
            <a:r>
              <a:rPr dirty="0" sz="1800" spc="-10">
                <a:latin typeface="STIXGeneral"/>
                <a:cs typeface="STIXGeneral"/>
              </a:rPr>
              <a:t>they </a:t>
            </a:r>
            <a:r>
              <a:rPr dirty="0" sz="1800" spc="-5">
                <a:latin typeface="STIXGeneral"/>
                <a:cs typeface="STIXGeneral"/>
              </a:rPr>
              <a:t>are  </a:t>
            </a:r>
            <a:r>
              <a:rPr dirty="0" sz="1800">
                <a:latin typeface="STIXGeneral"/>
                <a:cs typeface="STIXGeneral"/>
              </a:rPr>
              <a:t>able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specify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>
                <a:latin typeface="STIXGeneral"/>
                <a:cs typeface="STIXGeneral"/>
              </a:rPr>
              <a:t>POIs </a:t>
            </a:r>
            <a:r>
              <a:rPr dirty="0" sz="1800" spc="-10">
                <a:latin typeface="STIXGeneral"/>
                <a:cs typeface="STIXGeneral"/>
              </a:rPr>
              <a:t>they </a:t>
            </a:r>
            <a:r>
              <a:rPr dirty="0" sz="1800">
                <a:latin typeface="STIXGeneral"/>
                <a:cs typeface="STIXGeneral"/>
              </a:rPr>
              <a:t>wish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visit. The </a:t>
            </a:r>
            <a:r>
              <a:rPr dirty="0" sz="1800" spc="-5">
                <a:latin typeface="STIXGeneral"/>
                <a:cs typeface="STIXGeneral"/>
              </a:rPr>
              <a:t>objective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5">
                <a:latin typeface="STIXGeneral"/>
                <a:cs typeface="STIXGeneral"/>
              </a:rPr>
              <a:t>to  </a:t>
            </a:r>
            <a:r>
              <a:rPr dirty="0" sz="1800">
                <a:latin typeface="STIXGeneral"/>
                <a:cs typeface="STIXGeneral"/>
              </a:rPr>
              <a:t>visit all the </a:t>
            </a:r>
            <a:r>
              <a:rPr dirty="0" sz="1800" spc="-5">
                <a:latin typeface="STIXGeneral"/>
                <a:cs typeface="STIXGeneral"/>
              </a:rPr>
              <a:t>desired </a:t>
            </a:r>
            <a:r>
              <a:rPr dirty="0" sz="1800">
                <a:latin typeface="STIXGeneral"/>
                <a:cs typeface="STIXGeneral"/>
              </a:rPr>
              <a:t>POIs in the shortest time possible. </a:t>
            </a:r>
            <a:r>
              <a:rPr dirty="0" sz="1800" spc="-55">
                <a:latin typeface="STIXGeneral"/>
                <a:cs typeface="STIXGeneral"/>
              </a:rPr>
              <a:t>We </a:t>
            </a:r>
            <a:r>
              <a:rPr dirty="0" sz="1800" spc="-5">
                <a:latin typeface="STIXGeneral"/>
                <a:cs typeface="STIXGeneral"/>
              </a:rPr>
              <a:t>detected  </a:t>
            </a:r>
            <a:r>
              <a:rPr dirty="0" sz="1800" spc="-20">
                <a:latin typeface="STIXGeneral"/>
                <a:cs typeface="STIXGeneral"/>
              </a:rPr>
              <a:t>two </a:t>
            </a:r>
            <a:r>
              <a:rPr dirty="0" sz="1800">
                <a:latin typeface="STIXGeneral"/>
                <a:cs typeface="STIXGeneral"/>
              </a:rPr>
              <a:t>main elements that can cause </a:t>
            </a:r>
            <a:r>
              <a:rPr dirty="0" sz="1800" spc="-15">
                <a:latin typeface="STIXGeneral"/>
                <a:cs typeface="STIXGeneral"/>
              </a:rPr>
              <a:t>delays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the tourists: (i)  </a:t>
            </a:r>
            <a:r>
              <a:rPr dirty="0" sz="1800" spc="-5">
                <a:latin typeface="STIXGeneral"/>
                <a:cs typeface="STIXGeneral"/>
              </a:rPr>
              <a:t>choosing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wrong </a:t>
            </a:r>
            <a:r>
              <a:rPr dirty="0" sz="1800">
                <a:latin typeface="STIXGeneral"/>
                <a:cs typeface="STIXGeneral"/>
              </a:rPr>
              <a:t>mode of transport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20">
                <a:latin typeface="STIXGeneral"/>
                <a:cs typeface="STIXGeneral"/>
              </a:rPr>
              <a:t>get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the POI and (ii)  </a:t>
            </a:r>
            <a:r>
              <a:rPr dirty="0" sz="1800" spc="-10">
                <a:latin typeface="STIXGeneral"/>
                <a:cs typeface="STIXGeneral"/>
              </a:rPr>
              <a:t>getting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the POI at the </a:t>
            </a:r>
            <a:r>
              <a:rPr dirty="0" sz="1800" spc="-5">
                <a:latin typeface="STIXGeneral"/>
                <a:cs typeface="STIXGeneral"/>
              </a:rPr>
              <a:t>wrong </a:t>
            </a:r>
            <a:r>
              <a:rPr dirty="0" sz="1800">
                <a:latin typeface="STIXGeneral"/>
                <a:cs typeface="STIXGeneral"/>
              </a:rPr>
              <a:t>time, when a </a:t>
            </a:r>
            <a:r>
              <a:rPr dirty="0" sz="1800" spc="-5">
                <a:latin typeface="STIXGeneral"/>
                <a:cs typeface="STIXGeneral"/>
              </a:rPr>
              <a:t>longer queue </a:t>
            </a:r>
            <a:r>
              <a:rPr dirty="0" sz="1800">
                <a:latin typeface="STIXGeneral"/>
                <a:cs typeface="STIXGeneral"/>
              </a:rPr>
              <a:t>time is  </a:t>
            </a:r>
            <a:r>
              <a:rPr dirty="0" sz="1800" spc="-5">
                <a:latin typeface="STIXGeneral"/>
                <a:cs typeface="STIXGeneral"/>
              </a:rPr>
              <a:t>expected.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 spc="-5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this </a:t>
            </a:r>
            <a:r>
              <a:rPr dirty="0" sz="1800" spc="-15">
                <a:latin typeface="STIXGeneral"/>
                <a:cs typeface="STIXGeneral"/>
              </a:rPr>
              <a:t>specific </a:t>
            </a:r>
            <a:r>
              <a:rPr dirty="0" sz="1800">
                <a:latin typeface="STIXGeneral"/>
                <a:cs typeface="STIXGeneral"/>
              </a:rPr>
              <a:t>use case, </a:t>
            </a:r>
            <a:r>
              <a:rPr dirty="0" sz="1800" spc="-20">
                <a:latin typeface="STIXGeneral"/>
                <a:cs typeface="STIXGeneral"/>
              </a:rPr>
              <a:t>we </a:t>
            </a:r>
            <a:r>
              <a:rPr dirty="0" sz="1800">
                <a:latin typeface="STIXGeneral"/>
                <a:cs typeface="STIXGeneral"/>
              </a:rPr>
              <a:t>assume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30">
                <a:latin typeface="STIXGeneral"/>
                <a:cs typeface="STIXGeneral"/>
              </a:rPr>
              <a:t>have </a:t>
            </a:r>
            <a:r>
              <a:rPr dirty="0" sz="1800">
                <a:latin typeface="STIXGeneral"/>
                <a:cs typeface="STIXGeneral"/>
              </a:rPr>
              <a:t>sensors placed at  </a:t>
            </a:r>
            <a:r>
              <a:rPr dirty="0" sz="1800" spc="-10">
                <a:latin typeface="STIXGeneral"/>
                <a:cs typeface="STIXGeneral"/>
              </a:rPr>
              <a:t>each </a:t>
            </a:r>
            <a:r>
              <a:rPr dirty="0" sz="1800" spc="-20">
                <a:latin typeface="STIXGeneral"/>
                <a:cs typeface="STIXGeneral"/>
              </a:rPr>
              <a:t>POI’s </a:t>
            </a:r>
            <a:r>
              <a:rPr dirty="0" sz="1800" spc="-5">
                <a:latin typeface="STIXGeneral"/>
                <a:cs typeface="STIXGeneral"/>
              </a:rPr>
              <a:t>entrance </a:t>
            </a:r>
            <a:r>
              <a:rPr dirty="0" sz="1800" spc="-15">
                <a:latin typeface="STIXGeneral"/>
                <a:cs typeface="STIXGeneral"/>
              </a:rPr>
              <a:t>(for </a:t>
            </a:r>
            <a:r>
              <a:rPr dirty="0" sz="1800">
                <a:latin typeface="STIXGeneral"/>
                <a:cs typeface="STIXGeneral"/>
              </a:rPr>
              <a:t>those that </a:t>
            </a:r>
            <a:r>
              <a:rPr dirty="0" sz="1800" spc="-30">
                <a:latin typeface="STIXGeneral"/>
                <a:cs typeface="STIXGeneral"/>
              </a:rPr>
              <a:t>have </a:t>
            </a:r>
            <a:r>
              <a:rPr dirty="0" sz="1800">
                <a:latin typeface="STIXGeneral"/>
                <a:cs typeface="STIXGeneral"/>
              </a:rPr>
              <a:t>one, </a:t>
            </a:r>
            <a:r>
              <a:rPr dirty="0" sz="1800" spc="-10">
                <a:latin typeface="STIXGeneral"/>
                <a:cs typeface="STIXGeneral"/>
              </a:rPr>
              <a:t>excluding, </a:t>
            </a:r>
            <a:r>
              <a:rPr dirty="0" sz="1800">
                <a:latin typeface="STIXGeneral"/>
                <a:cs typeface="STIXGeneral"/>
              </a:rPr>
              <a:t>e.g.,  statues, </a:t>
            </a:r>
            <a:r>
              <a:rPr dirty="0" sz="1800" spc="-5">
                <a:latin typeface="STIXGeneral"/>
                <a:cs typeface="STIXGeneral"/>
              </a:rPr>
              <a:t>squares), to measure queue </a:t>
            </a:r>
            <a:r>
              <a:rPr dirty="0" sz="1800" spc="-10">
                <a:latin typeface="STIXGeneral"/>
                <a:cs typeface="STIXGeneral"/>
              </a:rPr>
              <a:t>waiting </a:t>
            </a:r>
            <a:r>
              <a:rPr dirty="0" sz="1800">
                <a:latin typeface="STIXGeneral"/>
                <a:cs typeface="STIXGeneral"/>
              </a:rPr>
              <a:t>time. These sensors, </a:t>
            </a:r>
            <a:r>
              <a:rPr dirty="0" sz="1800" spc="-5">
                <a:latin typeface="STIXGeneral"/>
                <a:cs typeface="STIXGeneral"/>
              </a:rPr>
              <a:t>to  </a:t>
            </a:r>
            <a:r>
              <a:rPr dirty="0" sz="1800">
                <a:latin typeface="STIXGeneral"/>
                <a:cs typeface="STIXGeneral"/>
              </a:rPr>
              <a:t>be </a:t>
            </a:r>
            <a:r>
              <a:rPr dirty="0" sz="1800" spc="-15">
                <a:latin typeface="STIXGeneral"/>
                <a:cs typeface="STIXGeneral"/>
              </a:rPr>
              <a:t>physically </a:t>
            </a:r>
            <a:r>
              <a:rPr dirty="0" sz="1800" spc="-5">
                <a:latin typeface="STIXGeneral"/>
                <a:cs typeface="STIXGeneral"/>
              </a:rPr>
              <a:t>implemented </a:t>
            </a:r>
            <a:r>
              <a:rPr dirty="0" sz="1800">
                <a:latin typeface="STIXGeneral"/>
                <a:cs typeface="STIXGeneral"/>
              </a:rPr>
              <a:t>in the </a:t>
            </a:r>
            <a:r>
              <a:rPr dirty="0" sz="1800" spc="-10">
                <a:latin typeface="STIXGeneral"/>
                <a:cs typeface="STIXGeneral"/>
              </a:rPr>
              <a:t>next </a:t>
            </a:r>
            <a:r>
              <a:rPr dirty="0" sz="1800">
                <a:latin typeface="STIXGeneral"/>
                <a:cs typeface="STIXGeneral"/>
              </a:rPr>
              <a:t>phase of this </a:t>
            </a:r>
            <a:r>
              <a:rPr dirty="0" sz="1800" spc="-15">
                <a:latin typeface="STIXGeneral"/>
                <a:cs typeface="STIXGeneral"/>
              </a:rPr>
              <a:t>work, </a:t>
            </a:r>
            <a:r>
              <a:rPr dirty="0" sz="1800" spc="-5">
                <a:latin typeface="STIXGeneral"/>
                <a:cs typeface="STIXGeneral"/>
              </a:rPr>
              <a:t>are  </a:t>
            </a:r>
            <a:r>
              <a:rPr dirty="0" sz="1800">
                <a:latin typeface="STIXGeneral"/>
                <a:cs typeface="STIXGeneral"/>
              </a:rPr>
              <a:t>virtualized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the Virtualization </a:t>
            </a:r>
            <a:r>
              <a:rPr dirty="0" sz="1800" spc="-25">
                <a:latin typeface="STIXGeneral"/>
                <a:cs typeface="STIXGeneral"/>
              </a:rPr>
              <a:t>Layer, </a:t>
            </a:r>
            <a:r>
              <a:rPr dirty="0" sz="1800">
                <a:latin typeface="STIXGeneral"/>
                <a:cs typeface="STIXGeneral"/>
              </a:rPr>
              <a:t>so that </a:t>
            </a:r>
            <a:r>
              <a:rPr dirty="0" sz="1800" spc="-10">
                <a:latin typeface="STIXGeneral"/>
                <a:cs typeface="STIXGeneral"/>
              </a:rPr>
              <a:t>they </a:t>
            </a:r>
            <a:r>
              <a:rPr dirty="0" sz="1800" spc="-5">
                <a:latin typeface="STIXGeneral"/>
                <a:cs typeface="STIXGeneral"/>
              </a:rPr>
              <a:t>are </a:t>
            </a:r>
            <a:r>
              <a:rPr dirty="0" sz="1800" spc="-10">
                <a:latin typeface="STIXGeneral"/>
                <a:cs typeface="STIXGeneral"/>
              </a:rPr>
              <a:t>easily  </a:t>
            </a:r>
            <a:r>
              <a:rPr dirty="0" sz="1800" spc="-5">
                <a:latin typeface="STIXGeneral"/>
                <a:cs typeface="STIXGeneral"/>
              </a:rPr>
              <a:t>interoperable </a:t>
            </a:r>
            <a:r>
              <a:rPr dirty="0" sz="1800">
                <a:latin typeface="STIXGeneral"/>
                <a:cs typeface="STIXGeneral"/>
              </a:rPr>
              <a:t>with all the objects that participate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proposed  architecture. </a:t>
            </a:r>
            <a:r>
              <a:rPr dirty="0" sz="1800">
                <a:latin typeface="STIXGeneral"/>
                <a:cs typeface="STIXGeneral"/>
              </a:rPr>
              <a:t>Data </a:t>
            </a:r>
            <a:r>
              <a:rPr dirty="0" sz="1800" spc="-5">
                <a:latin typeface="STIXGeneral"/>
                <a:cs typeface="STIXGeneral"/>
              </a:rPr>
              <a:t>gathered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queue </a:t>
            </a:r>
            <a:r>
              <a:rPr dirty="0" sz="1800">
                <a:latin typeface="STIXGeneral"/>
                <a:cs typeface="STIXGeneral"/>
              </a:rPr>
              <a:t>sensors is sent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the  </a:t>
            </a:r>
            <a:r>
              <a:rPr dirty="0" sz="1800" spc="5">
                <a:latin typeface="STIXGeneral"/>
                <a:cs typeface="STIXGeneral"/>
              </a:rPr>
              <a:t>Service </a:t>
            </a:r>
            <a:r>
              <a:rPr dirty="0" sz="1800" spc="-20">
                <a:latin typeface="STIXGeneral"/>
                <a:cs typeface="STIXGeneral"/>
              </a:rPr>
              <a:t>Layer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5">
                <a:latin typeface="STIXGeneral"/>
                <a:cs typeface="STIXGeneral"/>
              </a:rPr>
              <a:t>processed to </a:t>
            </a:r>
            <a:r>
              <a:rPr dirty="0" sz="1800" spc="-15">
                <a:latin typeface="STIXGeneral"/>
                <a:cs typeface="STIXGeneral"/>
              </a:rPr>
              <a:t>infer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5">
                <a:latin typeface="STIXGeneral"/>
                <a:cs typeface="STIXGeneral"/>
              </a:rPr>
              <a:t>queue </a:t>
            </a:r>
            <a:r>
              <a:rPr dirty="0" sz="1800">
                <a:latin typeface="STIXGeneral"/>
                <a:cs typeface="STIXGeneral"/>
              </a:rPr>
              <a:t>model that associates  times of the </a:t>
            </a:r>
            <a:r>
              <a:rPr dirty="0" sz="1800" spc="-20">
                <a:latin typeface="STIXGeneral"/>
                <a:cs typeface="STIXGeneral"/>
              </a:rPr>
              <a:t>day </a:t>
            </a:r>
            <a:r>
              <a:rPr dirty="0" sz="1800" spc="-5">
                <a:latin typeface="STIXGeneral"/>
                <a:cs typeface="STIXGeneral"/>
              </a:rPr>
              <a:t>to queue </a:t>
            </a:r>
            <a:r>
              <a:rPr dirty="0" sz="1800" spc="-10">
                <a:latin typeface="STIXGeneral"/>
                <a:cs typeface="STIXGeneral"/>
              </a:rPr>
              <a:t>waiting </a:t>
            </a:r>
            <a:r>
              <a:rPr dirty="0" sz="1800">
                <a:latin typeface="STIXGeneral"/>
                <a:cs typeface="STIXGeneral"/>
              </a:rPr>
              <a:t>times,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POI under  </a:t>
            </a:r>
            <a:r>
              <a:rPr dirty="0" sz="1800" spc="-5">
                <a:latin typeface="STIXGeneral"/>
                <a:cs typeface="STIXGeneral"/>
              </a:rPr>
              <a:t>examination. </a:t>
            </a:r>
            <a:r>
              <a:rPr dirty="0" sz="1800">
                <a:latin typeface="STIXGeneral"/>
                <a:cs typeface="STIXGeneral"/>
              </a:rPr>
              <a:t>This association is necessary in </a:t>
            </a:r>
            <a:r>
              <a:rPr dirty="0" sz="1800" spc="-5">
                <a:latin typeface="STIXGeneral"/>
                <a:cs typeface="STIXGeneral"/>
              </a:rPr>
              <a:t>order to </a:t>
            </a:r>
            <a:r>
              <a:rPr dirty="0" sz="1800" spc="-30">
                <a:latin typeface="STIXGeneral"/>
                <a:cs typeface="STIXGeneral"/>
              </a:rPr>
              <a:t>have </a:t>
            </a:r>
            <a:r>
              <a:rPr dirty="0" sz="1800">
                <a:latin typeface="STIXGeneral"/>
                <a:cs typeface="STIXGeneral"/>
              </a:rPr>
              <a:t>an  </a:t>
            </a:r>
            <a:r>
              <a:rPr dirty="0" sz="1800" spc="-5">
                <a:latin typeface="STIXGeneral"/>
                <a:cs typeface="STIXGeneral"/>
              </a:rPr>
              <a:t>estimate queue </a:t>
            </a:r>
            <a:r>
              <a:rPr dirty="0" sz="1800" spc="-10">
                <a:latin typeface="STIXGeneral"/>
                <a:cs typeface="STIXGeneral"/>
              </a:rPr>
              <a:t>waiting </a:t>
            </a:r>
            <a:r>
              <a:rPr dirty="0" sz="1800">
                <a:latin typeface="STIXGeneral"/>
                <a:cs typeface="STIXGeneral"/>
              </a:rPr>
              <a:t>time at the beginning of the </a:t>
            </a:r>
            <a:r>
              <a:rPr dirty="0" sz="1800" spc="-5">
                <a:latin typeface="STIXGeneral"/>
                <a:cs typeface="STIXGeneral"/>
              </a:rPr>
              <a:t>route </a:t>
            </a:r>
            <a:r>
              <a:rPr dirty="0" sz="1800">
                <a:latin typeface="STIXGeneral"/>
                <a:cs typeface="STIXGeneral"/>
              </a:rPr>
              <a:t>planning  </a:t>
            </a:r>
            <a:r>
              <a:rPr dirty="0" sz="1800" spc="-5">
                <a:latin typeface="STIXGeneral"/>
                <a:cs typeface="STIXGeneral"/>
              </a:rPr>
              <a:t>operations.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In our use case, </a:t>
            </a:r>
            <a:r>
              <a:rPr dirty="0" sz="1800" spc="-20">
                <a:latin typeface="STIXGeneral"/>
                <a:cs typeface="STIXGeneral"/>
              </a:rPr>
              <a:t>we </a:t>
            </a:r>
            <a:r>
              <a:rPr dirty="0" sz="1800">
                <a:latin typeface="STIXGeneral"/>
                <a:cs typeface="STIXGeneral"/>
              </a:rPr>
              <a:t>consider a model based on the mean </a:t>
            </a:r>
            <a:r>
              <a:rPr dirty="0" sz="1800" spc="-10">
                <a:latin typeface="STIXGeneral"/>
                <a:cs typeface="STIXGeneral"/>
              </a:rPr>
              <a:t>value </a:t>
            </a:r>
            <a:r>
              <a:rPr dirty="0" sz="1800">
                <a:latin typeface="STIXGeneral"/>
                <a:cs typeface="STIXGeneral"/>
              </a:rPr>
              <a:t>of  </a:t>
            </a:r>
            <a:r>
              <a:rPr dirty="0" sz="1800" spc="-5">
                <a:latin typeface="STIXGeneral"/>
                <a:cs typeface="STIXGeneral"/>
              </a:rPr>
              <a:t>queue </a:t>
            </a:r>
            <a:r>
              <a:rPr dirty="0" sz="1800" spc="-10">
                <a:latin typeface="STIXGeneral"/>
                <a:cs typeface="STIXGeneral"/>
              </a:rPr>
              <a:t>waiting </a:t>
            </a:r>
            <a:r>
              <a:rPr dirty="0" sz="1800">
                <a:latin typeface="STIXGeneral"/>
                <a:cs typeface="STIXGeneral"/>
              </a:rPr>
              <a:t>times with </a:t>
            </a:r>
            <a:r>
              <a:rPr dirty="0" sz="1800" spc="-10">
                <a:latin typeface="STIXGeneral"/>
                <a:cs typeface="STIXGeneral"/>
              </a:rPr>
              <a:t>reference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10">
                <a:latin typeface="STIXGeneral"/>
                <a:cs typeface="STIXGeneral"/>
              </a:rPr>
              <a:t>each </a:t>
            </a:r>
            <a:r>
              <a:rPr dirty="0" sz="1800">
                <a:latin typeface="STIXGeneral"/>
                <a:cs typeface="STIXGeneral"/>
              </a:rPr>
              <a:t>time of the </a:t>
            </a:r>
            <a:r>
              <a:rPr dirty="0" sz="1800" spc="-20">
                <a:latin typeface="STIXGeneral"/>
                <a:cs typeface="STIXGeneral"/>
              </a:rPr>
              <a:t>day </a:t>
            </a:r>
            <a:r>
              <a:rPr dirty="0" sz="1800">
                <a:latin typeface="STIXGeneral"/>
                <a:cs typeface="STIXGeneral"/>
              </a:rPr>
              <a:t>and  POI.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717587"/>
            <a:ext cx="6146165" cy="898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STIXGeneral"/>
                <a:cs typeface="STIXGeneral"/>
              </a:rPr>
              <a:t>Conclusions: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This paper </a:t>
            </a:r>
            <a:r>
              <a:rPr dirty="0" sz="1800" spc="-5">
                <a:latin typeface="STIXGeneral"/>
                <a:cs typeface="STIXGeneral"/>
              </a:rPr>
              <a:t>proposes </a:t>
            </a:r>
            <a:r>
              <a:rPr dirty="0" sz="1800">
                <a:latin typeface="STIXGeneral"/>
                <a:cs typeface="STIXGeneral"/>
              </a:rPr>
              <a:t>an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architecture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a sustainable tourism  application in a </a:t>
            </a:r>
            <a:r>
              <a:rPr dirty="0" sz="1800" spc="5">
                <a:latin typeface="STIXGeneral"/>
                <a:cs typeface="STIXGeneral"/>
              </a:rPr>
              <a:t>Smart </a:t>
            </a:r>
            <a:r>
              <a:rPr dirty="0" sz="1800">
                <a:latin typeface="STIXGeneral"/>
                <a:cs typeface="STIXGeneral"/>
              </a:rPr>
              <a:t>City scenario. The </a:t>
            </a:r>
            <a:r>
              <a:rPr dirty="0" sz="1800" spc="-5">
                <a:latin typeface="STIXGeneral"/>
                <a:cs typeface="STIXGeneral"/>
              </a:rPr>
              <a:t>proposed architecture </a:t>
            </a:r>
            <a:r>
              <a:rPr dirty="0" sz="1800">
                <a:latin typeface="STIXGeneral"/>
                <a:cs typeface="STIXGeneral"/>
              </a:rPr>
              <a:t>is  tailored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use case of an application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sustainable tourism.  The </a:t>
            </a:r>
            <a:r>
              <a:rPr dirty="0" sz="1800" spc="-5">
                <a:latin typeface="STIXGeneral"/>
                <a:cs typeface="STIXGeneral"/>
              </a:rPr>
              <a:t>presented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architecture </a:t>
            </a:r>
            <a:r>
              <a:rPr dirty="0" sz="1800">
                <a:latin typeface="STIXGeneral"/>
                <a:cs typeface="STIXGeneral"/>
              </a:rPr>
              <a:t>is based on a </a:t>
            </a:r>
            <a:r>
              <a:rPr dirty="0" sz="1800" spc="-15">
                <a:latin typeface="STIXGeneral"/>
                <a:cs typeface="STIXGeneral"/>
              </a:rPr>
              <a:t>specific </a:t>
            </a:r>
            <a:r>
              <a:rPr dirty="0" sz="1800" spc="-10">
                <a:latin typeface="STIXGeneral"/>
                <a:cs typeface="STIXGeneral"/>
              </a:rPr>
              <a:t>set </a:t>
            </a:r>
            <a:r>
              <a:rPr dirty="0" sz="1800">
                <a:latin typeface="STIXGeneral"/>
                <a:cs typeface="STIXGeneral"/>
              </a:rPr>
              <a:t>of  </a:t>
            </a:r>
            <a:r>
              <a:rPr dirty="0" sz="1800" spc="-5">
                <a:latin typeface="STIXGeneral"/>
                <a:cs typeface="STIXGeneral"/>
              </a:rPr>
              <a:t>requirements </a:t>
            </a:r>
            <a:r>
              <a:rPr dirty="0" sz="1800">
                <a:latin typeface="STIXGeneral"/>
                <a:cs typeface="STIXGeneral"/>
              </a:rPr>
              <a:t>and can be </a:t>
            </a:r>
            <a:r>
              <a:rPr dirty="0" sz="1800" spc="-5">
                <a:latin typeface="STIXGeneral"/>
                <a:cs typeface="STIXGeneral"/>
              </a:rPr>
              <a:t>implemented </a:t>
            </a:r>
            <a:r>
              <a:rPr dirty="0" sz="1800">
                <a:latin typeface="STIXGeneral"/>
                <a:cs typeface="STIXGeneral"/>
              </a:rPr>
              <a:t>using a cloud-based </a:t>
            </a:r>
            <a:r>
              <a:rPr dirty="0" sz="1800" spc="-55">
                <a:latin typeface="STIXGeneral"/>
                <a:cs typeface="STIXGeneral"/>
              </a:rPr>
              <a:t>IoT  </a:t>
            </a:r>
            <a:r>
              <a:rPr dirty="0" sz="1800" spc="-5">
                <a:latin typeface="STIXGeneral"/>
                <a:cs typeface="STIXGeneral"/>
              </a:rPr>
              <a:t>platform. </a:t>
            </a:r>
            <a:r>
              <a:rPr dirty="0" sz="1800">
                <a:latin typeface="STIXGeneral"/>
                <a:cs typeface="STIXGeneral"/>
              </a:rPr>
              <a:t>The actual implementation is ongoing and is </a:t>
            </a:r>
            <a:r>
              <a:rPr dirty="0" sz="1800" spc="-5">
                <a:latin typeface="STIXGeneral"/>
                <a:cs typeface="STIXGeneral"/>
              </a:rPr>
              <a:t>preceded 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proposed </a:t>
            </a:r>
            <a:r>
              <a:rPr dirty="0" sz="1800">
                <a:latin typeface="STIXGeneral"/>
                <a:cs typeface="STIXGeneral"/>
              </a:rPr>
              <a:t>implementation of a </a:t>
            </a:r>
            <a:r>
              <a:rPr dirty="0" sz="1800" spc="-15">
                <a:latin typeface="STIXGeneral"/>
                <a:cs typeface="STIXGeneral"/>
              </a:rPr>
              <a:t>specific </a:t>
            </a:r>
            <a:r>
              <a:rPr dirty="0" sz="1800">
                <a:latin typeface="STIXGeneral"/>
                <a:cs typeface="STIXGeneral"/>
              </a:rPr>
              <a:t>use case </a:t>
            </a:r>
            <a:r>
              <a:rPr dirty="0" sz="1800" spc="-20">
                <a:latin typeface="STIXGeneral"/>
                <a:cs typeface="STIXGeneral"/>
              </a:rPr>
              <a:t>for  </a:t>
            </a:r>
            <a:r>
              <a:rPr dirty="0" sz="1800">
                <a:latin typeface="STIXGeneral"/>
                <a:cs typeface="STIXGeneral"/>
              </a:rPr>
              <a:t>sustainable </a:t>
            </a:r>
            <a:r>
              <a:rPr dirty="0" sz="1800" spc="-15">
                <a:latin typeface="STIXGeneral"/>
                <a:cs typeface="STIXGeneral"/>
              </a:rPr>
              <a:t>movement </a:t>
            </a:r>
            <a:r>
              <a:rPr dirty="0" sz="1800">
                <a:latin typeface="STIXGeneral"/>
                <a:cs typeface="STIXGeneral"/>
              </a:rPr>
              <a:t>of </a:t>
            </a:r>
            <a:r>
              <a:rPr dirty="0" sz="1800" spc="5">
                <a:latin typeface="STIXGeneral"/>
                <a:cs typeface="STIXGeneral"/>
              </a:rPr>
              <a:t>cruise </a:t>
            </a:r>
            <a:r>
              <a:rPr dirty="0" sz="1800">
                <a:latin typeface="STIXGeneral"/>
                <a:cs typeface="STIXGeneral"/>
              </a:rPr>
              <a:t>tourists that </a:t>
            </a:r>
            <a:r>
              <a:rPr dirty="0" sz="1800" spc="5">
                <a:latin typeface="STIXGeneral"/>
                <a:cs typeface="STIXGeneral"/>
              </a:rPr>
              <a:t>arrive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sea in the  city of Cagliari, </a:t>
            </a:r>
            <a:r>
              <a:rPr dirty="0" sz="1800" spc="-25">
                <a:latin typeface="STIXGeneral"/>
                <a:cs typeface="STIXGeneral"/>
              </a:rPr>
              <a:t>Italy,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30">
                <a:latin typeface="STIXGeneral"/>
                <a:cs typeface="STIXGeneral"/>
              </a:rPr>
              <a:t>have </a:t>
            </a:r>
            <a:r>
              <a:rPr dirty="0" sz="1800" spc="-5">
                <a:latin typeface="STIXGeneral"/>
                <a:cs typeface="STIXGeneral"/>
              </a:rPr>
              <a:t>just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35">
                <a:latin typeface="STIXGeneral"/>
                <a:cs typeface="STIXGeneral"/>
              </a:rPr>
              <a:t>few </a:t>
            </a:r>
            <a:r>
              <a:rPr dirty="0" sz="1800">
                <a:latin typeface="STIXGeneral"/>
                <a:cs typeface="STIXGeneral"/>
              </a:rPr>
              <a:t>hours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visit the </a:t>
            </a:r>
            <a:r>
              <a:rPr dirty="0" sz="1800" spc="-30">
                <a:latin typeface="STIXGeneral"/>
                <a:cs typeface="STIXGeneral"/>
              </a:rPr>
              <a:t>city.  </a:t>
            </a:r>
            <a:r>
              <a:rPr dirty="0" sz="1800">
                <a:latin typeface="STIXGeneral"/>
                <a:cs typeface="STIXGeneral"/>
              </a:rPr>
              <a:t>The simulation of the </a:t>
            </a:r>
            <a:r>
              <a:rPr dirty="0" sz="1800" spc="-5">
                <a:latin typeface="STIXGeneral"/>
                <a:cs typeface="STIXGeneral"/>
              </a:rPr>
              <a:t>presented </a:t>
            </a:r>
            <a:r>
              <a:rPr dirty="0" sz="1800">
                <a:latin typeface="STIXGeneral"/>
                <a:cs typeface="STIXGeneral"/>
              </a:rPr>
              <a:t>use case includes a </a:t>
            </a:r>
            <a:r>
              <a:rPr dirty="0" sz="1800" spc="-10">
                <a:latin typeface="STIXGeneral"/>
                <a:cs typeface="STIXGeneral"/>
              </a:rPr>
              <a:t>set </a:t>
            </a:r>
            <a:r>
              <a:rPr dirty="0" sz="1800">
                <a:latin typeface="STIXGeneral"/>
                <a:cs typeface="STIXGeneral"/>
              </a:rPr>
              <a:t>of 67 POIs,  </a:t>
            </a:r>
            <a:r>
              <a:rPr dirty="0" sz="1800" spc="-5">
                <a:latin typeface="STIXGeneral"/>
                <a:cs typeface="STIXGeneral"/>
              </a:rPr>
              <a:t>information </a:t>
            </a:r>
            <a:r>
              <a:rPr dirty="0" sz="1800">
                <a:latin typeface="STIXGeneral"/>
                <a:cs typeface="STIXGeneral"/>
              </a:rPr>
              <a:t>about the </a:t>
            </a:r>
            <a:r>
              <a:rPr dirty="0" sz="1800" spc="-10">
                <a:latin typeface="STIXGeneral"/>
                <a:cs typeface="STIXGeneral"/>
              </a:rPr>
              <a:t>waiting </a:t>
            </a:r>
            <a:r>
              <a:rPr dirty="0" sz="1800">
                <a:latin typeface="STIXGeneral"/>
                <a:cs typeface="STIXGeneral"/>
              </a:rPr>
              <a:t>times at the POIs, and transport  </a:t>
            </a:r>
            <a:r>
              <a:rPr dirty="0" sz="1800" spc="-5">
                <a:latin typeface="STIXGeneral"/>
                <a:cs typeface="STIXGeneral"/>
              </a:rPr>
              <a:t>information </a:t>
            </a:r>
            <a:r>
              <a:rPr dirty="0" sz="1800" spc="-10">
                <a:latin typeface="STIXGeneral"/>
                <a:cs typeface="STIXGeneral"/>
              </a:rPr>
              <a:t>(walking </a:t>
            </a:r>
            <a:r>
              <a:rPr dirty="0" sz="1800">
                <a:latin typeface="STIXGeneral"/>
                <a:cs typeface="STIXGeneral"/>
              </a:rPr>
              <a:t>and bus times and</a:t>
            </a:r>
            <a:r>
              <a:rPr dirty="0" sz="1800" spc="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distances).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The simulation </a:t>
            </a:r>
            <a:r>
              <a:rPr dirty="0" sz="1800" spc="-5">
                <a:latin typeface="STIXGeneral"/>
                <a:cs typeface="STIXGeneral"/>
              </a:rPr>
              <a:t>results </a:t>
            </a:r>
            <a:r>
              <a:rPr dirty="0" sz="1800" spc="-10">
                <a:latin typeface="STIXGeneral"/>
                <a:cs typeface="STIXGeneral"/>
              </a:rPr>
              <a:t>evaluate </a:t>
            </a:r>
            <a:r>
              <a:rPr dirty="0" sz="1800">
                <a:latin typeface="STIXGeneral"/>
                <a:cs typeface="STIXGeneral"/>
              </a:rPr>
              <a:t>the mean time </a:t>
            </a:r>
            <a:r>
              <a:rPr dirty="0" sz="1800" spc="-10">
                <a:latin typeface="STIXGeneral"/>
                <a:cs typeface="STIXGeneral"/>
              </a:rPr>
              <a:t>values </a:t>
            </a:r>
            <a:r>
              <a:rPr dirty="0" sz="1800">
                <a:latin typeface="STIXGeneral"/>
                <a:cs typeface="STIXGeneral"/>
              </a:rPr>
              <a:t>of the </a:t>
            </a:r>
            <a:r>
              <a:rPr dirty="0" sz="1800" spc="-15">
                <a:latin typeface="STIXGeneral"/>
                <a:cs typeface="STIXGeneral"/>
              </a:rPr>
              <a:t>overall  wasted </a:t>
            </a:r>
            <a:r>
              <a:rPr dirty="0" sz="1800">
                <a:latin typeface="STIXGeneral"/>
                <a:cs typeface="STIXGeneral"/>
              </a:rPr>
              <a:t>time, the time </a:t>
            </a:r>
            <a:r>
              <a:rPr dirty="0" sz="1800" spc="-15">
                <a:latin typeface="STIXGeneral"/>
                <a:cs typeface="STIXGeneral"/>
              </a:rPr>
              <a:t>wasted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20">
                <a:latin typeface="STIXGeneral"/>
                <a:cs typeface="STIXGeneral"/>
              </a:rPr>
              <a:t>get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POIs, the time </a:t>
            </a:r>
            <a:r>
              <a:rPr dirty="0" sz="1800" spc="-15">
                <a:latin typeface="STIXGeneral"/>
                <a:cs typeface="STIXGeneral"/>
              </a:rPr>
              <a:t>wasted  </a:t>
            </a:r>
            <a:r>
              <a:rPr dirty="0" sz="1800" spc="-10">
                <a:latin typeface="STIXGeneral"/>
                <a:cs typeface="STIXGeneral"/>
              </a:rPr>
              <a:t>waiting </a:t>
            </a:r>
            <a:r>
              <a:rPr dirty="0" sz="1800">
                <a:latin typeface="STIXGeneral"/>
                <a:cs typeface="STIXGeneral"/>
              </a:rPr>
              <a:t>on the </a:t>
            </a:r>
            <a:r>
              <a:rPr dirty="0" sz="1800" spc="-5">
                <a:latin typeface="STIXGeneral"/>
                <a:cs typeface="STIXGeneral"/>
              </a:rPr>
              <a:t>queue, </a:t>
            </a:r>
            <a:r>
              <a:rPr dirty="0" sz="1800">
                <a:latin typeface="STIXGeneral"/>
                <a:cs typeface="STIXGeneral"/>
              </a:rPr>
              <a:t>the distances </a:t>
            </a:r>
            <a:r>
              <a:rPr dirty="0" sz="1800" spc="-15">
                <a:latin typeface="STIXGeneral"/>
                <a:cs typeface="STIXGeneral"/>
              </a:rPr>
              <a:t>covered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bus or </a:t>
            </a:r>
            <a:r>
              <a:rPr dirty="0" sz="1800" spc="-10">
                <a:latin typeface="STIXGeneral"/>
                <a:cs typeface="STIXGeneral"/>
              </a:rPr>
              <a:t>walking, </a:t>
            </a:r>
            <a:r>
              <a:rPr dirty="0" sz="1800">
                <a:latin typeface="STIXGeneral"/>
                <a:cs typeface="STIXGeneral"/>
              </a:rPr>
              <a:t>and  the </a:t>
            </a:r>
            <a:r>
              <a:rPr dirty="0" sz="1800" spc="-20">
                <a:latin typeface="STIXGeneral"/>
                <a:cs typeface="STIXGeneral"/>
              </a:rPr>
              <a:t>average </a:t>
            </a:r>
            <a:r>
              <a:rPr dirty="0" sz="1800">
                <a:latin typeface="STIXGeneral"/>
                <a:cs typeface="STIXGeneral"/>
              </a:rPr>
              <a:t>tourist </a:t>
            </a:r>
            <a:r>
              <a:rPr dirty="0" sz="1800" spc="-5">
                <a:latin typeface="STIXGeneral"/>
                <a:cs typeface="STIXGeneral"/>
              </a:rPr>
              <a:t>satisfaction </a:t>
            </a:r>
            <a:r>
              <a:rPr dirty="0" sz="1800" spc="-15">
                <a:latin typeface="STIXGeneral"/>
                <a:cs typeface="STIXGeneral"/>
              </a:rPr>
              <a:t>level.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results </a:t>
            </a:r>
            <a:r>
              <a:rPr dirty="0" sz="1800" spc="-15">
                <a:latin typeface="STIXGeneral"/>
                <a:cs typeface="STIXGeneral"/>
              </a:rPr>
              <a:t>showed </a:t>
            </a:r>
            <a:r>
              <a:rPr dirty="0" sz="1800">
                <a:latin typeface="STIXGeneral"/>
                <a:cs typeface="STIXGeneral"/>
              </a:rPr>
              <a:t>that, with  </a:t>
            </a:r>
            <a:r>
              <a:rPr dirty="0" sz="1800" spc="-10">
                <a:latin typeface="STIXGeneral"/>
                <a:cs typeface="STIXGeneral"/>
              </a:rPr>
              <a:t>reference </a:t>
            </a:r>
            <a:r>
              <a:rPr dirty="0" sz="1800" spc="-5">
                <a:latin typeface="STIXGeneral"/>
                <a:cs typeface="STIXGeneral"/>
              </a:rPr>
              <a:t>to other approaches,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proposed </a:t>
            </a:r>
            <a:r>
              <a:rPr dirty="0" sz="1800">
                <a:latin typeface="STIXGeneral"/>
                <a:cs typeface="STIXGeneral"/>
              </a:rPr>
              <a:t>application enables  tourists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30">
                <a:latin typeface="STIXGeneral"/>
                <a:cs typeface="STIXGeneral"/>
              </a:rPr>
              <a:t>save </a:t>
            </a:r>
            <a:r>
              <a:rPr dirty="0" sz="1800">
                <a:latin typeface="STIXGeneral"/>
                <a:cs typeface="STIXGeneral"/>
              </a:rPr>
              <a:t>up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55% of their time, with a </a:t>
            </a:r>
            <a:r>
              <a:rPr dirty="0" sz="1800" spc="-5">
                <a:latin typeface="STIXGeneral"/>
                <a:cs typeface="STIXGeneral"/>
              </a:rPr>
              <a:t>satisfaction </a:t>
            </a:r>
            <a:r>
              <a:rPr dirty="0" sz="1800" spc="-20">
                <a:latin typeface="STIXGeneral"/>
                <a:cs typeface="STIXGeneral"/>
              </a:rPr>
              <a:t>level </a:t>
            </a:r>
            <a:r>
              <a:rPr dirty="0" sz="1800">
                <a:latin typeface="STIXGeneral"/>
                <a:cs typeface="STIXGeneral"/>
              </a:rPr>
              <a:t>up 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27% </a:t>
            </a:r>
            <a:r>
              <a:rPr dirty="0" sz="1800" spc="-15">
                <a:latin typeface="STIXGeneral"/>
                <a:cs typeface="STIXGeneral"/>
              </a:rPr>
              <a:t>higher. </a:t>
            </a:r>
            <a:r>
              <a:rPr dirty="0" sz="1800" spc="5">
                <a:latin typeface="STIXGeneral"/>
                <a:cs typeface="STIXGeneral"/>
              </a:rPr>
              <a:t>Furthermore, </a:t>
            </a:r>
            <a:r>
              <a:rPr dirty="0" sz="1800">
                <a:latin typeface="STIXGeneral"/>
                <a:cs typeface="STIXGeneral"/>
              </a:rPr>
              <a:t>the distance </a:t>
            </a:r>
            <a:r>
              <a:rPr dirty="0" sz="1800" spc="-15">
                <a:latin typeface="STIXGeneral"/>
                <a:cs typeface="STIXGeneral"/>
              </a:rPr>
              <a:t>covered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bus rather  than </a:t>
            </a:r>
            <a:r>
              <a:rPr dirty="0" sz="1800" spc="-10">
                <a:latin typeface="STIXGeneral"/>
                <a:cs typeface="STIXGeneral"/>
              </a:rPr>
              <a:t>walking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5">
                <a:latin typeface="STIXGeneral"/>
                <a:cs typeface="STIXGeneral"/>
              </a:rPr>
              <a:t>comparable to </a:t>
            </a:r>
            <a:r>
              <a:rPr dirty="0" sz="1800">
                <a:latin typeface="STIXGeneral"/>
                <a:cs typeface="STIXGeneral"/>
              </a:rPr>
              <a:t>that of the </a:t>
            </a:r>
            <a:r>
              <a:rPr dirty="0" sz="1800" spc="-10">
                <a:latin typeface="STIXGeneral"/>
                <a:cs typeface="STIXGeneral"/>
              </a:rPr>
              <a:t>approach </a:t>
            </a:r>
            <a:r>
              <a:rPr dirty="0" sz="1800" spc="-5">
                <a:latin typeface="STIXGeneral"/>
                <a:cs typeface="STIXGeneral"/>
              </a:rPr>
              <a:t>where </a:t>
            </a:r>
            <a:r>
              <a:rPr dirty="0" sz="1800">
                <a:latin typeface="STIXGeneral"/>
                <a:cs typeface="STIXGeneral"/>
              </a:rPr>
              <a:t>tourists  </a:t>
            </a:r>
            <a:r>
              <a:rPr dirty="0" sz="1800" spc="-10">
                <a:latin typeface="STIXGeneral"/>
                <a:cs typeface="STIXGeneral"/>
              </a:rPr>
              <a:t>chose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use bus </a:t>
            </a:r>
            <a:r>
              <a:rPr dirty="0" sz="1800" spc="-10">
                <a:latin typeface="STIXGeneral"/>
                <a:cs typeface="STIXGeneral"/>
              </a:rPr>
              <a:t>whenever </a:t>
            </a:r>
            <a:r>
              <a:rPr dirty="0" sz="1800">
                <a:latin typeface="STIXGeneral"/>
                <a:cs typeface="STIXGeneral"/>
              </a:rPr>
              <a:t>possible, </a:t>
            </a:r>
            <a:r>
              <a:rPr dirty="0" sz="1800" spc="-5">
                <a:latin typeface="STIXGeneral"/>
                <a:cs typeface="STIXGeneral"/>
              </a:rPr>
              <a:t>particularly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higher number  of</a:t>
            </a:r>
            <a:r>
              <a:rPr dirty="0" sz="1800" spc="-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POIs.</a:t>
            </a:r>
            <a:endParaRPr sz="1800">
              <a:latin typeface="STIXGeneral"/>
              <a:cs typeface="STIXGeneral"/>
            </a:endParaRPr>
          </a:p>
          <a:p>
            <a:pPr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Based on these </a:t>
            </a:r>
            <a:r>
              <a:rPr dirty="0" sz="1800" spc="-5">
                <a:latin typeface="STIXGeneral"/>
                <a:cs typeface="STIXGeneral"/>
              </a:rPr>
              <a:t>encouraging </a:t>
            </a:r>
            <a:r>
              <a:rPr dirty="0" sz="1800" spc="-25">
                <a:latin typeface="STIXGeneral"/>
                <a:cs typeface="STIXGeneral"/>
              </a:rPr>
              <a:t>first </a:t>
            </a:r>
            <a:r>
              <a:rPr dirty="0" sz="1800" spc="-5">
                <a:latin typeface="STIXGeneral"/>
                <a:cs typeface="STIXGeneral"/>
              </a:rPr>
              <a:t>results, </a:t>
            </a:r>
            <a:r>
              <a:rPr dirty="0" sz="1800" spc="-20">
                <a:latin typeface="STIXGeneral"/>
                <a:cs typeface="STIXGeneral"/>
              </a:rPr>
              <a:t>we </a:t>
            </a:r>
            <a:r>
              <a:rPr dirty="0" sz="1800" spc="-5">
                <a:latin typeface="STIXGeneral"/>
                <a:cs typeface="STIXGeneral"/>
              </a:rPr>
              <a:t>already </a:t>
            </a:r>
            <a:r>
              <a:rPr dirty="0" sz="1800" spc="5">
                <a:latin typeface="STIXGeneral"/>
                <a:cs typeface="STIXGeneral"/>
              </a:rPr>
              <a:t>started </a:t>
            </a:r>
            <a:r>
              <a:rPr dirty="0" sz="1800">
                <a:latin typeface="STIXGeneral"/>
                <a:cs typeface="STIXGeneral"/>
              </a:rPr>
              <a:t>the  implementation of the </a:t>
            </a:r>
            <a:r>
              <a:rPr dirty="0" sz="1800" spc="-5">
                <a:latin typeface="STIXGeneral"/>
                <a:cs typeface="STIXGeneral"/>
              </a:rPr>
              <a:t>proposed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architecture </a:t>
            </a:r>
            <a:r>
              <a:rPr dirty="0" sz="1800">
                <a:latin typeface="STIXGeneral"/>
                <a:cs typeface="STIXGeneral"/>
              </a:rPr>
              <a:t>on a</a:t>
            </a:r>
            <a:r>
              <a:rPr dirty="0" sz="1800" spc="39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cloud-based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49007"/>
            <a:ext cx="6145530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platform.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future </a:t>
            </a:r>
            <a:r>
              <a:rPr dirty="0" sz="1800" spc="-20">
                <a:latin typeface="STIXGeneral"/>
                <a:cs typeface="STIXGeneral"/>
              </a:rPr>
              <a:t>work </a:t>
            </a:r>
            <a:r>
              <a:rPr dirty="0" sz="1800">
                <a:latin typeface="STIXGeneral"/>
                <a:cs typeface="STIXGeneral"/>
              </a:rPr>
              <a:t>includes the </a:t>
            </a:r>
            <a:r>
              <a:rPr dirty="0" sz="1800" spc="-5">
                <a:latin typeface="STIXGeneral"/>
                <a:cs typeface="STIXGeneral"/>
              </a:rPr>
              <a:t>completion </a:t>
            </a:r>
            <a:r>
              <a:rPr dirty="0" sz="1800">
                <a:latin typeface="STIXGeneral"/>
                <a:cs typeface="STIXGeneral"/>
              </a:rPr>
              <a:t>of the  implementation activities, the </a:t>
            </a:r>
            <a:r>
              <a:rPr dirty="0" sz="1800" spc="-5">
                <a:latin typeface="STIXGeneral"/>
                <a:cs typeface="STIXGeneral"/>
              </a:rPr>
              <a:t>deployment </a:t>
            </a:r>
            <a:r>
              <a:rPr dirty="0" sz="1800">
                <a:latin typeface="STIXGeneral"/>
                <a:cs typeface="STIXGeneral"/>
              </a:rPr>
              <a:t>of the </a:t>
            </a:r>
            <a:r>
              <a:rPr dirty="0" sz="1800" spc="5">
                <a:latin typeface="STIXGeneral"/>
                <a:cs typeface="STIXGeneral"/>
              </a:rPr>
              <a:t>virtual </a:t>
            </a:r>
            <a:r>
              <a:rPr dirty="0" sz="1800">
                <a:latin typeface="STIXGeneral"/>
                <a:cs typeface="STIXGeneral"/>
              </a:rPr>
              <a:t>objects,  including the </a:t>
            </a:r>
            <a:r>
              <a:rPr dirty="0" sz="1800" spc="-5">
                <a:latin typeface="STIXGeneral"/>
                <a:cs typeface="STIXGeneral"/>
              </a:rPr>
              <a:t>queue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5">
                <a:latin typeface="STIXGeneral"/>
                <a:cs typeface="STIXGeneral"/>
              </a:rPr>
              <a:t>traﬃc </a:t>
            </a:r>
            <a:r>
              <a:rPr dirty="0" sz="1800">
                <a:latin typeface="STIXGeneral"/>
                <a:cs typeface="STIXGeneral"/>
              </a:rPr>
              <a:t>sensors, and the </a:t>
            </a:r>
            <a:r>
              <a:rPr dirty="0" sz="1800" spc="-5">
                <a:latin typeface="STIXGeneral"/>
                <a:cs typeface="STIXGeneral"/>
              </a:rPr>
              <a:t>introduction </a:t>
            </a:r>
            <a:r>
              <a:rPr dirty="0" sz="1800">
                <a:latin typeface="STIXGeneral"/>
                <a:cs typeface="STIXGeneral"/>
              </a:rPr>
              <a:t>of  </a:t>
            </a:r>
            <a:r>
              <a:rPr dirty="0" sz="1800" spc="-15">
                <a:latin typeface="STIXGeneral"/>
                <a:cs typeface="STIXGeneral"/>
              </a:rPr>
              <a:t>new </a:t>
            </a:r>
            <a:r>
              <a:rPr dirty="0" sz="1800" spc="-5">
                <a:latin typeface="STIXGeneral"/>
                <a:cs typeface="STIXGeneral"/>
              </a:rPr>
              <a:t>constraints to </a:t>
            </a:r>
            <a:r>
              <a:rPr dirty="0" sz="1800" spc="-20">
                <a:latin typeface="STIXGeneral"/>
                <a:cs typeface="STIXGeneral"/>
              </a:rPr>
              <a:t>improve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Tourist Route </a:t>
            </a:r>
            <a:r>
              <a:rPr dirty="0" sz="1800">
                <a:latin typeface="STIXGeneral"/>
                <a:cs typeface="STIXGeneral"/>
              </a:rPr>
              <a:t>Planning </a:t>
            </a:r>
            <a:r>
              <a:rPr dirty="0" sz="1800" spc="-5">
                <a:latin typeface="STIXGeneral"/>
                <a:cs typeface="STIXGeneral"/>
              </a:rPr>
              <a:t>Problem  </a:t>
            </a:r>
            <a:r>
              <a:rPr dirty="0" sz="1800">
                <a:latin typeface="STIXGeneral"/>
                <a:cs typeface="STIXGeneral"/>
              </a:rPr>
              <a:t>(e.g., considering other modes of transport, user </a:t>
            </a:r>
            <a:r>
              <a:rPr dirty="0" sz="1800" spc="-15">
                <a:latin typeface="STIXGeneral"/>
                <a:cs typeface="STIXGeneral"/>
              </a:rPr>
              <a:t>profiling,  </a:t>
            </a:r>
            <a:r>
              <a:rPr dirty="0" sz="1800">
                <a:latin typeface="STIXGeneral"/>
                <a:cs typeface="STIXGeneral"/>
              </a:rPr>
              <a:t>clustering </a:t>
            </a:r>
            <a:r>
              <a:rPr dirty="0" sz="1800" spc="-5">
                <a:latin typeface="STIXGeneral"/>
                <a:cs typeface="STIXGeneral"/>
              </a:rPr>
              <a:t>techniques,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5">
                <a:latin typeface="STIXGeneral"/>
                <a:cs typeface="STIXGeneral"/>
              </a:rPr>
              <a:t>diﬀerent weights </a:t>
            </a:r>
            <a:r>
              <a:rPr dirty="0" sz="1800">
                <a:latin typeface="STIXGeneral"/>
                <a:cs typeface="STIXGeneral"/>
              </a:rPr>
              <a:t>of the </a:t>
            </a:r>
            <a:r>
              <a:rPr dirty="0" sz="1800" spc="-5">
                <a:latin typeface="STIXGeneral"/>
                <a:cs typeface="STIXGeneral"/>
              </a:rPr>
              <a:t>cost </a:t>
            </a:r>
            <a:r>
              <a:rPr dirty="0" sz="1800">
                <a:latin typeface="STIXGeneral"/>
                <a:cs typeface="STIXGeneral"/>
              </a:rPr>
              <a:t>elements of  the </a:t>
            </a:r>
            <a:r>
              <a:rPr dirty="0" sz="1800" spc="-5">
                <a:latin typeface="STIXGeneral"/>
                <a:cs typeface="STIXGeneral"/>
              </a:rPr>
              <a:t>problem, </a:t>
            </a:r>
            <a:r>
              <a:rPr dirty="0" sz="1800">
                <a:latin typeface="STIXGeneral"/>
                <a:cs typeface="STIXGeneral"/>
              </a:rPr>
              <a:t>based on user </a:t>
            </a:r>
            <a:r>
              <a:rPr dirty="0" sz="1800" spc="-10">
                <a:latin typeface="STIXGeneral"/>
                <a:cs typeface="STIXGeneral"/>
              </a:rPr>
              <a:t>preferences).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665632"/>
            <a:ext cx="15151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Abstract:</a:t>
            </a:r>
          </a:p>
        </p:txBody>
      </p:sp>
      <p:sp>
        <p:nvSpPr>
          <p:cNvPr id="3" name="object 3"/>
          <p:cNvSpPr/>
          <p:nvPr/>
        </p:nvSpPr>
        <p:spPr>
          <a:xfrm>
            <a:off x="392059" y="6869872"/>
            <a:ext cx="3579708" cy="2675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6999" y="1645323"/>
            <a:ext cx="5943600" cy="82562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30200" marR="106680" indent="-317500">
              <a:lnSpc>
                <a:spcPct val="101899"/>
              </a:lnSpc>
              <a:spcBef>
                <a:spcPts val="55"/>
              </a:spcBef>
              <a:buClr>
                <a:srgbClr val="4D5968"/>
              </a:buClr>
              <a:buChar char="•"/>
              <a:tabLst>
                <a:tab pos="329565" algn="l"/>
                <a:tab pos="330200" algn="l"/>
              </a:tabLst>
            </a:pPr>
            <a:r>
              <a:rPr dirty="0" sz="1800">
                <a:solidFill>
                  <a:srgbClr val="E93F33"/>
                </a:solidFill>
                <a:latin typeface="Arial"/>
                <a:cs typeface="Arial"/>
              </a:rPr>
              <a:t>Smart </a:t>
            </a:r>
            <a:r>
              <a:rPr dirty="0" sz="1800" spc="-5">
                <a:solidFill>
                  <a:srgbClr val="E93F33"/>
                </a:solidFill>
                <a:latin typeface="Arial"/>
                <a:cs typeface="Arial"/>
              </a:rPr>
              <a:t>city IoT application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is designed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provide  improved and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better-living conditions. With the growth 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in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technology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population, IoT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will play a major role  in managing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the city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population.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Many services  such as energy-saving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lights, weather reporting  systems,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streetlights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will be embedded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with IoT  solutions for sustainable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cost-effective</a:t>
            </a:r>
            <a:r>
              <a:rPr dirty="0" sz="1800" spc="35">
                <a:solidFill>
                  <a:srgbClr val="4D596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reasons.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D5968"/>
              </a:buClr>
              <a:buFont typeface="Arial"/>
              <a:buChar char="•"/>
            </a:pPr>
            <a:endParaRPr sz="1900">
              <a:latin typeface="Arial"/>
              <a:cs typeface="Arial"/>
            </a:endParaRPr>
          </a:p>
          <a:p>
            <a:pPr marL="330200" marR="64769" indent="-317500">
              <a:lnSpc>
                <a:spcPct val="101899"/>
              </a:lnSpc>
              <a:buChar char="•"/>
              <a:tabLst>
                <a:tab pos="329565" algn="l"/>
                <a:tab pos="330200" algn="l"/>
              </a:tabLst>
            </a:pP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Home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automation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has seen rapid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growth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in recent 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times.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Consumers have been provided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with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services  like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lightning control for their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homes, voice-based 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controlling,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smart air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quality adjustment,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AI</a:t>
            </a:r>
            <a:r>
              <a:rPr dirty="0" sz="1800" spc="-85">
                <a:solidFill>
                  <a:srgbClr val="4D596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experience,  and smart locks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with the IoT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enabled in</a:t>
            </a:r>
            <a:r>
              <a:rPr dirty="0" sz="1800" spc="-50">
                <a:solidFill>
                  <a:srgbClr val="4D596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homes.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D5968"/>
              </a:buClr>
              <a:buFont typeface="Arial"/>
              <a:buChar char="•"/>
            </a:pPr>
            <a:endParaRPr sz="1900">
              <a:latin typeface="Arial"/>
              <a:cs typeface="Arial"/>
            </a:endParaRPr>
          </a:p>
          <a:p>
            <a:pPr marL="330200" marR="5080" indent="-317500">
              <a:lnSpc>
                <a:spcPct val="101899"/>
              </a:lnSpc>
              <a:buChar char="•"/>
              <a:tabLst>
                <a:tab pos="329565" algn="l"/>
                <a:tab pos="330200" algn="l"/>
              </a:tabLst>
            </a:pP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biggest reason people are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attracted to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smart home 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technology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is because of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security features. For 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example,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with the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help of a simple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IoT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device,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the</a:t>
            </a:r>
            <a:r>
              <a:rPr dirty="0" sz="1800" spc="-65">
                <a:solidFill>
                  <a:srgbClr val="4D596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lights 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the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house can be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monitored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when on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vacation;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  <a:p>
            <a:pPr marL="3321050" marR="5080">
              <a:lnSpc>
                <a:spcPts val="2200"/>
              </a:lnSpc>
              <a:spcBef>
                <a:spcPts val="80"/>
              </a:spcBef>
            </a:pP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function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will keep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the  intruders </a:t>
            </a:r>
            <a:r>
              <a:rPr dirty="0" sz="1800" spc="-30">
                <a:solidFill>
                  <a:srgbClr val="4D5968"/>
                </a:solidFill>
                <a:latin typeface="Arial"/>
                <a:cs typeface="Arial"/>
              </a:rPr>
              <a:t>away.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Webcams 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can be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installed with the 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help of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this application to  monitor the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home;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the 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major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advantage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here is  one can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control the  connected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devices 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remotely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using a web  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interface </a:t>
            </a:r>
            <a:r>
              <a:rPr dirty="0" sz="1800">
                <a:solidFill>
                  <a:srgbClr val="4D5968"/>
                </a:solidFill>
                <a:latin typeface="Arial"/>
                <a:cs typeface="Arial"/>
              </a:rPr>
              <a:t>or just a simple  mobile</a:t>
            </a:r>
            <a:r>
              <a:rPr dirty="0" sz="1800" spc="-5">
                <a:solidFill>
                  <a:srgbClr val="4D5968"/>
                </a:solidFill>
                <a:latin typeface="Arial"/>
                <a:cs typeface="Arial"/>
              </a:rPr>
              <a:t> application</a:t>
            </a:r>
            <a:endParaRPr sz="1800">
              <a:latin typeface="Arial"/>
              <a:cs typeface="Arial"/>
            </a:endParaRPr>
          </a:p>
          <a:p>
            <a:pPr marL="1079500">
              <a:lnSpc>
                <a:spcPts val="965"/>
              </a:lnSpc>
            </a:pPr>
            <a:r>
              <a:rPr dirty="0" sz="1200" spc="-15">
                <a:latin typeface="Arial"/>
                <a:cs typeface="Arial"/>
              </a:rPr>
              <a:t>Caption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78726"/>
            <a:ext cx="6146165" cy="91465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Introduction:</a:t>
            </a:r>
            <a:endParaRPr sz="2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30"/>
              </a:spcBef>
            </a:pP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>
                <a:latin typeface="STIXGeneral"/>
                <a:cs typeface="STIXGeneral"/>
              </a:rPr>
              <a:t>leads a </a:t>
            </a:r>
            <a:r>
              <a:rPr dirty="0" sz="1600" spc="-5">
                <a:latin typeface="STIXGeneral"/>
                <a:cs typeface="STIXGeneral"/>
              </a:rPr>
              <a:t>sweeping cultural </a:t>
            </a:r>
            <a:r>
              <a:rPr dirty="0" sz="1600" spc="-10">
                <a:latin typeface="STIXGeneral"/>
                <a:cs typeface="STIXGeneral"/>
              </a:rPr>
              <a:t>change </a:t>
            </a:r>
            <a:r>
              <a:rPr dirty="0" sz="1600">
                <a:latin typeface="STIXGeneral"/>
                <a:cs typeface="STIXGeneral"/>
              </a:rPr>
              <a:t>as a </a:t>
            </a:r>
            <a:r>
              <a:rPr dirty="0" sz="1600" spc="-10">
                <a:latin typeface="STIXGeneral"/>
                <a:cs typeface="STIXGeneral"/>
              </a:rPr>
              <a:t>huge </a:t>
            </a:r>
            <a:r>
              <a:rPr dirty="0" sz="1600">
                <a:latin typeface="STIXGeneral"/>
                <a:cs typeface="STIXGeneral"/>
              </a:rPr>
              <a:t>number of</a:t>
            </a:r>
            <a:r>
              <a:rPr dirty="0" sz="1600" spc="204">
                <a:latin typeface="STIXGeneral"/>
                <a:cs typeface="STIXGeneral"/>
              </a:rPr>
              <a:t> </a:t>
            </a:r>
            <a:r>
              <a:rPr dirty="0" sz="1600" spc="-5">
                <a:latin typeface="STIXGeneral"/>
                <a:cs typeface="STIXGeneral"/>
              </a:rPr>
              <a:t>machines,</a:t>
            </a:r>
            <a:endParaRPr sz="16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</a:pPr>
            <a:r>
              <a:rPr dirty="0" sz="1600" spc="-5">
                <a:latin typeface="STIXGeneral"/>
                <a:cs typeface="STIXGeneral"/>
              </a:rPr>
              <a:t>devices, </a:t>
            </a:r>
            <a:r>
              <a:rPr dirty="0" sz="1600">
                <a:latin typeface="STIXGeneral"/>
                <a:cs typeface="STIXGeneral"/>
              </a:rPr>
              <a:t>sensors, </a:t>
            </a:r>
            <a:r>
              <a:rPr dirty="0" sz="1600" spc="-5">
                <a:latin typeface="STIXGeneral"/>
                <a:cs typeface="STIXGeneral"/>
              </a:rPr>
              <a:t>actuators,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5">
                <a:latin typeface="STIXGeneral"/>
                <a:cs typeface="STIXGeneral"/>
              </a:rPr>
              <a:t>other </a:t>
            </a:r>
            <a:r>
              <a:rPr dirty="0" sz="1600">
                <a:latin typeface="STIXGeneral"/>
                <a:cs typeface="STIXGeneral"/>
              </a:rPr>
              <a:t>objects become </a:t>
            </a:r>
            <a:r>
              <a:rPr dirty="0" sz="1600" spc="-5">
                <a:latin typeface="STIXGeneral"/>
                <a:cs typeface="STIXGeneral"/>
              </a:rPr>
              <a:t>interconnected to  </a:t>
            </a:r>
            <a:r>
              <a:rPr dirty="0" sz="1600" spc="-10">
                <a:latin typeface="STIXGeneral"/>
                <a:cs typeface="STIXGeneral"/>
              </a:rPr>
              <a:t>each </a:t>
            </a:r>
            <a:r>
              <a:rPr dirty="0" sz="1600" spc="-5">
                <a:latin typeface="STIXGeneral"/>
                <a:cs typeface="STIXGeneral"/>
              </a:rPr>
              <a:t>other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 spc="-15">
                <a:latin typeface="STIXGeneral"/>
                <a:cs typeface="STIXGeneral"/>
              </a:rPr>
              <a:t>higher-level </a:t>
            </a:r>
            <a:r>
              <a:rPr dirty="0" sz="1600" spc="-5">
                <a:latin typeface="STIXGeneral"/>
                <a:cs typeface="STIXGeneral"/>
              </a:rPr>
              <a:t>systems. </a:t>
            </a:r>
            <a:r>
              <a:rPr dirty="0" sz="1600">
                <a:latin typeface="STIXGeneral"/>
                <a:cs typeface="STIXGeneral"/>
              </a:rPr>
              <a:t>Due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the enormous amount of  </a:t>
            </a:r>
            <a:r>
              <a:rPr dirty="0" sz="1600" spc="-5">
                <a:latin typeface="STIXGeneral"/>
                <a:cs typeface="STIXGeneral"/>
              </a:rPr>
              <a:t>variety </a:t>
            </a:r>
            <a:r>
              <a:rPr dirty="0" sz="1600">
                <a:latin typeface="STIXGeneral"/>
                <a:cs typeface="STIXGeneral"/>
              </a:rPr>
              <a:t>of connectable </a:t>
            </a:r>
            <a:r>
              <a:rPr dirty="0" sz="1600" spc="-5">
                <a:latin typeface="STIXGeneral"/>
                <a:cs typeface="STIXGeneral"/>
              </a:rPr>
              <a:t>devices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5">
                <a:latin typeface="STIXGeneral"/>
                <a:cs typeface="STIXGeneral"/>
              </a:rPr>
              <a:t>automatically </a:t>
            </a:r>
            <a:r>
              <a:rPr dirty="0" sz="1600">
                <a:latin typeface="STIXGeneral"/>
                <a:cs typeface="STIXGeneral"/>
              </a:rPr>
              <a:t>collected data, </a:t>
            </a:r>
            <a:r>
              <a:rPr dirty="0" sz="1600" spc="-5">
                <a:latin typeface="STIXGeneral"/>
                <a:cs typeface="STIXGeneral"/>
              </a:rPr>
              <a:t>entirely  </a:t>
            </a:r>
            <a:r>
              <a:rPr dirty="0" sz="1600" spc="-15">
                <a:latin typeface="STIXGeneral"/>
                <a:cs typeface="STIXGeneral"/>
              </a:rPr>
              <a:t>new </a:t>
            </a:r>
            <a:r>
              <a:rPr dirty="0" sz="1600">
                <a:latin typeface="STIXGeneral"/>
                <a:cs typeface="STIXGeneral"/>
              </a:rPr>
              <a:t>services and </a:t>
            </a:r>
            <a:r>
              <a:rPr dirty="0" sz="1600" spc="-10">
                <a:latin typeface="STIXGeneral"/>
                <a:cs typeface="STIXGeneral"/>
              </a:rPr>
              <a:t>features </a:t>
            </a:r>
            <a:r>
              <a:rPr dirty="0" sz="1600">
                <a:latin typeface="STIXGeneral"/>
                <a:cs typeface="STIXGeneral"/>
              </a:rPr>
              <a:t>can </a:t>
            </a:r>
            <a:r>
              <a:rPr dirty="0" sz="1600" spc="5">
                <a:latin typeface="STIXGeneral"/>
                <a:cs typeface="STIXGeneral"/>
              </a:rPr>
              <a:t>arise,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 spc="-10">
                <a:latin typeface="STIXGeneral"/>
                <a:cs typeface="STIXGeneral"/>
              </a:rPr>
              <a:t>form </a:t>
            </a:r>
            <a:r>
              <a:rPr dirty="0" sz="1600">
                <a:latin typeface="STIXGeneral"/>
                <a:cs typeface="STIXGeneral"/>
              </a:rPr>
              <a:t>the basis of, among </a:t>
            </a:r>
            <a:r>
              <a:rPr dirty="0" sz="1600" spc="-5">
                <a:latin typeface="STIXGeneral"/>
                <a:cs typeface="STIXGeneral"/>
              </a:rPr>
              <a:t>other  concepts, </a:t>
            </a:r>
            <a:r>
              <a:rPr dirty="0" sz="1600" spc="5">
                <a:latin typeface="STIXGeneral"/>
                <a:cs typeface="STIXGeneral"/>
              </a:rPr>
              <a:t>Smart </a:t>
            </a:r>
            <a:r>
              <a:rPr dirty="0" sz="1600">
                <a:latin typeface="STIXGeneral"/>
                <a:cs typeface="STIXGeneral"/>
              </a:rPr>
              <a:t>Cities.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>
                <a:latin typeface="STIXGeneral"/>
                <a:cs typeface="STIXGeneral"/>
              </a:rPr>
              <a:t>and big data </a:t>
            </a:r>
            <a:r>
              <a:rPr dirty="0" sz="1600" spc="-5">
                <a:latin typeface="STIXGeneral"/>
                <a:cs typeface="STIXGeneral"/>
              </a:rPr>
              <a:t>are both technology-driven  </a:t>
            </a:r>
            <a:r>
              <a:rPr dirty="0" sz="1600" spc="-10">
                <a:latin typeface="STIXGeneral"/>
                <a:cs typeface="STIXGeneral"/>
              </a:rPr>
              <a:t>developments </a:t>
            </a:r>
            <a:r>
              <a:rPr dirty="0" sz="1600">
                <a:latin typeface="STIXGeneral"/>
                <a:cs typeface="STIXGeneral"/>
              </a:rPr>
              <a:t>leading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scenarios </a:t>
            </a:r>
            <a:r>
              <a:rPr dirty="0" sz="1600" spc="-10">
                <a:latin typeface="STIXGeneral"/>
                <a:cs typeface="STIXGeneral"/>
              </a:rPr>
              <a:t>such </a:t>
            </a:r>
            <a:r>
              <a:rPr dirty="0" sz="1600">
                <a:latin typeface="STIXGeneral"/>
                <a:cs typeface="STIXGeneral"/>
              </a:rPr>
              <a:t>as the one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5">
                <a:latin typeface="STIXGeneral"/>
                <a:cs typeface="STIXGeneral"/>
              </a:rPr>
              <a:t>Smart </a:t>
            </a:r>
            <a:r>
              <a:rPr dirty="0" sz="1600">
                <a:latin typeface="STIXGeneral"/>
                <a:cs typeface="STIXGeneral"/>
              </a:rPr>
              <a:t>Cities,  </a:t>
            </a:r>
            <a:r>
              <a:rPr dirty="0" sz="1600" spc="-10">
                <a:latin typeface="STIXGeneral"/>
                <a:cs typeface="STIXGeneral"/>
              </a:rPr>
              <a:t>having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5">
                <a:latin typeface="STIXGeneral"/>
                <a:cs typeface="STIXGeneral"/>
              </a:rPr>
              <a:t>potential to generate </a:t>
            </a:r>
            <a:r>
              <a:rPr dirty="0" sz="1600">
                <a:latin typeface="STIXGeneral"/>
                <a:cs typeface="STIXGeneral"/>
              </a:rPr>
              <a:t>enormous </a:t>
            </a:r>
            <a:r>
              <a:rPr dirty="0" sz="1600" spc="-10">
                <a:latin typeface="STIXGeneral"/>
                <a:cs typeface="STIXGeneral"/>
              </a:rPr>
              <a:t>market </a:t>
            </a:r>
            <a:r>
              <a:rPr dirty="0" sz="1600">
                <a:latin typeface="STIXGeneral"/>
                <a:cs typeface="STIXGeneral"/>
              </a:rPr>
              <a:t>opportunities as </a:t>
            </a:r>
            <a:r>
              <a:rPr dirty="0" sz="1600" spc="-10">
                <a:latin typeface="STIXGeneral"/>
                <a:cs typeface="STIXGeneral"/>
              </a:rPr>
              <a:t>well </a:t>
            </a:r>
            <a:r>
              <a:rPr dirty="0" sz="1600">
                <a:latin typeface="STIXGeneral"/>
                <a:cs typeface="STIXGeneral"/>
              </a:rPr>
              <a:t>as  </a:t>
            </a:r>
            <a:r>
              <a:rPr dirty="0" sz="1600" spc="-10">
                <a:latin typeface="STIXGeneral"/>
                <a:cs typeface="STIXGeneral"/>
              </a:rPr>
              <a:t>make </a:t>
            </a:r>
            <a:r>
              <a:rPr dirty="0" sz="1600">
                <a:latin typeface="STIXGeneral"/>
                <a:cs typeface="STIXGeneral"/>
              </a:rPr>
              <a:t>citizen </a:t>
            </a:r>
            <a:r>
              <a:rPr dirty="0" sz="1600" spc="-10">
                <a:latin typeface="STIXGeneral"/>
                <a:cs typeface="STIXGeneral"/>
              </a:rPr>
              <a:t>lives </a:t>
            </a:r>
            <a:r>
              <a:rPr dirty="0" sz="1600" spc="5">
                <a:latin typeface="STIXGeneral"/>
                <a:cs typeface="STIXGeneral"/>
              </a:rPr>
              <a:t>smarter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5">
                <a:latin typeface="STIXGeneral"/>
                <a:cs typeface="STIXGeneral"/>
              </a:rPr>
              <a:t>more</a:t>
            </a:r>
            <a:r>
              <a:rPr dirty="0" sz="1600" spc="5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sustainable.</a:t>
            </a:r>
            <a:endParaRPr sz="16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5">
                <a:latin typeface="STIXGeneral"/>
                <a:cs typeface="STIXGeneral"/>
              </a:rPr>
              <a:t>Smart </a:t>
            </a:r>
            <a:r>
              <a:rPr dirty="0" sz="1600">
                <a:latin typeface="STIXGeneral"/>
                <a:cs typeface="STIXGeneral"/>
              </a:rPr>
              <a:t>Cities </a:t>
            </a:r>
            <a:r>
              <a:rPr dirty="0" sz="1600" spc="-5">
                <a:latin typeface="STIXGeneral"/>
                <a:cs typeface="STIXGeneral"/>
              </a:rPr>
              <a:t>architectures envisioned </a:t>
            </a:r>
            <a:r>
              <a:rPr dirty="0" sz="1600">
                <a:latin typeface="STIXGeneral"/>
                <a:cs typeface="STIXGeneral"/>
              </a:rPr>
              <a:t>or </a:t>
            </a:r>
            <a:r>
              <a:rPr dirty="0" sz="1600" spc="-5">
                <a:latin typeface="STIXGeneral"/>
                <a:cs typeface="STIXGeneral"/>
              </a:rPr>
              <a:t>implemented </a:t>
            </a:r>
            <a:r>
              <a:rPr dirty="0" sz="1600">
                <a:latin typeface="STIXGeneral"/>
                <a:cs typeface="STIXGeneral"/>
              </a:rPr>
              <a:t>up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date deal  </a:t>
            </a:r>
            <a:r>
              <a:rPr dirty="0" sz="1600" spc="-10">
                <a:latin typeface="STIXGeneral"/>
                <a:cs typeface="STIXGeneral"/>
              </a:rPr>
              <a:t>mostly </a:t>
            </a:r>
            <a:r>
              <a:rPr dirty="0" sz="1600">
                <a:latin typeface="STIXGeneral"/>
                <a:cs typeface="STIXGeneral"/>
              </a:rPr>
              <a:t>with use cases </a:t>
            </a:r>
            <a:r>
              <a:rPr dirty="0" sz="1600" spc="-5">
                <a:latin typeface="STIXGeneral"/>
                <a:cs typeface="STIXGeneral"/>
              </a:rPr>
              <a:t>from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5">
                <a:latin typeface="STIXGeneral"/>
                <a:cs typeface="STIXGeneral"/>
              </a:rPr>
              <a:t>following </a:t>
            </a:r>
            <a:r>
              <a:rPr dirty="0" sz="1600">
                <a:latin typeface="STIXGeneral"/>
                <a:cs typeface="STIXGeneral"/>
              </a:rPr>
              <a:t>categories: </a:t>
            </a:r>
            <a:r>
              <a:rPr dirty="0" sz="1600" spc="-20">
                <a:latin typeface="STIXGeneral"/>
                <a:cs typeface="STIXGeneral"/>
              </a:rPr>
              <a:t>energy,  </a:t>
            </a:r>
            <a:r>
              <a:rPr dirty="0" sz="1600" spc="-15">
                <a:latin typeface="STIXGeneral"/>
                <a:cs typeface="STIXGeneral"/>
              </a:rPr>
              <a:t>waste  </a:t>
            </a:r>
            <a:r>
              <a:rPr dirty="0" sz="1600">
                <a:latin typeface="STIXGeneral"/>
                <a:cs typeface="STIXGeneral"/>
              </a:rPr>
              <a:t>disposal, </a:t>
            </a:r>
            <a:r>
              <a:rPr dirty="0" sz="1600" spc="-5">
                <a:latin typeface="STIXGeneral"/>
                <a:cs typeface="STIXGeneral"/>
              </a:rPr>
              <a:t>environmental management, </a:t>
            </a:r>
            <a:r>
              <a:rPr dirty="0" sz="1600">
                <a:latin typeface="STIXGeneral"/>
                <a:cs typeface="STIXGeneral"/>
              </a:rPr>
              <a:t>and transport. All these use cases  can </a:t>
            </a:r>
            <a:r>
              <a:rPr dirty="0" sz="1600" spc="-25">
                <a:latin typeface="STIXGeneral"/>
                <a:cs typeface="STIXGeneral"/>
              </a:rPr>
              <a:t>have </a:t>
            </a:r>
            <a:r>
              <a:rPr dirty="0" sz="1600">
                <a:latin typeface="STIXGeneral"/>
                <a:cs typeface="STIXGeneral"/>
              </a:rPr>
              <a:t>their needs </a:t>
            </a:r>
            <a:r>
              <a:rPr dirty="0" sz="1600" spc="-15">
                <a:latin typeface="STIXGeneral"/>
                <a:cs typeface="STIXGeneral"/>
              </a:rPr>
              <a:t>covered </a:t>
            </a:r>
            <a:r>
              <a:rPr dirty="0" sz="1600" spc="-20">
                <a:latin typeface="STIXGeneral"/>
                <a:cs typeface="STIXGeneral"/>
              </a:rPr>
              <a:t>by </a:t>
            </a:r>
            <a:r>
              <a:rPr dirty="0" sz="1600">
                <a:latin typeface="STIXGeneral"/>
                <a:cs typeface="STIXGeneral"/>
              </a:rPr>
              <a:t>means of an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 spc="-5">
                <a:latin typeface="STIXGeneral"/>
                <a:cs typeface="STIXGeneral"/>
              </a:rPr>
              <a:t>platform </a:t>
            </a:r>
            <a:r>
              <a:rPr dirty="0" sz="1600">
                <a:latin typeface="STIXGeneral"/>
                <a:cs typeface="STIXGeneral"/>
              </a:rPr>
              <a:t>connecting  </a:t>
            </a:r>
            <a:r>
              <a:rPr dirty="0" sz="1600" spc="-5">
                <a:latin typeface="STIXGeneral"/>
                <a:cs typeface="STIXGeneral"/>
              </a:rPr>
              <a:t>heterogeneous </a:t>
            </a:r>
            <a:r>
              <a:rPr dirty="0" sz="1600">
                <a:latin typeface="STIXGeneral"/>
                <a:cs typeface="STIXGeneral"/>
              </a:rPr>
              <a:t>sensing </a:t>
            </a:r>
            <a:r>
              <a:rPr dirty="0" sz="1600" spc="-10">
                <a:latin typeface="STIXGeneral"/>
                <a:cs typeface="STIXGeneral"/>
              </a:rPr>
              <a:t>systems </a:t>
            </a:r>
            <a:r>
              <a:rPr dirty="0" sz="1600">
                <a:latin typeface="STIXGeneral"/>
                <a:cs typeface="STIXGeneral"/>
              </a:rPr>
              <a:t>with the upper </a:t>
            </a:r>
            <a:r>
              <a:rPr dirty="0" sz="1600" spc="-15">
                <a:latin typeface="STIXGeneral"/>
                <a:cs typeface="STIXGeneral"/>
              </a:rPr>
              <a:t>layers </a:t>
            </a:r>
            <a:r>
              <a:rPr dirty="0" sz="1600">
                <a:latin typeface="STIXGeneral"/>
                <a:cs typeface="STIXGeneral"/>
              </a:rPr>
              <a:t>dedicated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services  and </a:t>
            </a:r>
            <a:r>
              <a:rPr dirty="0" sz="1600" spc="-5">
                <a:latin typeface="STIXGeneral"/>
                <a:cs typeface="STIXGeneral"/>
              </a:rPr>
              <a:t>interfaces </a:t>
            </a:r>
            <a:r>
              <a:rPr dirty="0" sz="1600">
                <a:latin typeface="STIXGeneral"/>
                <a:cs typeface="STIXGeneral"/>
              </a:rPr>
              <a:t>[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1</a:t>
            </a:r>
            <a:r>
              <a:rPr dirty="0" sz="1600">
                <a:latin typeface="STIXGeneral"/>
                <a:cs typeface="STIXGeneral"/>
              </a:rPr>
              <a:t>].</a:t>
            </a:r>
            <a:endParaRPr sz="16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600" spc="-5">
                <a:latin typeface="STIXGeneral"/>
                <a:cs typeface="STIXGeneral"/>
              </a:rPr>
              <a:t>Tourism </a:t>
            </a:r>
            <a:r>
              <a:rPr dirty="0" sz="1600">
                <a:latin typeface="STIXGeneral"/>
                <a:cs typeface="STIXGeneral"/>
              </a:rPr>
              <a:t>is </a:t>
            </a:r>
            <a:r>
              <a:rPr dirty="0" sz="1600" spc="-5">
                <a:latin typeface="STIXGeneral"/>
                <a:cs typeface="STIXGeneral"/>
              </a:rPr>
              <a:t>not </a:t>
            </a:r>
            <a:r>
              <a:rPr dirty="0" sz="1600" spc="-10">
                <a:latin typeface="STIXGeneral"/>
                <a:cs typeface="STIXGeneral"/>
              </a:rPr>
              <a:t>only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0">
                <a:latin typeface="STIXGeneral"/>
                <a:cs typeface="STIXGeneral"/>
              </a:rPr>
              <a:t>largest </a:t>
            </a:r>
            <a:r>
              <a:rPr dirty="0" sz="1600" spc="-5">
                <a:latin typeface="STIXGeneral"/>
                <a:cs typeface="STIXGeneral"/>
              </a:rPr>
              <a:t>growing </a:t>
            </a:r>
            <a:r>
              <a:rPr dirty="0" sz="1600">
                <a:latin typeface="STIXGeneral"/>
                <a:cs typeface="STIXGeneral"/>
              </a:rPr>
              <a:t>industry in the </a:t>
            </a:r>
            <a:r>
              <a:rPr dirty="0" sz="1600" spc="-15">
                <a:latin typeface="STIXGeneral"/>
                <a:cs typeface="STIXGeneral"/>
              </a:rPr>
              <a:t>world </a:t>
            </a:r>
            <a:r>
              <a:rPr dirty="0" sz="1600">
                <a:latin typeface="STIXGeneral"/>
                <a:cs typeface="STIXGeneral"/>
              </a:rPr>
              <a:t>but it also  accounts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5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12% of </a:t>
            </a:r>
            <a:r>
              <a:rPr dirty="0" sz="1600" spc="-5">
                <a:latin typeface="STIXGeneral"/>
                <a:cs typeface="STIXGeneral"/>
              </a:rPr>
              <a:t>global </a:t>
            </a:r>
            <a:r>
              <a:rPr dirty="0" sz="1600">
                <a:latin typeface="STIXGeneral"/>
                <a:cs typeface="STIXGeneral"/>
              </a:rPr>
              <a:t>greenhouse </a:t>
            </a:r>
            <a:r>
              <a:rPr dirty="0" sz="1600" spc="-10">
                <a:latin typeface="STIXGeneral"/>
                <a:cs typeface="STIXGeneral"/>
              </a:rPr>
              <a:t>gas </a:t>
            </a:r>
            <a:r>
              <a:rPr dirty="0" sz="1600">
                <a:latin typeface="STIXGeneral"/>
                <a:cs typeface="STIXGeneral"/>
              </a:rPr>
              <a:t>emissions [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2</a:t>
            </a:r>
            <a:r>
              <a:rPr dirty="0" sz="1600">
                <a:latin typeface="STIXGeneral"/>
                <a:cs typeface="STIXGeneral"/>
              </a:rPr>
              <a:t>]. </a:t>
            </a:r>
            <a:r>
              <a:rPr dirty="0" sz="1600" spc="-10">
                <a:latin typeface="STIXGeneral"/>
                <a:cs typeface="STIXGeneral"/>
              </a:rPr>
              <a:t>Therefore,  </a:t>
            </a:r>
            <a:r>
              <a:rPr dirty="0" sz="1600">
                <a:latin typeface="STIXGeneral"/>
                <a:cs typeface="STIXGeneral"/>
              </a:rPr>
              <a:t>in the </a:t>
            </a:r>
            <a:r>
              <a:rPr dirty="0" sz="1600" spc="-5">
                <a:latin typeface="STIXGeneral"/>
                <a:cs typeface="STIXGeneral"/>
              </a:rPr>
              <a:t>context </a:t>
            </a:r>
            <a:r>
              <a:rPr dirty="0" sz="1600">
                <a:latin typeface="STIXGeneral"/>
                <a:cs typeface="STIXGeneral"/>
              </a:rPr>
              <a:t>of the </a:t>
            </a:r>
            <a:r>
              <a:rPr dirty="0" sz="1600" spc="-5">
                <a:latin typeface="STIXGeneral"/>
                <a:cs typeface="STIXGeneral"/>
              </a:rPr>
              <a:t>passage </a:t>
            </a:r>
            <a:r>
              <a:rPr dirty="0" sz="1600" spc="-15">
                <a:latin typeface="STIXGeneral"/>
                <a:cs typeface="STIXGeneral"/>
              </a:rPr>
              <a:t>towards </a:t>
            </a:r>
            <a:r>
              <a:rPr dirty="0" sz="1600">
                <a:latin typeface="STIXGeneral"/>
                <a:cs typeface="STIXGeneral"/>
              </a:rPr>
              <a:t>a </a:t>
            </a:r>
            <a:r>
              <a:rPr dirty="0" sz="1600" spc="-15">
                <a:latin typeface="STIXGeneral"/>
                <a:cs typeface="STIXGeneral"/>
              </a:rPr>
              <a:t>low </a:t>
            </a:r>
            <a:r>
              <a:rPr dirty="0" sz="1600">
                <a:latin typeface="STIXGeneral"/>
                <a:cs typeface="STIXGeneral"/>
              </a:rPr>
              <a:t>carbon </a:t>
            </a:r>
            <a:r>
              <a:rPr dirty="0" sz="1600" spc="-10">
                <a:latin typeface="STIXGeneral"/>
                <a:cs typeface="STIXGeneral"/>
              </a:rPr>
              <a:t>environment </a:t>
            </a:r>
            <a:r>
              <a:rPr dirty="0" sz="1600">
                <a:latin typeface="STIXGeneral"/>
                <a:cs typeface="STIXGeneral"/>
              </a:rPr>
              <a:t>and  sustainable </a:t>
            </a:r>
            <a:r>
              <a:rPr dirty="0" sz="1600" spc="-15">
                <a:latin typeface="STIXGeneral"/>
                <a:cs typeface="STIXGeneral"/>
              </a:rPr>
              <a:t>economy,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5">
                <a:latin typeface="STIXGeneral"/>
                <a:cs typeface="STIXGeneral"/>
              </a:rPr>
              <a:t>term </a:t>
            </a:r>
            <a:r>
              <a:rPr dirty="0" sz="1600">
                <a:latin typeface="STIXGeneral"/>
                <a:cs typeface="STIXGeneral"/>
              </a:rPr>
              <a:t>sustainable tourism </a:t>
            </a:r>
            <a:r>
              <a:rPr dirty="0" sz="1600" spc="-15">
                <a:latin typeface="STIXGeneral"/>
                <a:cs typeface="STIXGeneral"/>
              </a:rPr>
              <a:t>was </a:t>
            </a:r>
            <a:r>
              <a:rPr dirty="0" sz="1600" spc="-5">
                <a:latin typeface="STIXGeneral"/>
                <a:cs typeface="STIXGeneral"/>
              </a:rPr>
              <a:t>recently </a:t>
            </a:r>
            <a:r>
              <a:rPr dirty="0" sz="1600">
                <a:latin typeface="STIXGeneral"/>
                <a:cs typeface="STIXGeneral"/>
              </a:rPr>
              <a:t>coined and  begins </a:t>
            </a:r>
            <a:r>
              <a:rPr dirty="0" sz="1600" spc="-5">
                <a:latin typeface="STIXGeneral"/>
                <a:cs typeface="STIXGeneral"/>
              </a:rPr>
              <a:t>to gain </a:t>
            </a:r>
            <a:r>
              <a:rPr dirty="0" sz="1600">
                <a:latin typeface="STIXGeneral"/>
                <a:cs typeface="STIXGeneral"/>
              </a:rPr>
              <a:t>acceptance </a:t>
            </a:r>
            <a:r>
              <a:rPr dirty="0" sz="1600" spc="-5">
                <a:latin typeface="STIXGeneral"/>
                <a:cs typeface="STIXGeneral"/>
              </a:rPr>
              <a:t>from both </a:t>
            </a:r>
            <a:r>
              <a:rPr dirty="0" sz="1600">
                <a:latin typeface="STIXGeneral"/>
                <a:cs typeface="STIXGeneral"/>
              </a:rPr>
              <a:t>sides: tourists on one side and </a:t>
            </a:r>
            <a:r>
              <a:rPr dirty="0" sz="1600" spc="-5">
                <a:latin typeface="STIXGeneral"/>
                <a:cs typeface="STIXGeneral"/>
              </a:rPr>
              <a:t>tour  operators </a:t>
            </a:r>
            <a:r>
              <a:rPr dirty="0" sz="1600">
                <a:latin typeface="STIXGeneral"/>
                <a:cs typeface="STIXGeneral"/>
              </a:rPr>
              <a:t>and the </a:t>
            </a:r>
            <a:r>
              <a:rPr dirty="0" sz="1600" spc="-5">
                <a:latin typeface="STIXGeneral"/>
                <a:cs typeface="STIXGeneral"/>
              </a:rPr>
              <a:t>interested </a:t>
            </a:r>
            <a:r>
              <a:rPr dirty="0" sz="1600" spc="10">
                <a:latin typeface="STIXGeneral"/>
                <a:cs typeface="STIXGeneral"/>
              </a:rPr>
              <a:t>territory </a:t>
            </a:r>
            <a:r>
              <a:rPr dirty="0" sz="1600">
                <a:latin typeface="STIXGeneral"/>
                <a:cs typeface="STIXGeneral"/>
              </a:rPr>
              <a:t>on the </a:t>
            </a:r>
            <a:r>
              <a:rPr dirty="0" sz="1600" spc="-5">
                <a:latin typeface="STIXGeneral"/>
                <a:cs typeface="STIXGeneral"/>
              </a:rPr>
              <a:t>other</a:t>
            </a:r>
            <a:r>
              <a:rPr dirty="0" sz="1600">
                <a:latin typeface="STIXGeneral"/>
                <a:cs typeface="STIXGeneral"/>
              </a:rPr>
              <a:t> side.</a:t>
            </a:r>
            <a:endParaRPr sz="16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600" spc="-5">
                <a:latin typeface="STIXGeneral"/>
                <a:cs typeface="STIXGeneral"/>
              </a:rPr>
              <a:t>Without </a:t>
            </a:r>
            <a:r>
              <a:rPr dirty="0" sz="1600" spc="-20">
                <a:latin typeface="STIXGeneral"/>
                <a:cs typeface="STIXGeneral"/>
              </a:rPr>
              <a:t>travel </a:t>
            </a:r>
            <a:r>
              <a:rPr dirty="0" sz="1600">
                <a:latin typeface="STIXGeneral"/>
                <a:cs typeface="STIXGeneral"/>
              </a:rPr>
              <a:t>there is no tourism, so the </a:t>
            </a:r>
            <a:r>
              <a:rPr dirty="0" sz="1600" spc="-5">
                <a:latin typeface="STIXGeneral"/>
                <a:cs typeface="STIXGeneral"/>
              </a:rPr>
              <a:t>concept </a:t>
            </a:r>
            <a:r>
              <a:rPr dirty="0" sz="1600">
                <a:latin typeface="STIXGeneral"/>
                <a:cs typeface="STIXGeneral"/>
              </a:rPr>
              <a:t>of sustainable tourism is  </a:t>
            </a:r>
            <a:r>
              <a:rPr dirty="0" sz="1600" spc="-5">
                <a:latin typeface="STIXGeneral"/>
                <a:cs typeface="STIXGeneral"/>
              </a:rPr>
              <a:t>tightly linked to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5">
                <a:latin typeface="STIXGeneral"/>
                <a:cs typeface="STIXGeneral"/>
              </a:rPr>
              <a:t>concept </a:t>
            </a:r>
            <a:r>
              <a:rPr dirty="0" sz="1600">
                <a:latin typeface="STIXGeneral"/>
                <a:cs typeface="STIXGeneral"/>
              </a:rPr>
              <a:t>of sustainable mobility </a:t>
            </a:r>
            <a:r>
              <a:rPr dirty="0" sz="1600" spc="-5">
                <a:latin typeface="STIXGeneral"/>
                <a:cs typeface="STIXGeneral"/>
              </a:rPr>
              <a:t>which,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5">
                <a:latin typeface="STIXGeneral"/>
                <a:cs typeface="STIXGeneral"/>
              </a:rPr>
              <a:t>specific  </a:t>
            </a:r>
            <a:r>
              <a:rPr dirty="0" sz="1600">
                <a:latin typeface="STIXGeneral"/>
                <a:cs typeface="STIXGeneral"/>
              </a:rPr>
              <a:t>case of an urban </a:t>
            </a:r>
            <a:r>
              <a:rPr dirty="0" sz="1600" spc="-5">
                <a:latin typeface="STIXGeneral"/>
                <a:cs typeface="STIXGeneral"/>
              </a:rPr>
              <a:t>environment, </a:t>
            </a:r>
            <a:r>
              <a:rPr dirty="0" sz="1600">
                <a:latin typeface="STIXGeneral"/>
                <a:cs typeface="STIXGeneral"/>
              </a:rPr>
              <a:t>can be included in the </a:t>
            </a:r>
            <a:r>
              <a:rPr dirty="0" sz="1600" spc="-5">
                <a:latin typeface="STIXGeneral"/>
                <a:cs typeface="STIXGeneral"/>
              </a:rPr>
              <a:t>frame </a:t>
            </a:r>
            <a:r>
              <a:rPr dirty="0" sz="1600">
                <a:latin typeface="STIXGeneral"/>
                <a:cs typeface="STIXGeneral"/>
              </a:rPr>
              <a:t>of the </a:t>
            </a:r>
            <a:r>
              <a:rPr dirty="0" sz="1600" spc="5">
                <a:latin typeface="STIXGeneral"/>
                <a:cs typeface="STIXGeneral"/>
              </a:rPr>
              <a:t>Smart  </a:t>
            </a:r>
            <a:r>
              <a:rPr dirty="0" sz="1600">
                <a:latin typeface="STIXGeneral"/>
                <a:cs typeface="STIXGeneral"/>
              </a:rPr>
              <a:t>Cities</a:t>
            </a:r>
            <a:r>
              <a:rPr dirty="0" sz="1600" spc="-5">
                <a:latin typeface="STIXGeneral"/>
                <a:cs typeface="STIXGeneral"/>
              </a:rPr>
              <a:t> paradigm.</a:t>
            </a:r>
            <a:endParaRPr sz="16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600">
                <a:latin typeface="STIXGeneral"/>
                <a:cs typeface="STIXGeneral"/>
              </a:rPr>
              <a:t>Based on these </a:t>
            </a:r>
            <a:r>
              <a:rPr dirty="0" sz="1600" spc="-5">
                <a:latin typeface="STIXGeneral"/>
                <a:cs typeface="STIXGeneral"/>
              </a:rPr>
              <a:t>aforementioned concepts, </a:t>
            </a:r>
            <a:r>
              <a:rPr dirty="0" sz="1600">
                <a:latin typeface="STIXGeneral"/>
                <a:cs typeface="STIXGeneral"/>
              </a:rPr>
              <a:t>this paper </a:t>
            </a:r>
            <a:r>
              <a:rPr dirty="0" sz="1600" spc="-5">
                <a:latin typeface="STIXGeneral"/>
                <a:cs typeface="STIXGeneral"/>
              </a:rPr>
              <a:t>proposes </a:t>
            </a:r>
            <a:r>
              <a:rPr dirty="0" sz="1600">
                <a:latin typeface="STIXGeneral"/>
                <a:cs typeface="STIXGeneral"/>
              </a:rPr>
              <a:t>an </a:t>
            </a:r>
            <a:r>
              <a:rPr dirty="0" sz="1600" spc="-50">
                <a:latin typeface="STIXGeneral"/>
                <a:cs typeface="STIXGeneral"/>
              </a:rPr>
              <a:t>IoT  </a:t>
            </a:r>
            <a:r>
              <a:rPr dirty="0" sz="1600" spc="-5">
                <a:latin typeface="STIXGeneral"/>
                <a:cs typeface="STIXGeneral"/>
              </a:rPr>
              <a:t>architecture</a:t>
            </a:r>
            <a:r>
              <a:rPr dirty="0" sz="1600" spc="60">
                <a:latin typeface="STIXGeneral"/>
                <a:cs typeface="STIXGeneral"/>
              </a:rPr>
              <a:t> </a:t>
            </a:r>
            <a:r>
              <a:rPr dirty="0" sz="1600" spc="-20">
                <a:latin typeface="STIXGeneral"/>
                <a:cs typeface="STIXGeneral"/>
              </a:rPr>
              <a:t>for</a:t>
            </a:r>
            <a:r>
              <a:rPr dirty="0" sz="1600" spc="65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a</a:t>
            </a:r>
            <a:r>
              <a:rPr dirty="0" sz="1600" spc="65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sustainable</a:t>
            </a:r>
            <a:r>
              <a:rPr dirty="0" sz="1600" spc="65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tourism</a:t>
            </a:r>
            <a:r>
              <a:rPr dirty="0" sz="1600" spc="65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application</a:t>
            </a:r>
            <a:r>
              <a:rPr dirty="0" sz="1600" spc="60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in</a:t>
            </a:r>
            <a:r>
              <a:rPr dirty="0" sz="1600" spc="65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a</a:t>
            </a:r>
            <a:r>
              <a:rPr dirty="0" sz="1600" spc="65">
                <a:latin typeface="STIXGeneral"/>
                <a:cs typeface="STIXGeneral"/>
              </a:rPr>
              <a:t> </a:t>
            </a:r>
            <a:r>
              <a:rPr dirty="0" sz="1600" spc="5">
                <a:latin typeface="STIXGeneral"/>
                <a:cs typeface="STIXGeneral"/>
              </a:rPr>
              <a:t>Smart</a:t>
            </a:r>
            <a:r>
              <a:rPr dirty="0" sz="1600" spc="65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City</a:t>
            </a:r>
            <a:r>
              <a:rPr dirty="0" sz="1600" spc="65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scenario.</a:t>
            </a:r>
            <a:endParaRPr sz="16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55485"/>
            <a:ext cx="6146165" cy="891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5">
                <a:latin typeface="STIXGeneral"/>
                <a:cs typeface="STIXGeneral"/>
              </a:rPr>
              <a:t>proposed architecture </a:t>
            </a:r>
            <a:r>
              <a:rPr dirty="0" sz="1600">
                <a:latin typeface="STIXGeneral"/>
                <a:cs typeface="STIXGeneral"/>
              </a:rPr>
              <a:t>is tailored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a </a:t>
            </a:r>
            <a:r>
              <a:rPr dirty="0" sz="1600" spc="-15">
                <a:latin typeface="STIXGeneral"/>
                <a:cs typeface="STIXGeneral"/>
              </a:rPr>
              <a:t>specific </a:t>
            </a:r>
            <a:r>
              <a:rPr dirty="0" sz="1600">
                <a:latin typeface="STIXGeneral"/>
                <a:cs typeface="STIXGeneral"/>
              </a:rPr>
              <a:t>use case: sustainable  </a:t>
            </a:r>
            <a:r>
              <a:rPr dirty="0" sz="1600" spc="-10">
                <a:latin typeface="STIXGeneral"/>
                <a:cs typeface="STIXGeneral"/>
              </a:rPr>
              <a:t>movement </a:t>
            </a:r>
            <a:r>
              <a:rPr dirty="0" sz="1600">
                <a:latin typeface="STIXGeneral"/>
                <a:cs typeface="STIXGeneral"/>
              </a:rPr>
              <a:t>of tourists in the city of Cagliari in </a:t>
            </a:r>
            <a:r>
              <a:rPr dirty="0" sz="1600" spc="-5">
                <a:latin typeface="STIXGeneral"/>
                <a:cs typeface="STIXGeneral"/>
              </a:rPr>
              <a:t>Sardinia,</a:t>
            </a:r>
            <a:r>
              <a:rPr dirty="0" sz="1600" spc="10">
                <a:latin typeface="STIXGeneral"/>
                <a:cs typeface="STIXGeneral"/>
              </a:rPr>
              <a:t> </a:t>
            </a:r>
            <a:r>
              <a:rPr dirty="0" sz="1600" spc="-25">
                <a:latin typeface="STIXGeneral"/>
                <a:cs typeface="STIXGeneral"/>
              </a:rPr>
              <a:t>Italy.</a:t>
            </a:r>
            <a:endParaRPr sz="16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600">
                <a:latin typeface="STIXGeneral"/>
                <a:cs typeface="STIXGeneral"/>
              </a:rPr>
              <a:t>The paper is structured as </a:t>
            </a:r>
            <a:r>
              <a:rPr dirty="0" sz="1600" spc="-20">
                <a:latin typeface="STIXGeneral"/>
                <a:cs typeface="STIXGeneral"/>
              </a:rPr>
              <a:t>follows: </a:t>
            </a:r>
            <a:r>
              <a:rPr dirty="0" sz="1600">
                <a:latin typeface="STIXGeneral"/>
                <a:cs typeface="STIXGeneral"/>
              </a:rPr>
              <a:t>Section 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2 </a:t>
            </a:r>
            <a:r>
              <a:rPr dirty="0" sz="1600" spc="-10">
                <a:latin typeface="STIXGeneral"/>
                <a:cs typeface="STIXGeneral"/>
              </a:rPr>
              <a:t>analyses briefly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20">
                <a:latin typeface="STIXGeneral"/>
                <a:cs typeface="STIXGeneral"/>
              </a:rPr>
              <a:t>key  </a:t>
            </a:r>
            <a:r>
              <a:rPr dirty="0" sz="1600" spc="-5">
                <a:latin typeface="STIXGeneral"/>
                <a:cs typeface="STIXGeneral"/>
              </a:rPr>
              <a:t>requirements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an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 spc="-5">
                <a:latin typeface="STIXGeneral"/>
                <a:cs typeface="STIXGeneral"/>
              </a:rPr>
              <a:t>architecture operating </a:t>
            </a:r>
            <a:r>
              <a:rPr dirty="0" sz="1600">
                <a:latin typeface="STIXGeneral"/>
                <a:cs typeface="STIXGeneral"/>
              </a:rPr>
              <a:t>in a </a:t>
            </a:r>
            <a:r>
              <a:rPr dirty="0" sz="1600" spc="5">
                <a:latin typeface="STIXGeneral"/>
                <a:cs typeface="STIXGeneral"/>
              </a:rPr>
              <a:t>Smart </a:t>
            </a:r>
            <a:r>
              <a:rPr dirty="0" sz="1600">
                <a:latin typeface="STIXGeneral"/>
                <a:cs typeface="STIXGeneral"/>
              </a:rPr>
              <a:t>City </a:t>
            </a:r>
            <a:r>
              <a:rPr dirty="0" sz="1600" spc="-10">
                <a:latin typeface="STIXGeneral"/>
                <a:cs typeface="STIXGeneral"/>
              </a:rPr>
              <a:t>environment 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5">
                <a:latin typeface="STIXGeneral"/>
                <a:cs typeface="STIXGeneral"/>
              </a:rPr>
              <a:t>specific </a:t>
            </a:r>
            <a:r>
              <a:rPr dirty="0" sz="1600">
                <a:latin typeface="STIXGeneral"/>
                <a:cs typeface="STIXGeneral"/>
              </a:rPr>
              <a:t>implementation </a:t>
            </a:r>
            <a:r>
              <a:rPr dirty="0" sz="1600" spc="5">
                <a:latin typeface="STIXGeneral"/>
                <a:cs typeface="STIXGeneral"/>
              </a:rPr>
              <a:t>purpose; </a:t>
            </a:r>
            <a:r>
              <a:rPr dirty="0" sz="1600">
                <a:latin typeface="STIXGeneral"/>
                <a:cs typeface="STIXGeneral"/>
              </a:rPr>
              <a:t>Section 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3 </a:t>
            </a:r>
            <a:r>
              <a:rPr dirty="0" sz="1600" spc="-5">
                <a:latin typeface="STIXGeneral"/>
                <a:cs typeface="STIXGeneral"/>
              </a:rPr>
              <a:t>presents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5">
                <a:latin typeface="STIXGeneral"/>
                <a:cs typeface="STIXGeneral"/>
              </a:rPr>
              <a:t>proposed  architecture, </a:t>
            </a:r>
            <a:r>
              <a:rPr dirty="0" sz="1600">
                <a:latin typeface="STIXGeneral"/>
                <a:cs typeface="STIXGeneral"/>
              </a:rPr>
              <a:t>while Section 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4 </a:t>
            </a:r>
            <a:r>
              <a:rPr dirty="0" sz="1600">
                <a:latin typeface="STIXGeneral"/>
                <a:cs typeface="STIXGeneral"/>
              </a:rPr>
              <a:t>is dedicated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the use case description and  model, </a:t>
            </a:r>
            <a:r>
              <a:rPr dirty="0" sz="1600" spc="-5">
                <a:latin typeface="STIXGeneral"/>
                <a:cs typeface="STIXGeneral"/>
              </a:rPr>
              <a:t>tested </a:t>
            </a:r>
            <a:r>
              <a:rPr dirty="0" sz="1600">
                <a:latin typeface="STIXGeneral"/>
                <a:cs typeface="STIXGeneral"/>
              </a:rPr>
              <a:t>in Section 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5 </a:t>
            </a:r>
            <a:r>
              <a:rPr dirty="0" sz="1600">
                <a:latin typeface="STIXGeneral"/>
                <a:cs typeface="STIXGeneral"/>
              </a:rPr>
              <a:t>through a </a:t>
            </a:r>
            <a:r>
              <a:rPr dirty="0" sz="1600" spc="-20">
                <a:latin typeface="STIXGeneral"/>
                <a:cs typeface="STIXGeneral"/>
              </a:rPr>
              <a:t>first </a:t>
            </a:r>
            <a:r>
              <a:rPr dirty="0" sz="1600" spc="5">
                <a:latin typeface="STIXGeneral"/>
                <a:cs typeface="STIXGeneral"/>
              </a:rPr>
              <a:t>series </a:t>
            </a:r>
            <a:r>
              <a:rPr dirty="0" sz="1600">
                <a:latin typeface="STIXGeneral"/>
                <a:cs typeface="STIXGeneral"/>
              </a:rPr>
              <a:t>of simulations. Section 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6  </a:t>
            </a:r>
            <a:r>
              <a:rPr dirty="0" sz="1600" spc="-5">
                <a:latin typeface="STIXGeneral"/>
                <a:cs typeface="STIXGeneral"/>
              </a:rPr>
              <a:t>presents </a:t>
            </a:r>
            <a:r>
              <a:rPr dirty="0" sz="1600">
                <a:latin typeface="STIXGeneral"/>
                <a:cs typeface="STIXGeneral"/>
              </a:rPr>
              <a:t>the conclusions and the </a:t>
            </a:r>
            <a:r>
              <a:rPr dirty="0" sz="1600" spc="-5">
                <a:latin typeface="STIXGeneral"/>
                <a:cs typeface="STIXGeneral"/>
              </a:rPr>
              <a:t>future</a:t>
            </a:r>
            <a:r>
              <a:rPr dirty="0" sz="1600">
                <a:latin typeface="STIXGeneral"/>
                <a:cs typeface="STIXGeneral"/>
              </a:rPr>
              <a:t> </a:t>
            </a:r>
            <a:r>
              <a:rPr dirty="0" sz="1600" spc="-15">
                <a:latin typeface="STIXGeneral"/>
                <a:cs typeface="STIXGeneral"/>
              </a:rPr>
              <a:t>work.</a:t>
            </a:r>
            <a:endParaRPr sz="1600">
              <a:latin typeface="STIXGeneral"/>
              <a:cs typeface="STIXGeneral"/>
            </a:endParaRPr>
          </a:p>
          <a:p>
            <a:pPr algn="just" marL="12700">
              <a:lnSpc>
                <a:spcPct val="100000"/>
              </a:lnSpc>
              <a:spcBef>
                <a:spcPts val="1605"/>
              </a:spcBef>
            </a:pPr>
            <a:r>
              <a:rPr dirty="0" u="sng" sz="13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2. Key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Requirements for </a:t>
            </a:r>
            <a:r>
              <a:rPr dirty="0" u="sng" sz="13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IoT Platform </a:t>
            </a:r>
            <a:r>
              <a:rPr dirty="0" u="sng" sz="13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a Smart City</a:t>
            </a:r>
            <a:r>
              <a:rPr dirty="0" u="sng" sz="13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Environment:</a:t>
            </a:r>
            <a:endParaRPr sz="13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15"/>
              </a:spcBef>
            </a:pPr>
            <a:r>
              <a:rPr dirty="0" sz="1600" spc="55">
                <a:latin typeface="STIXGeneral"/>
                <a:cs typeface="STIXGeneral"/>
              </a:rPr>
              <a:t>The </a:t>
            </a:r>
            <a:r>
              <a:rPr dirty="0" sz="1600" spc="70">
                <a:latin typeface="STIXGeneral"/>
                <a:cs typeface="STIXGeneral"/>
              </a:rPr>
              <a:t>emerging </a:t>
            </a:r>
            <a:r>
              <a:rPr dirty="0" sz="1600" spc="75">
                <a:latin typeface="STIXGeneral"/>
                <a:cs typeface="STIXGeneral"/>
              </a:rPr>
              <a:t>Smart </a:t>
            </a:r>
            <a:r>
              <a:rPr dirty="0" sz="1600" spc="60">
                <a:latin typeface="STIXGeneral"/>
                <a:cs typeface="STIXGeneral"/>
              </a:rPr>
              <a:t>City </a:t>
            </a:r>
            <a:r>
              <a:rPr dirty="0" sz="1600" spc="70">
                <a:latin typeface="STIXGeneral"/>
                <a:cs typeface="STIXGeneral"/>
              </a:rPr>
              <a:t>concept </a:t>
            </a:r>
            <a:r>
              <a:rPr dirty="0" sz="1600" spc="55">
                <a:latin typeface="STIXGeneral"/>
                <a:cs typeface="STIXGeneral"/>
              </a:rPr>
              <a:t>has many </a:t>
            </a:r>
            <a:r>
              <a:rPr dirty="0" sz="1600" spc="60">
                <a:latin typeface="STIXGeneral"/>
                <a:cs typeface="STIXGeneral"/>
              </a:rPr>
              <a:t>definitions</a:t>
            </a:r>
            <a:r>
              <a:rPr dirty="0" sz="1600" spc="300">
                <a:latin typeface="STIXGeneral"/>
                <a:cs typeface="STIXGeneral"/>
              </a:rPr>
              <a:t> </a:t>
            </a:r>
            <a:r>
              <a:rPr dirty="0" sz="1600" spc="55">
                <a:latin typeface="STIXGeneral"/>
                <a:cs typeface="STIXGeneral"/>
              </a:rPr>
              <a:t>and</a:t>
            </a:r>
            <a:endParaRPr sz="16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</a:pPr>
            <a:r>
              <a:rPr dirty="0" sz="1600">
                <a:latin typeface="STIXGeneral"/>
                <a:cs typeface="STIXGeneral"/>
              </a:rPr>
              <a:t>implementation </a:t>
            </a:r>
            <a:r>
              <a:rPr dirty="0" sz="1600" spc="-5">
                <a:latin typeface="STIXGeneral"/>
                <a:cs typeface="STIXGeneral"/>
              </a:rPr>
              <a:t>approaches. </a:t>
            </a:r>
            <a:r>
              <a:rPr dirty="0" sz="1600" spc="-25">
                <a:latin typeface="STIXGeneral"/>
                <a:cs typeface="STIXGeneral"/>
              </a:rPr>
              <a:t>However, </a:t>
            </a:r>
            <a:r>
              <a:rPr dirty="0" sz="1600">
                <a:latin typeface="STIXGeneral"/>
                <a:cs typeface="STIXGeneral"/>
              </a:rPr>
              <a:t>as pointed out in the </a:t>
            </a:r>
            <a:r>
              <a:rPr dirty="0" sz="1600" spc="-5">
                <a:latin typeface="STIXGeneral"/>
                <a:cs typeface="STIXGeneral"/>
              </a:rPr>
              <a:t>Introduction,  from </a:t>
            </a:r>
            <a:r>
              <a:rPr dirty="0" sz="1600">
                <a:latin typeface="STIXGeneral"/>
                <a:cs typeface="STIXGeneral"/>
              </a:rPr>
              <a:t>an infrastructural point of </a:t>
            </a:r>
            <a:r>
              <a:rPr dirty="0" sz="1600" spc="-25">
                <a:latin typeface="STIXGeneral"/>
                <a:cs typeface="STIXGeneral"/>
              </a:rPr>
              <a:t>view, </a:t>
            </a:r>
            <a:r>
              <a:rPr dirty="0" sz="1600">
                <a:latin typeface="STIXGeneral"/>
                <a:cs typeface="STIXGeneral"/>
              </a:rPr>
              <a:t>all </a:t>
            </a:r>
            <a:r>
              <a:rPr dirty="0" sz="1600" spc="5">
                <a:latin typeface="STIXGeneral"/>
                <a:cs typeface="STIXGeneral"/>
              </a:rPr>
              <a:t>Smart </a:t>
            </a:r>
            <a:r>
              <a:rPr dirty="0" sz="1600">
                <a:latin typeface="STIXGeneral"/>
                <a:cs typeface="STIXGeneral"/>
              </a:rPr>
              <a:t>Cities </a:t>
            </a:r>
            <a:r>
              <a:rPr dirty="0" sz="1600" spc="-25">
                <a:latin typeface="STIXGeneral"/>
                <a:cs typeface="STIXGeneral"/>
              </a:rPr>
              <a:t>have </a:t>
            </a:r>
            <a:r>
              <a:rPr dirty="0" sz="1600">
                <a:latin typeface="STIXGeneral"/>
                <a:cs typeface="STIXGeneral"/>
              </a:rPr>
              <a:t>at their </a:t>
            </a:r>
            <a:r>
              <a:rPr dirty="0" sz="1600" spc="-5">
                <a:latin typeface="STIXGeneral"/>
                <a:cs typeface="STIXGeneral"/>
              </a:rPr>
              <a:t>core </a:t>
            </a:r>
            <a:r>
              <a:rPr dirty="0" sz="1600">
                <a:latin typeface="STIXGeneral"/>
                <a:cs typeface="STIXGeneral"/>
              </a:rPr>
              <a:t>a  </a:t>
            </a:r>
            <a:r>
              <a:rPr dirty="0" sz="1600" spc="-10">
                <a:latin typeface="STIXGeneral"/>
                <a:cs typeface="STIXGeneral"/>
              </a:rPr>
              <a:t>highly </a:t>
            </a:r>
            <a:r>
              <a:rPr dirty="0" sz="1600">
                <a:latin typeface="STIXGeneral"/>
                <a:cs typeface="STIXGeneral"/>
              </a:rPr>
              <a:t>capable ICT </a:t>
            </a:r>
            <a:r>
              <a:rPr dirty="0" sz="1600" spc="-10">
                <a:latin typeface="STIXGeneral"/>
                <a:cs typeface="STIXGeneral"/>
              </a:rPr>
              <a:t>system </a:t>
            </a:r>
            <a:r>
              <a:rPr dirty="0" sz="1600" spc="-35">
                <a:latin typeface="STIXGeneral"/>
                <a:cs typeface="STIXGeneral"/>
              </a:rPr>
              <a:t>(IoT </a:t>
            </a:r>
            <a:r>
              <a:rPr dirty="0" sz="1600" spc="-5">
                <a:latin typeface="STIXGeneral"/>
                <a:cs typeface="STIXGeneral"/>
              </a:rPr>
              <a:t>platform) </a:t>
            </a:r>
            <a:r>
              <a:rPr dirty="0" sz="1600">
                <a:latin typeface="STIXGeneral"/>
                <a:cs typeface="STIXGeneral"/>
              </a:rPr>
              <a:t>connected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 spc="-15">
                <a:latin typeface="STIXGeneral"/>
                <a:cs typeface="STIXGeneral"/>
              </a:rPr>
              <a:t>network </a:t>
            </a:r>
            <a:r>
              <a:rPr dirty="0" sz="1600">
                <a:latin typeface="STIXGeneral"/>
                <a:cs typeface="STIXGeneral"/>
              </a:rPr>
              <a:t>of sensors,  </a:t>
            </a:r>
            <a:r>
              <a:rPr dirty="0" sz="1600" spc="-5">
                <a:latin typeface="STIXGeneral"/>
                <a:cs typeface="STIXGeneral"/>
              </a:rPr>
              <a:t>wired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5">
                <a:latin typeface="STIXGeneral"/>
                <a:cs typeface="STIXGeneral"/>
              </a:rPr>
              <a:t>wireless broadband </a:t>
            </a:r>
            <a:r>
              <a:rPr dirty="0" sz="1600" spc="-10">
                <a:latin typeface="STIXGeneral"/>
                <a:cs typeface="STIXGeneral"/>
              </a:rPr>
              <a:t>connectivity,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5">
                <a:latin typeface="STIXGeneral"/>
                <a:cs typeface="STIXGeneral"/>
              </a:rPr>
              <a:t>advanced </a:t>
            </a:r>
            <a:r>
              <a:rPr dirty="0" sz="1600">
                <a:latin typeface="STIXGeneral"/>
                <a:cs typeface="STIXGeneral"/>
              </a:rPr>
              <a:t>data </a:t>
            </a:r>
            <a:r>
              <a:rPr dirty="0" sz="1600" spc="-5">
                <a:latin typeface="STIXGeneral"/>
                <a:cs typeface="STIXGeneral"/>
              </a:rPr>
              <a:t>analytics  </a:t>
            </a:r>
            <a:r>
              <a:rPr dirty="0" sz="1600">
                <a:latin typeface="STIXGeneral"/>
                <a:cs typeface="STIXGeneral"/>
              </a:rPr>
              <a:t>that </a:t>
            </a:r>
            <a:r>
              <a:rPr dirty="0" sz="1600" spc="-5">
                <a:latin typeface="STIXGeneral"/>
                <a:cs typeface="STIXGeneral"/>
              </a:rPr>
              <a:t>settle </a:t>
            </a:r>
            <a:r>
              <a:rPr dirty="0" sz="1600">
                <a:latin typeface="STIXGeneral"/>
                <a:cs typeface="STIXGeneral"/>
              </a:rPr>
              <a:t>the basis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 spc="-10">
                <a:latin typeface="STIXGeneral"/>
                <a:cs typeface="STIXGeneral"/>
              </a:rPr>
              <a:t>developing </a:t>
            </a:r>
            <a:r>
              <a:rPr dirty="0" sz="1600" spc="-5">
                <a:latin typeface="STIXGeneral"/>
                <a:cs typeface="STIXGeneral"/>
              </a:rPr>
              <a:t>intelligent </a:t>
            </a:r>
            <a:r>
              <a:rPr dirty="0" sz="1600">
                <a:latin typeface="STIXGeneral"/>
                <a:cs typeface="STIXGeneral"/>
              </a:rPr>
              <a:t>applications and services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 spc="360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citizens</a:t>
            </a:r>
            <a:r>
              <a:rPr dirty="0" sz="1600" spc="-5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[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3</a:t>
            </a:r>
            <a:r>
              <a:rPr dirty="0" sz="1600">
                <a:latin typeface="STIXGeneral"/>
                <a:cs typeface="STIXGeneral"/>
              </a:rPr>
              <a:t>].</a:t>
            </a:r>
            <a:endParaRPr sz="16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600">
                <a:latin typeface="STIXGeneral"/>
                <a:cs typeface="STIXGeneral"/>
              </a:rPr>
              <a:t>Due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5">
                <a:latin typeface="STIXGeneral"/>
                <a:cs typeface="STIXGeneral"/>
              </a:rPr>
              <a:t>current </a:t>
            </a:r>
            <a:r>
              <a:rPr dirty="0" sz="1600" spc="-10">
                <a:latin typeface="STIXGeneral"/>
                <a:cs typeface="STIXGeneral"/>
              </a:rPr>
              <a:t>lack </a:t>
            </a:r>
            <a:r>
              <a:rPr dirty="0" sz="1600">
                <a:latin typeface="STIXGeneral"/>
                <a:cs typeface="STIXGeneral"/>
              </a:rPr>
              <a:t>of </a:t>
            </a:r>
            <a:r>
              <a:rPr dirty="0" sz="1600" spc="-10">
                <a:latin typeface="STIXGeneral"/>
                <a:cs typeface="STIXGeneral"/>
              </a:rPr>
              <a:t>fully </a:t>
            </a:r>
            <a:r>
              <a:rPr dirty="0" sz="1600" spc="-15">
                <a:latin typeface="STIXGeneral"/>
                <a:cs typeface="STIXGeneral"/>
              </a:rPr>
              <a:t>defined </a:t>
            </a:r>
            <a:r>
              <a:rPr dirty="0" sz="1600" spc="-5">
                <a:latin typeface="STIXGeneral"/>
                <a:cs typeface="STIXGeneral"/>
              </a:rPr>
              <a:t>standards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 spc="-5">
                <a:latin typeface="STIXGeneral"/>
                <a:cs typeface="STIXGeneral"/>
              </a:rPr>
              <a:t>architectures, </a:t>
            </a:r>
            <a:r>
              <a:rPr dirty="0" sz="1600">
                <a:latin typeface="STIXGeneral"/>
                <a:cs typeface="STIXGeneral"/>
              </a:rPr>
              <a:t>the  </a:t>
            </a:r>
            <a:r>
              <a:rPr dirty="0" sz="1600" spc="-20">
                <a:latin typeface="STIXGeneral"/>
                <a:cs typeface="STIXGeneral"/>
              </a:rPr>
              <a:t>key </a:t>
            </a:r>
            <a:r>
              <a:rPr dirty="0" sz="1600" spc="-5">
                <a:latin typeface="STIXGeneral"/>
                <a:cs typeface="STIXGeneral"/>
              </a:rPr>
              <a:t>requirements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their </a:t>
            </a:r>
            <a:r>
              <a:rPr dirty="0" sz="1600" spc="-5">
                <a:latin typeface="STIXGeneral"/>
                <a:cs typeface="STIXGeneral"/>
              </a:rPr>
              <a:t>usage </a:t>
            </a:r>
            <a:r>
              <a:rPr dirty="0" sz="1600">
                <a:latin typeface="STIXGeneral"/>
                <a:cs typeface="STIXGeneral"/>
              </a:rPr>
              <a:t>in a </a:t>
            </a:r>
            <a:r>
              <a:rPr dirty="0" sz="1600" spc="5">
                <a:latin typeface="STIXGeneral"/>
                <a:cs typeface="STIXGeneral"/>
              </a:rPr>
              <a:t>Smart </a:t>
            </a:r>
            <a:r>
              <a:rPr dirty="0" sz="1600">
                <a:latin typeface="STIXGeneral"/>
                <a:cs typeface="STIXGeneral"/>
              </a:rPr>
              <a:t>Cities scenario </a:t>
            </a:r>
            <a:r>
              <a:rPr dirty="0" sz="1600" spc="-5">
                <a:latin typeface="STIXGeneral"/>
                <a:cs typeface="STIXGeneral"/>
              </a:rPr>
              <a:t>are </a:t>
            </a:r>
            <a:r>
              <a:rPr dirty="0" sz="1600">
                <a:latin typeface="STIXGeneral"/>
                <a:cs typeface="STIXGeneral"/>
              </a:rPr>
              <a:t>rather  diﬃcult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be </a:t>
            </a:r>
            <a:r>
              <a:rPr dirty="0" sz="1600" spc="-15">
                <a:latin typeface="STIXGeneral"/>
                <a:cs typeface="STIXGeneral"/>
              </a:rPr>
              <a:t>defined.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20">
                <a:latin typeface="STIXGeneral"/>
                <a:cs typeface="STIXGeneral"/>
              </a:rPr>
              <a:t>first </a:t>
            </a:r>
            <a:r>
              <a:rPr dirty="0" sz="1600" spc="-5">
                <a:latin typeface="STIXGeneral"/>
                <a:cs typeface="STIXGeneral"/>
              </a:rPr>
              <a:t>steps </a:t>
            </a:r>
            <a:r>
              <a:rPr dirty="0" sz="1600">
                <a:latin typeface="STIXGeneral"/>
                <a:cs typeface="STIXGeneral"/>
              </a:rPr>
              <a:t>in this </a:t>
            </a:r>
            <a:r>
              <a:rPr dirty="0" sz="1600" spc="-5">
                <a:latin typeface="STIXGeneral"/>
                <a:cs typeface="STIXGeneral"/>
              </a:rPr>
              <a:t>direction </a:t>
            </a:r>
            <a:r>
              <a:rPr dirty="0" sz="1600" spc="-25">
                <a:latin typeface="STIXGeneral"/>
                <a:cs typeface="STIXGeneral"/>
              </a:rPr>
              <a:t>have </a:t>
            </a:r>
            <a:r>
              <a:rPr dirty="0" sz="1600">
                <a:latin typeface="STIXGeneral"/>
                <a:cs typeface="STIXGeneral"/>
              </a:rPr>
              <a:t>been done </a:t>
            </a:r>
            <a:r>
              <a:rPr dirty="0" sz="1600" spc="-20">
                <a:latin typeface="STIXGeneral"/>
                <a:cs typeface="STIXGeneral"/>
              </a:rPr>
              <a:t>by 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0">
                <a:latin typeface="STIXGeneral"/>
                <a:cs typeface="STIXGeneral"/>
              </a:rPr>
              <a:t>PROBE </a:t>
            </a:r>
            <a:r>
              <a:rPr dirty="0" sz="1600">
                <a:latin typeface="STIXGeneral"/>
                <a:cs typeface="STIXGeneral"/>
              </a:rPr>
              <a:t>IT </a:t>
            </a:r>
            <a:r>
              <a:rPr dirty="0" sz="1600" spc="-10">
                <a:latin typeface="STIXGeneral"/>
                <a:cs typeface="STIXGeneral"/>
              </a:rPr>
              <a:t>EU-financed </a:t>
            </a:r>
            <a:r>
              <a:rPr dirty="0" sz="1600" spc="-5">
                <a:latin typeface="STIXGeneral"/>
                <a:cs typeface="STIXGeneral"/>
              </a:rPr>
              <a:t>project </a:t>
            </a:r>
            <a:r>
              <a:rPr dirty="0" sz="1600" spc="-10">
                <a:latin typeface="STIXGeneral"/>
                <a:cs typeface="STIXGeneral"/>
              </a:rPr>
              <a:t>which </a:t>
            </a:r>
            <a:r>
              <a:rPr dirty="0" sz="1600">
                <a:latin typeface="STIXGeneral"/>
                <a:cs typeface="STIXGeneral"/>
              </a:rPr>
              <a:t>aimed, among </a:t>
            </a:r>
            <a:r>
              <a:rPr dirty="0" sz="1600" spc="-5">
                <a:latin typeface="STIXGeneral"/>
                <a:cs typeface="STIXGeneral"/>
              </a:rPr>
              <a:t>others, </a:t>
            </a:r>
            <a:r>
              <a:rPr dirty="0" sz="1600">
                <a:latin typeface="STIXGeneral"/>
                <a:cs typeface="STIXGeneral"/>
              </a:rPr>
              <a:t>at  </a:t>
            </a:r>
            <a:r>
              <a:rPr dirty="0" sz="1600" spc="-5">
                <a:latin typeface="STIXGeneral"/>
                <a:cs typeface="STIXGeneral"/>
              </a:rPr>
              <a:t>benchmarking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 spc="-5">
                <a:latin typeface="STIXGeneral"/>
                <a:cs typeface="STIXGeneral"/>
              </a:rPr>
              <a:t>deployments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5">
                <a:latin typeface="STIXGeneral"/>
                <a:cs typeface="STIXGeneral"/>
              </a:rPr>
              <a:t>setting </a:t>
            </a:r>
            <a:r>
              <a:rPr dirty="0" sz="1600">
                <a:latin typeface="STIXGeneral"/>
                <a:cs typeface="STIXGeneral"/>
              </a:rPr>
              <a:t>guidelines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 spc="-5">
                <a:latin typeface="STIXGeneral"/>
                <a:cs typeface="STIXGeneral"/>
              </a:rPr>
              <a:t>rollouts </a:t>
            </a:r>
            <a:r>
              <a:rPr dirty="0" sz="1600" spc="-20">
                <a:latin typeface="STIXGeneral"/>
                <a:cs typeface="STIXGeneral"/>
              </a:rPr>
              <a:t>for  </a:t>
            </a:r>
            <a:r>
              <a:rPr dirty="0" sz="1600" spc="5">
                <a:latin typeface="STIXGeneral"/>
                <a:cs typeface="STIXGeneral"/>
              </a:rPr>
              <a:t>Smart </a:t>
            </a:r>
            <a:r>
              <a:rPr dirty="0" sz="1600">
                <a:latin typeface="STIXGeneral"/>
                <a:cs typeface="STIXGeneral"/>
              </a:rPr>
              <a:t>Cities [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4</a:t>
            </a:r>
            <a:r>
              <a:rPr dirty="0" sz="1600">
                <a:latin typeface="STIXGeneral"/>
                <a:cs typeface="STIXGeneral"/>
              </a:rPr>
              <a:t>]. Based on some of these guidelines, considering </a:t>
            </a:r>
            <a:r>
              <a:rPr dirty="0" sz="1600" spc="-5">
                <a:latin typeface="STIXGeneral"/>
                <a:cs typeface="STIXGeneral"/>
              </a:rPr>
              <a:t>other  </a:t>
            </a:r>
            <a:r>
              <a:rPr dirty="0" sz="1600" spc="-10">
                <a:latin typeface="STIXGeneral"/>
                <a:cs typeface="STIXGeneral"/>
              </a:rPr>
              <a:t>surveys </a:t>
            </a:r>
            <a:r>
              <a:rPr dirty="0" sz="1600">
                <a:latin typeface="STIXGeneral"/>
                <a:cs typeface="STIXGeneral"/>
              </a:rPr>
              <a:t>[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5</a:t>
            </a:r>
            <a:r>
              <a:rPr dirty="0" sz="1600">
                <a:latin typeface="STIXGeneral"/>
                <a:cs typeface="STIXGeneral"/>
              </a:rPr>
              <a:t>–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9</a:t>
            </a:r>
            <a:r>
              <a:rPr dirty="0" sz="1600">
                <a:latin typeface="STIXGeneral"/>
                <a:cs typeface="STIXGeneral"/>
              </a:rPr>
              <a:t>] and also the </a:t>
            </a:r>
            <a:r>
              <a:rPr dirty="0" sz="1600" spc="-5">
                <a:latin typeface="STIXGeneral"/>
                <a:cs typeface="STIXGeneral"/>
              </a:rPr>
              <a:t>requirements </a:t>
            </a:r>
            <a:r>
              <a:rPr dirty="0" sz="1600" spc="-10">
                <a:latin typeface="STIXGeneral"/>
                <a:cs typeface="STIXGeneral"/>
              </a:rPr>
              <a:t>fulfilled </a:t>
            </a:r>
            <a:r>
              <a:rPr dirty="0" sz="1600" spc="-20">
                <a:latin typeface="STIXGeneral"/>
                <a:cs typeface="STIXGeneral"/>
              </a:rPr>
              <a:t>by </a:t>
            </a:r>
            <a:r>
              <a:rPr dirty="0" sz="1600">
                <a:latin typeface="STIXGeneral"/>
                <a:cs typeface="STIXGeneral"/>
              </a:rPr>
              <a:t>some of the </a:t>
            </a:r>
            <a:r>
              <a:rPr dirty="0" sz="1600" spc="-10">
                <a:latin typeface="STIXGeneral"/>
                <a:cs typeface="STIXGeneral"/>
              </a:rPr>
              <a:t>existing  </a:t>
            </a:r>
            <a:r>
              <a:rPr dirty="0" sz="1600" spc="-5">
                <a:latin typeface="STIXGeneral"/>
                <a:cs typeface="STIXGeneral"/>
              </a:rPr>
              <a:t>commercial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 spc="-5">
                <a:latin typeface="STIXGeneral"/>
                <a:cs typeface="STIXGeneral"/>
              </a:rPr>
              <a:t>architectures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5">
                <a:latin typeface="STIXGeneral"/>
                <a:cs typeface="STIXGeneral"/>
              </a:rPr>
              <a:t>platforms [</a:t>
            </a:r>
            <a:r>
              <a:rPr dirty="0" sz="1600" spc="-5">
                <a:solidFill>
                  <a:srgbClr val="4D8A17"/>
                </a:solidFill>
                <a:latin typeface="STIXGeneral"/>
                <a:cs typeface="STIXGeneral"/>
              </a:rPr>
              <a:t>10</a:t>
            </a:r>
            <a:r>
              <a:rPr dirty="0" sz="1600" spc="-5">
                <a:latin typeface="STIXGeneral"/>
                <a:cs typeface="STIXGeneral"/>
              </a:rPr>
              <a:t>, 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11</a:t>
            </a:r>
            <a:r>
              <a:rPr dirty="0" sz="1600">
                <a:latin typeface="STIXGeneral"/>
                <a:cs typeface="STIXGeneral"/>
              </a:rPr>
              <a:t>], </a:t>
            </a:r>
            <a:r>
              <a:rPr dirty="0" sz="1600" spc="-15">
                <a:latin typeface="STIXGeneral"/>
                <a:cs typeface="STIXGeneral"/>
              </a:rPr>
              <a:t>we </a:t>
            </a:r>
            <a:r>
              <a:rPr dirty="0" sz="1600" spc="-5">
                <a:latin typeface="STIXGeneral"/>
                <a:cs typeface="STIXGeneral"/>
              </a:rPr>
              <a:t>extracted </a:t>
            </a:r>
            <a:r>
              <a:rPr dirty="0" sz="1600">
                <a:latin typeface="STIXGeneral"/>
                <a:cs typeface="STIXGeneral"/>
              </a:rPr>
              <a:t>a </a:t>
            </a:r>
            <a:r>
              <a:rPr dirty="0" sz="1600" spc="-5">
                <a:latin typeface="STIXGeneral"/>
                <a:cs typeface="STIXGeneral"/>
              </a:rPr>
              <a:t>set </a:t>
            </a:r>
            <a:r>
              <a:rPr dirty="0" sz="1600">
                <a:latin typeface="STIXGeneral"/>
                <a:cs typeface="STIXGeneral"/>
              </a:rPr>
              <a:t>of  </a:t>
            </a:r>
            <a:r>
              <a:rPr dirty="0" sz="1600" spc="10">
                <a:latin typeface="STIXGeneral"/>
                <a:cs typeface="STIXGeneral"/>
              </a:rPr>
              <a:t>key </a:t>
            </a:r>
            <a:r>
              <a:rPr dirty="0" sz="1600" spc="35">
                <a:latin typeface="STIXGeneral"/>
                <a:cs typeface="STIXGeneral"/>
              </a:rPr>
              <a:t>requirements </a:t>
            </a:r>
            <a:r>
              <a:rPr dirty="0" sz="1600" spc="10">
                <a:latin typeface="STIXGeneral"/>
                <a:cs typeface="STIXGeneral"/>
              </a:rPr>
              <a:t>for </a:t>
            </a:r>
            <a:r>
              <a:rPr dirty="0" sz="1600" spc="-20">
                <a:latin typeface="STIXGeneral"/>
                <a:cs typeface="STIXGeneral"/>
              </a:rPr>
              <a:t>IoT</a:t>
            </a:r>
            <a:r>
              <a:rPr dirty="0" sz="1600" spc="360">
                <a:latin typeface="STIXGeneral"/>
                <a:cs typeface="STIXGeneral"/>
              </a:rPr>
              <a:t> </a:t>
            </a:r>
            <a:r>
              <a:rPr dirty="0" sz="1600" spc="35">
                <a:latin typeface="STIXGeneral"/>
                <a:cs typeface="STIXGeneral"/>
              </a:rPr>
              <a:t>platforms operating </a:t>
            </a:r>
            <a:r>
              <a:rPr dirty="0" sz="1600" spc="20">
                <a:latin typeface="STIXGeneral"/>
                <a:cs typeface="STIXGeneral"/>
              </a:rPr>
              <a:t>in </a:t>
            </a:r>
            <a:r>
              <a:rPr dirty="0" sz="1600">
                <a:latin typeface="STIXGeneral"/>
                <a:cs typeface="STIXGeneral"/>
              </a:rPr>
              <a:t>a </a:t>
            </a:r>
            <a:r>
              <a:rPr dirty="0" sz="1600" spc="40">
                <a:latin typeface="STIXGeneral"/>
                <a:cs typeface="STIXGeneral"/>
              </a:rPr>
              <a:t>Smart </a:t>
            </a:r>
            <a:r>
              <a:rPr dirty="0" sz="1600" spc="30">
                <a:latin typeface="STIXGeneral"/>
                <a:cs typeface="STIXGeneral"/>
              </a:rPr>
              <a:t>City  </a:t>
            </a:r>
            <a:r>
              <a:rPr dirty="0" sz="1600" spc="-5">
                <a:latin typeface="STIXGeneral"/>
                <a:cs typeface="STIXGeneral"/>
              </a:rPr>
              <a:t>environment.The compliance </a:t>
            </a:r>
            <a:r>
              <a:rPr dirty="0" sz="1600">
                <a:latin typeface="STIXGeneral"/>
                <a:cs typeface="STIXGeneral"/>
              </a:rPr>
              <a:t>of the </a:t>
            </a:r>
            <a:r>
              <a:rPr dirty="0" sz="1600" spc="-5">
                <a:latin typeface="STIXGeneral"/>
                <a:cs typeface="STIXGeneral"/>
              </a:rPr>
              <a:t>architecture proposed </a:t>
            </a:r>
            <a:r>
              <a:rPr dirty="0" sz="1600">
                <a:latin typeface="STIXGeneral"/>
                <a:cs typeface="STIXGeneral"/>
              </a:rPr>
              <a:t>in Section 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3  </a:t>
            </a:r>
            <a:r>
              <a:rPr dirty="0" sz="1600">
                <a:latin typeface="STIXGeneral"/>
                <a:cs typeface="STIXGeneral"/>
              </a:rPr>
              <a:t>with the </a:t>
            </a:r>
            <a:r>
              <a:rPr dirty="0" sz="1600" spc="-10">
                <a:latin typeface="STIXGeneral"/>
                <a:cs typeface="STIXGeneral"/>
              </a:rPr>
              <a:t>identified </a:t>
            </a:r>
            <a:r>
              <a:rPr dirty="0" sz="1600" spc="-5">
                <a:latin typeface="STIXGeneral"/>
                <a:cs typeface="STIXGeneral"/>
              </a:rPr>
              <a:t>requirements, </a:t>
            </a:r>
            <a:r>
              <a:rPr dirty="0" sz="1600">
                <a:latin typeface="STIXGeneral"/>
                <a:cs typeface="STIXGeneral"/>
              </a:rPr>
              <a:t>considering also the </a:t>
            </a:r>
            <a:r>
              <a:rPr dirty="0" sz="1600" spc="-20">
                <a:latin typeface="STIXGeneral"/>
                <a:cs typeface="STIXGeneral"/>
              </a:rPr>
              <a:t>first </a:t>
            </a:r>
            <a:r>
              <a:rPr dirty="0" sz="1600">
                <a:latin typeface="STIXGeneral"/>
                <a:cs typeface="STIXGeneral"/>
              </a:rPr>
              <a:t>implementation  </a:t>
            </a:r>
            <a:r>
              <a:rPr dirty="0" sz="1600" spc="-5">
                <a:latin typeface="STIXGeneral"/>
                <a:cs typeface="STIXGeneral"/>
              </a:rPr>
              <a:t>steps, </a:t>
            </a:r>
            <a:r>
              <a:rPr dirty="0" sz="1600">
                <a:latin typeface="STIXGeneral"/>
                <a:cs typeface="STIXGeneral"/>
              </a:rPr>
              <a:t>is discussed </a:t>
            </a:r>
            <a:r>
              <a:rPr dirty="0" sz="1600" spc="-5">
                <a:latin typeface="STIXGeneral"/>
                <a:cs typeface="STIXGeneral"/>
              </a:rPr>
              <a:t>individually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 spc="-10">
                <a:latin typeface="STIXGeneral"/>
                <a:cs typeface="STIXGeneral"/>
              </a:rPr>
              <a:t>each </a:t>
            </a:r>
            <a:r>
              <a:rPr dirty="0" sz="1600">
                <a:latin typeface="STIXGeneral"/>
                <a:cs typeface="STIXGeneral"/>
              </a:rPr>
              <a:t>one of the</a:t>
            </a:r>
            <a:r>
              <a:rPr dirty="0" sz="1600" spc="35">
                <a:latin typeface="STIXGeneral"/>
                <a:cs typeface="STIXGeneral"/>
              </a:rPr>
              <a:t> </a:t>
            </a:r>
            <a:r>
              <a:rPr dirty="0" sz="1600" spc="-5">
                <a:latin typeface="STIXGeneral"/>
                <a:cs typeface="STIXGeneral"/>
              </a:rPr>
              <a:t>requirements.</a:t>
            </a:r>
            <a:endParaRPr sz="16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716445"/>
            <a:ext cx="6146165" cy="8930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STIXGeneral"/>
                <a:cs typeface="STIXGeneral"/>
              </a:rPr>
              <a:t>2.1. Security</a:t>
            </a:r>
            <a:r>
              <a:rPr dirty="0" sz="1600" spc="-5">
                <a:latin typeface="STIXGeneral"/>
                <a:cs typeface="STIXGeneral"/>
              </a:rPr>
              <a:t> Requirements</a:t>
            </a:r>
            <a:endParaRPr sz="1600">
              <a:latin typeface="STIXGeneral"/>
              <a:cs typeface="STIXGener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</a:pPr>
            <a:r>
              <a:rPr dirty="0" sz="1600" spc="-5">
                <a:latin typeface="STIXGeneral"/>
                <a:cs typeface="STIXGeneral"/>
              </a:rPr>
              <a:t>There are already more </a:t>
            </a:r>
            <a:r>
              <a:rPr dirty="0" sz="1600">
                <a:latin typeface="STIXGeneral"/>
                <a:cs typeface="STIXGeneral"/>
              </a:rPr>
              <a:t>connected </a:t>
            </a:r>
            <a:r>
              <a:rPr dirty="0" sz="1600" spc="-5">
                <a:latin typeface="STIXGeneral"/>
                <a:cs typeface="STIXGeneral"/>
              </a:rPr>
              <a:t>devices </a:t>
            </a:r>
            <a:r>
              <a:rPr dirty="0" sz="1600">
                <a:latin typeface="STIXGeneral"/>
                <a:cs typeface="STIXGeneral"/>
              </a:rPr>
              <a:t>than people on the </a:t>
            </a:r>
            <a:r>
              <a:rPr dirty="0" sz="1600" spc="-5">
                <a:latin typeface="STIXGeneral"/>
                <a:cs typeface="STIXGeneral"/>
              </a:rPr>
              <a:t>planet, </a:t>
            </a:r>
            <a:r>
              <a:rPr dirty="0" sz="1600">
                <a:latin typeface="STIXGeneral"/>
                <a:cs typeface="STIXGeneral"/>
              </a:rPr>
              <a:t>with  the </a:t>
            </a:r>
            <a:r>
              <a:rPr dirty="0" sz="1600" spc="-5">
                <a:latin typeface="STIXGeneral"/>
                <a:cs typeface="STIXGeneral"/>
              </a:rPr>
              <a:t>estimation </a:t>
            </a:r>
            <a:r>
              <a:rPr dirty="0" sz="1600">
                <a:latin typeface="STIXGeneral"/>
                <a:cs typeface="STIXGeneral"/>
              </a:rPr>
              <a:t>that, </a:t>
            </a:r>
            <a:r>
              <a:rPr dirty="0" sz="1600" spc="-20">
                <a:latin typeface="STIXGeneral"/>
                <a:cs typeface="STIXGeneral"/>
              </a:rPr>
              <a:t>by </a:t>
            </a:r>
            <a:r>
              <a:rPr dirty="0" sz="1600">
                <a:latin typeface="STIXGeneral"/>
                <a:cs typeface="STIXGeneral"/>
              </a:rPr>
              <a:t>2020, there will be 50 billion connected </a:t>
            </a:r>
            <a:r>
              <a:rPr dirty="0" sz="1600" spc="-5">
                <a:latin typeface="STIXGeneral"/>
                <a:cs typeface="STIXGeneral"/>
              </a:rPr>
              <a:t>devices  </a:t>
            </a:r>
            <a:r>
              <a:rPr dirty="0" sz="1600">
                <a:latin typeface="STIXGeneral"/>
                <a:cs typeface="STIXGeneral"/>
              </a:rPr>
              <a:t>[</a:t>
            </a:r>
            <a:r>
              <a:rPr dirty="0" sz="1600">
                <a:solidFill>
                  <a:srgbClr val="4D8A17"/>
                </a:solidFill>
                <a:latin typeface="STIXGeneral"/>
                <a:cs typeface="STIXGeneral"/>
              </a:rPr>
              <a:t>11</a:t>
            </a:r>
            <a:r>
              <a:rPr dirty="0" sz="1600">
                <a:latin typeface="STIXGeneral"/>
                <a:cs typeface="STIXGeneral"/>
              </a:rPr>
              <a:t>]. The inclusion of these </a:t>
            </a:r>
            <a:r>
              <a:rPr dirty="0" sz="1600" spc="-5">
                <a:latin typeface="STIXGeneral"/>
                <a:cs typeface="STIXGeneral"/>
              </a:rPr>
              <a:t>devices </a:t>
            </a:r>
            <a:r>
              <a:rPr dirty="0" sz="1600">
                <a:latin typeface="STIXGeneral"/>
                <a:cs typeface="STIXGeneral"/>
              </a:rPr>
              <a:t>in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 spc="-5">
                <a:latin typeface="STIXGeneral"/>
                <a:cs typeface="STIXGeneral"/>
              </a:rPr>
              <a:t>platforms </a:t>
            </a:r>
            <a:r>
              <a:rPr dirty="0" sz="1600">
                <a:latin typeface="STIXGeneral"/>
                <a:cs typeface="STIXGeneral"/>
              </a:rPr>
              <a:t>means that </a:t>
            </a:r>
            <a:r>
              <a:rPr dirty="0" sz="1600" spc="-10">
                <a:latin typeface="STIXGeneral"/>
                <a:cs typeface="STIXGeneral"/>
              </a:rPr>
              <a:t>they </a:t>
            </a:r>
            <a:r>
              <a:rPr dirty="0" sz="1600">
                <a:latin typeface="STIXGeneral"/>
                <a:cs typeface="STIXGeneral"/>
              </a:rPr>
              <a:t>will  be </a:t>
            </a:r>
            <a:r>
              <a:rPr dirty="0" sz="1600" spc="-5">
                <a:latin typeface="STIXGeneral"/>
                <a:cs typeface="STIXGeneral"/>
              </a:rPr>
              <a:t>readable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5">
                <a:latin typeface="STIXGeneral"/>
                <a:cs typeface="STIXGeneral"/>
              </a:rPr>
              <a:t>controllable </a:t>
            </a:r>
            <a:r>
              <a:rPr dirty="0" sz="1600" spc="-20">
                <a:latin typeface="STIXGeneral"/>
                <a:cs typeface="STIXGeneral"/>
              </a:rPr>
              <a:t>over </a:t>
            </a:r>
            <a:r>
              <a:rPr dirty="0" sz="1600">
                <a:latin typeface="STIXGeneral"/>
                <a:cs typeface="STIXGeneral"/>
              </a:rPr>
              <a:t>the Internet. </a:t>
            </a:r>
            <a:r>
              <a:rPr dirty="0" sz="1600" spc="-10">
                <a:latin typeface="STIXGeneral"/>
                <a:cs typeface="STIXGeneral"/>
              </a:rPr>
              <a:t>Poor </a:t>
            </a:r>
            <a:r>
              <a:rPr dirty="0" sz="1600">
                <a:latin typeface="STIXGeneral"/>
                <a:cs typeface="STIXGeneral"/>
              </a:rPr>
              <a:t>or </a:t>
            </a:r>
            <a:r>
              <a:rPr dirty="0" sz="1600" spc="-10">
                <a:latin typeface="STIXGeneral"/>
                <a:cs typeface="STIXGeneral"/>
              </a:rPr>
              <a:t>misconfigured  networks </a:t>
            </a:r>
            <a:r>
              <a:rPr dirty="0" sz="1600" spc="-5">
                <a:latin typeface="STIXGeneral"/>
                <a:cs typeface="STIXGeneral"/>
              </a:rPr>
              <a:t>are potentially vulnerable to attacks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 spc="-5">
                <a:latin typeface="STIXGeneral"/>
                <a:cs typeface="STIXGeneral"/>
              </a:rPr>
              <a:t>environments are </a:t>
            </a:r>
            <a:r>
              <a:rPr dirty="0" sz="1600">
                <a:latin typeface="STIXGeneral"/>
                <a:cs typeface="STIXGeneral"/>
              </a:rPr>
              <a:t>no  </a:t>
            </a:r>
            <a:r>
              <a:rPr dirty="0" sz="1600" spc="-5">
                <a:latin typeface="STIXGeneral"/>
                <a:cs typeface="STIXGeneral"/>
              </a:rPr>
              <a:t>diﬀerent </a:t>
            </a:r>
            <a:r>
              <a:rPr dirty="0" sz="1600">
                <a:latin typeface="STIXGeneral"/>
                <a:cs typeface="STIXGeneral"/>
              </a:rPr>
              <a:t>at all, as </a:t>
            </a:r>
            <a:r>
              <a:rPr dirty="0" sz="1600" spc="-10">
                <a:latin typeface="STIXGeneral"/>
                <a:cs typeface="STIXGeneral"/>
              </a:rPr>
              <a:t>they </a:t>
            </a:r>
            <a:r>
              <a:rPr dirty="0" sz="1600" spc="-5">
                <a:latin typeface="STIXGeneral"/>
                <a:cs typeface="STIXGeneral"/>
              </a:rPr>
              <a:t>are </a:t>
            </a:r>
            <a:r>
              <a:rPr dirty="0" sz="1600" spc="-20">
                <a:latin typeface="STIXGeneral"/>
                <a:cs typeface="STIXGeneral"/>
              </a:rPr>
              <a:t>always </a:t>
            </a:r>
            <a:r>
              <a:rPr dirty="0" sz="1600">
                <a:latin typeface="STIXGeneral"/>
                <a:cs typeface="STIXGeneral"/>
              </a:rPr>
              <a:t>connected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the Internet. </a:t>
            </a:r>
            <a:r>
              <a:rPr dirty="0" sz="1600" spc="-10">
                <a:latin typeface="STIXGeneral"/>
                <a:cs typeface="STIXGeneral"/>
              </a:rPr>
              <a:t>Therefore, </a:t>
            </a:r>
            <a:r>
              <a:rPr dirty="0" sz="1600">
                <a:latin typeface="STIXGeneral"/>
                <a:cs typeface="STIXGeneral"/>
              </a:rPr>
              <a:t>an 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 spc="-5">
                <a:latin typeface="STIXGeneral"/>
                <a:cs typeface="STIXGeneral"/>
              </a:rPr>
              <a:t>platform must </a:t>
            </a:r>
            <a:r>
              <a:rPr dirty="0" sz="1600" spc="-25">
                <a:latin typeface="STIXGeneral"/>
                <a:cs typeface="STIXGeneral"/>
              </a:rPr>
              <a:t>have </a:t>
            </a:r>
            <a:r>
              <a:rPr dirty="0" sz="1600" spc="-5">
                <a:latin typeface="STIXGeneral"/>
                <a:cs typeface="STIXGeneral"/>
              </a:rPr>
              <a:t>strong </a:t>
            </a:r>
            <a:r>
              <a:rPr dirty="0" sz="1600">
                <a:latin typeface="STIXGeneral"/>
                <a:cs typeface="STIXGeneral"/>
              </a:rPr>
              <a:t>built in </a:t>
            </a:r>
            <a:r>
              <a:rPr dirty="0" sz="1600" spc="-10">
                <a:latin typeface="STIXGeneral"/>
                <a:cs typeface="STIXGeneral"/>
              </a:rPr>
              <a:t>security, </a:t>
            </a:r>
            <a:r>
              <a:rPr dirty="0" sz="1600" spc="-5">
                <a:latin typeface="STIXGeneral"/>
                <a:cs typeface="STIXGeneral"/>
              </a:rPr>
              <a:t>which, </a:t>
            </a:r>
            <a:r>
              <a:rPr dirty="0" sz="1600" spc="-15">
                <a:latin typeface="STIXGeneral"/>
                <a:cs typeface="STIXGeneral"/>
              </a:rPr>
              <a:t>specifically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the  </a:t>
            </a:r>
            <a:r>
              <a:rPr dirty="0" sz="1600" spc="5">
                <a:latin typeface="STIXGeneral"/>
                <a:cs typeface="STIXGeneral"/>
              </a:rPr>
              <a:t>Smart </a:t>
            </a:r>
            <a:r>
              <a:rPr dirty="0" sz="1600">
                <a:latin typeface="STIXGeneral"/>
                <a:cs typeface="STIXGeneral"/>
              </a:rPr>
              <a:t>Cities </a:t>
            </a:r>
            <a:r>
              <a:rPr dirty="0" sz="1600" spc="-10">
                <a:latin typeface="STIXGeneral"/>
                <a:cs typeface="STIXGeneral"/>
              </a:rPr>
              <a:t>environment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5">
                <a:latin typeface="STIXGeneral"/>
                <a:cs typeface="STIXGeneral"/>
              </a:rPr>
              <a:t>chosen </a:t>
            </a:r>
            <a:r>
              <a:rPr dirty="0" sz="1600">
                <a:latin typeface="STIXGeneral"/>
                <a:cs typeface="STIXGeneral"/>
              </a:rPr>
              <a:t>application, should </a:t>
            </a:r>
            <a:r>
              <a:rPr dirty="0" sz="1600" spc="-25">
                <a:latin typeface="STIXGeneral"/>
                <a:cs typeface="STIXGeneral"/>
              </a:rPr>
              <a:t>have </a:t>
            </a:r>
            <a:r>
              <a:rPr dirty="0" sz="1600">
                <a:latin typeface="STIXGeneral"/>
                <a:cs typeface="STIXGeneral"/>
              </a:rPr>
              <a:t>the  </a:t>
            </a:r>
            <a:r>
              <a:rPr dirty="0" sz="1600" spc="-15">
                <a:latin typeface="STIXGeneral"/>
                <a:cs typeface="STIXGeneral"/>
              </a:rPr>
              <a:t>following </a:t>
            </a:r>
            <a:r>
              <a:rPr dirty="0" sz="1600" spc="-20">
                <a:latin typeface="STIXGeneral"/>
                <a:cs typeface="STIXGeneral"/>
              </a:rPr>
              <a:t>key</a:t>
            </a:r>
            <a:r>
              <a:rPr dirty="0" sz="1600" spc="10">
                <a:latin typeface="STIXGeneral"/>
                <a:cs typeface="STIXGeneral"/>
              </a:rPr>
              <a:t> </a:t>
            </a:r>
            <a:r>
              <a:rPr dirty="0" sz="1600" spc="-5">
                <a:latin typeface="STIXGeneral"/>
                <a:cs typeface="STIXGeneral"/>
              </a:rPr>
              <a:t>requirements.</a:t>
            </a:r>
            <a:endParaRPr sz="16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600">
                <a:latin typeface="STIXGeneral"/>
                <a:cs typeface="STIXGeneral"/>
              </a:rPr>
              <a:t>(1) </a:t>
            </a:r>
            <a:r>
              <a:rPr dirty="0" sz="1600" spc="-5">
                <a:latin typeface="STIXGeneral"/>
                <a:cs typeface="STIXGeneral"/>
              </a:rPr>
              <a:t>End-to-End </a:t>
            </a:r>
            <a:r>
              <a:rPr dirty="0" sz="1600">
                <a:latin typeface="STIXGeneral"/>
                <a:cs typeface="STIXGeneral"/>
              </a:rPr>
              <a:t>Security </a:t>
            </a:r>
            <a:r>
              <a:rPr dirty="0" sz="1600" spc="-5">
                <a:latin typeface="STIXGeneral"/>
                <a:cs typeface="STIXGeneral"/>
              </a:rPr>
              <a:t>Mechanisms </a:t>
            </a:r>
            <a:r>
              <a:rPr dirty="0" sz="1600">
                <a:latin typeface="STIXGeneral"/>
                <a:cs typeface="STIXGeneral"/>
              </a:rPr>
              <a:t>and Data Encryption. </a:t>
            </a:r>
            <a:r>
              <a:rPr dirty="0" sz="1600" spc="-5">
                <a:latin typeface="STIXGeneral"/>
                <a:cs typeface="STIXGeneral"/>
              </a:rPr>
              <a:t>Standard-  </a:t>
            </a:r>
            <a:r>
              <a:rPr dirty="0" sz="1600">
                <a:latin typeface="STIXGeneral"/>
                <a:cs typeface="STIXGeneral"/>
              </a:rPr>
              <a:t>based encryption </a:t>
            </a:r>
            <a:r>
              <a:rPr dirty="0" sz="1600" spc="-5">
                <a:latin typeface="STIXGeneral"/>
                <a:cs typeface="STIXGeneral"/>
              </a:rPr>
              <a:t>from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0">
                <a:latin typeface="STIXGeneral"/>
                <a:cs typeface="STIXGeneral"/>
              </a:rPr>
              <a:t>hardware </a:t>
            </a:r>
            <a:r>
              <a:rPr dirty="0" sz="1600" spc="-5">
                <a:latin typeface="STIXGeneral"/>
                <a:cs typeface="STIXGeneral"/>
              </a:rPr>
              <a:t>devices to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 spc="-5">
                <a:latin typeface="STIXGeneral"/>
                <a:cs typeface="STIXGeneral"/>
              </a:rPr>
              <a:t>platform </a:t>
            </a:r>
            <a:r>
              <a:rPr dirty="0" sz="1600">
                <a:latin typeface="STIXGeneral"/>
                <a:cs typeface="STIXGeneral"/>
              </a:rPr>
              <a:t>is </a:t>
            </a:r>
            <a:r>
              <a:rPr dirty="0" sz="1600" spc="-10">
                <a:latin typeface="STIXGeneral"/>
                <a:cs typeface="STIXGeneral"/>
              </a:rPr>
              <a:t>arguably  </a:t>
            </a:r>
            <a:r>
              <a:rPr dirty="0" sz="1600">
                <a:latin typeface="STIXGeneral"/>
                <a:cs typeface="STIXGeneral"/>
              </a:rPr>
              <a:t>one of the </a:t>
            </a:r>
            <a:r>
              <a:rPr dirty="0" sz="1600" spc="-5">
                <a:latin typeface="STIXGeneral"/>
                <a:cs typeface="STIXGeneral"/>
              </a:rPr>
              <a:t>best </a:t>
            </a:r>
            <a:r>
              <a:rPr dirty="0" sz="1600">
                <a:latin typeface="STIXGeneral"/>
                <a:cs typeface="STIXGeneral"/>
              </a:rPr>
              <a:t>deterrents of data theft. </a:t>
            </a:r>
            <a:r>
              <a:rPr dirty="0" sz="1600" spc="-10">
                <a:latin typeface="STIXGeneral"/>
                <a:cs typeface="STIXGeneral"/>
              </a:rPr>
              <a:t>Many </a:t>
            </a:r>
            <a:r>
              <a:rPr dirty="0" sz="1600">
                <a:latin typeface="STIXGeneral"/>
                <a:cs typeface="STIXGeneral"/>
              </a:rPr>
              <a:t>services encrypt data once it  </a:t>
            </a:r>
            <a:r>
              <a:rPr dirty="0" sz="1600" spc="-10">
                <a:latin typeface="STIXGeneral"/>
                <a:cs typeface="STIXGeneral"/>
              </a:rPr>
              <a:t>gets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their data </a:t>
            </a:r>
            <a:r>
              <a:rPr dirty="0" sz="1600" spc="-5">
                <a:latin typeface="STIXGeneral"/>
                <a:cs typeface="STIXGeneral"/>
              </a:rPr>
              <a:t>centre, </a:t>
            </a:r>
            <a:r>
              <a:rPr dirty="0" sz="1600">
                <a:latin typeface="STIXGeneral"/>
                <a:cs typeface="STIXGeneral"/>
              </a:rPr>
              <a:t>but in </a:t>
            </a:r>
            <a:r>
              <a:rPr dirty="0" sz="1600" spc="-10">
                <a:latin typeface="STIXGeneral"/>
                <a:cs typeface="STIXGeneral"/>
              </a:rPr>
              <a:t>many </a:t>
            </a:r>
            <a:r>
              <a:rPr dirty="0" sz="1600" spc="-30">
                <a:latin typeface="STIXGeneral"/>
                <a:cs typeface="STIXGeneral"/>
              </a:rPr>
              <a:t>ways </a:t>
            </a:r>
            <a:r>
              <a:rPr dirty="0" sz="1600">
                <a:latin typeface="STIXGeneral"/>
                <a:cs typeface="STIXGeneral"/>
              </a:rPr>
              <a:t>data is </a:t>
            </a:r>
            <a:r>
              <a:rPr dirty="0" sz="1600" spc="-5">
                <a:latin typeface="STIXGeneral"/>
                <a:cs typeface="STIXGeneral"/>
              </a:rPr>
              <a:t>more vulnerable </a:t>
            </a:r>
            <a:r>
              <a:rPr dirty="0" sz="1600">
                <a:latin typeface="STIXGeneral"/>
                <a:cs typeface="STIXGeneral"/>
              </a:rPr>
              <a:t>when it  is in </a:t>
            </a:r>
            <a:r>
              <a:rPr dirty="0" sz="1600" spc="-5">
                <a:latin typeface="STIXGeneral"/>
                <a:cs typeface="STIXGeneral"/>
              </a:rPr>
              <a:t>transit.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0">
                <a:latin typeface="STIXGeneral"/>
                <a:cs typeface="STIXGeneral"/>
              </a:rPr>
              <a:t>challenge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0">
                <a:latin typeface="STIXGeneral"/>
                <a:cs typeface="STIXGeneral"/>
              </a:rPr>
              <a:t>developer </a:t>
            </a:r>
            <a:r>
              <a:rPr dirty="0" sz="1600">
                <a:latin typeface="STIXGeneral"/>
                <a:cs typeface="STIXGeneral"/>
              </a:rPr>
              <a:t>with doing this </a:t>
            </a:r>
            <a:r>
              <a:rPr dirty="0" sz="1600" spc="-5">
                <a:latin typeface="STIXGeneral"/>
                <a:cs typeface="STIXGeneral"/>
              </a:rPr>
              <a:t>from </a:t>
            </a:r>
            <a:r>
              <a:rPr dirty="0" sz="1600">
                <a:latin typeface="STIXGeneral"/>
                <a:cs typeface="STIXGeneral"/>
              </a:rPr>
              <a:t>end </a:t>
            </a:r>
            <a:r>
              <a:rPr dirty="0" sz="1600" spc="-5">
                <a:latin typeface="STIXGeneral"/>
                <a:cs typeface="STIXGeneral"/>
              </a:rPr>
              <a:t>to  </a:t>
            </a:r>
            <a:r>
              <a:rPr dirty="0" sz="1600">
                <a:latin typeface="STIXGeneral"/>
                <a:cs typeface="STIXGeneral"/>
              </a:rPr>
              <a:t>end is making the </a:t>
            </a:r>
            <a:r>
              <a:rPr dirty="0" sz="1600" spc="-5">
                <a:latin typeface="STIXGeneral"/>
                <a:cs typeface="STIXGeneral"/>
              </a:rPr>
              <a:t>entire </a:t>
            </a:r>
            <a:r>
              <a:rPr dirty="0" sz="1600">
                <a:latin typeface="STIXGeneral"/>
                <a:cs typeface="STIXGeneral"/>
              </a:rPr>
              <a:t>authentication happen without the </a:t>
            </a:r>
            <a:r>
              <a:rPr dirty="0" sz="1600" spc="-20">
                <a:latin typeface="STIXGeneral"/>
                <a:cs typeface="STIXGeneral"/>
              </a:rPr>
              <a:t>user’s  </a:t>
            </a:r>
            <a:r>
              <a:rPr dirty="0" sz="1600" spc="-5">
                <a:latin typeface="STIXGeneral"/>
                <a:cs typeface="STIXGeneral"/>
              </a:rPr>
              <a:t>intervention, </a:t>
            </a:r>
            <a:r>
              <a:rPr dirty="0" sz="1600">
                <a:latin typeface="STIXGeneral"/>
                <a:cs typeface="STIXGeneral"/>
              </a:rPr>
              <a:t>so the data is encrypted </a:t>
            </a:r>
            <a:r>
              <a:rPr dirty="0" sz="1600" spc="-15">
                <a:latin typeface="STIXGeneral"/>
                <a:cs typeface="STIXGeneral"/>
              </a:rPr>
              <a:t>automatically. </a:t>
            </a:r>
            <a:r>
              <a:rPr dirty="0" sz="1600" spc="-5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5">
                <a:latin typeface="STIXGeneral"/>
                <a:cs typeface="STIXGeneral"/>
              </a:rPr>
              <a:t>specific </a:t>
            </a:r>
            <a:r>
              <a:rPr dirty="0" sz="1600">
                <a:latin typeface="STIXGeneral"/>
                <a:cs typeface="STIXGeneral"/>
              </a:rPr>
              <a:t>case of  the </a:t>
            </a:r>
            <a:r>
              <a:rPr dirty="0" sz="1600" spc="-5">
                <a:latin typeface="STIXGeneral"/>
                <a:cs typeface="STIXGeneral"/>
              </a:rPr>
              <a:t>proposed architecture, </a:t>
            </a:r>
            <a:r>
              <a:rPr dirty="0" sz="1600">
                <a:latin typeface="STIXGeneral"/>
                <a:cs typeface="STIXGeneral"/>
              </a:rPr>
              <a:t>the critical links </a:t>
            </a:r>
            <a:r>
              <a:rPr dirty="0" sz="1600" spc="-5">
                <a:latin typeface="STIXGeneral"/>
                <a:cs typeface="STIXGeneral"/>
              </a:rPr>
              <a:t>are </a:t>
            </a:r>
            <a:r>
              <a:rPr dirty="0" sz="1600" spc="-10">
                <a:latin typeface="STIXGeneral"/>
                <a:cs typeface="STIXGeneral"/>
              </a:rPr>
              <a:t>between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0">
                <a:latin typeface="STIXGeneral"/>
                <a:cs typeface="STIXGeneral"/>
              </a:rPr>
              <a:t>real-world  </a:t>
            </a:r>
            <a:r>
              <a:rPr dirty="0" sz="1600">
                <a:latin typeface="STIXGeneral"/>
                <a:cs typeface="STIXGeneral"/>
              </a:rPr>
              <a:t>objects and the </a:t>
            </a:r>
            <a:r>
              <a:rPr dirty="0" sz="1600" spc="-5">
                <a:latin typeface="STIXGeneral"/>
                <a:cs typeface="STIXGeneral"/>
              </a:rPr>
              <a:t>related </a:t>
            </a:r>
            <a:r>
              <a:rPr dirty="0" sz="1600" spc="5">
                <a:latin typeface="STIXGeneral"/>
                <a:cs typeface="STIXGeneral"/>
              </a:rPr>
              <a:t>virtual </a:t>
            </a:r>
            <a:r>
              <a:rPr dirty="0" sz="1600">
                <a:latin typeface="STIXGeneral"/>
                <a:cs typeface="STIXGeneral"/>
              </a:rPr>
              <a:t>objects. </a:t>
            </a:r>
            <a:r>
              <a:rPr dirty="0" sz="1600" spc="-30">
                <a:latin typeface="STIXGeneral"/>
                <a:cs typeface="STIXGeneral"/>
              </a:rPr>
              <a:t>To </a:t>
            </a:r>
            <a:r>
              <a:rPr dirty="0" sz="1600" spc="-5">
                <a:latin typeface="STIXGeneral"/>
                <a:cs typeface="STIXGeneral"/>
              </a:rPr>
              <a:t>ensure </a:t>
            </a:r>
            <a:r>
              <a:rPr dirty="0" sz="1600">
                <a:latin typeface="STIXGeneral"/>
                <a:cs typeface="STIXGeneral"/>
              </a:rPr>
              <a:t>a </a:t>
            </a:r>
            <a:r>
              <a:rPr dirty="0" sz="1600" spc="-5">
                <a:latin typeface="STIXGeneral"/>
                <a:cs typeface="STIXGeneral"/>
              </a:rPr>
              <a:t>secured </a:t>
            </a:r>
            <a:r>
              <a:rPr dirty="0" sz="1600">
                <a:latin typeface="STIXGeneral"/>
                <a:cs typeface="STIXGeneral"/>
              </a:rPr>
              <a:t>connection, the  </a:t>
            </a:r>
            <a:r>
              <a:rPr dirty="0" sz="1600" spc="-10">
                <a:latin typeface="STIXGeneral"/>
                <a:cs typeface="STIXGeneral"/>
              </a:rPr>
              <a:t>real-world </a:t>
            </a:r>
            <a:r>
              <a:rPr dirty="0" sz="1600">
                <a:latin typeface="STIXGeneral"/>
                <a:cs typeface="STIXGeneral"/>
              </a:rPr>
              <a:t>objects </a:t>
            </a:r>
            <a:r>
              <a:rPr dirty="0" sz="1600" spc="-20">
                <a:latin typeface="STIXGeneral"/>
                <a:cs typeface="STIXGeneral"/>
              </a:rPr>
              <a:t>exchange </a:t>
            </a:r>
            <a:r>
              <a:rPr dirty="0" sz="1600" spc="-25">
                <a:latin typeface="STIXGeneral"/>
                <a:cs typeface="STIXGeneral"/>
              </a:rPr>
              <a:t>keys </a:t>
            </a:r>
            <a:r>
              <a:rPr dirty="0" sz="1600">
                <a:latin typeface="STIXGeneral"/>
                <a:cs typeface="STIXGeneral"/>
              </a:rPr>
              <a:t>and IDs with the </a:t>
            </a:r>
            <a:r>
              <a:rPr dirty="0" sz="1600" spc="5">
                <a:latin typeface="STIXGeneral"/>
                <a:cs typeface="STIXGeneral"/>
              </a:rPr>
              <a:t>virtual </a:t>
            </a:r>
            <a:r>
              <a:rPr dirty="0" sz="1600">
                <a:latin typeface="STIXGeneral"/>
                <a:cs typeface="STIXGeneral"/>
              </a:rPr>
              <a:t>objects at the  association phase, </a:t>
            </a:r>
            <a:r>
              <a:rPr dirty="0" sz="1600" spc="-15">
                <a:latin typeface="STIXGeneral"/>
                <a:cs typeface="STIXGeneral"/>
              </a:rPr>
              <a:t>avoiding any </a:t>
            </a:r>
            <a:r>
              <a:rPr dirty="0" sz="1600" spc="-5">
                <a:latin typeface="STIXGeneral"/>
                <a:cs typeface="STIXGeneral"/>
              </a:rPr>
              <a:t>other </a:t>
            </a:r>
            <a:r>
              <a:rPr dirty="0" sz="1600" spc="5">
                <a:latin typeface="STIXGeneral"/>
                <a:cs typeface="STIXGeneral"/>
              </a:rPr>
              <a:t>further </a:t>
            </a:r>
            <a:r>
              <a:rPr dirty="0" sz="1600">
                <a:latin typeface="STIXGeneral"/>
                <a:cs typeface="STIXGeneral"/>
              </a:rPr>
              <a:t>connection </a:t>
            </a:r>
            <a:r>
              <a:rPr dirty="0" sz="1600" spc="-5">
                <a:latin typeface="STIXGeneral"/>
                <a:cs typeface="STIXGeneral"/>
              </a:rPr>
              <a:t>to. </a:t>
            </a:r>
            <a:r>
              <a:rPr dirty="0" sz="1600">
                <a:latin typeface="STIXGeneral"/>
                <a:cs typeface="STIXGeneral"/>
              </a:rPr>
              <a:t>All the  </a:t>
            </a:r>
            <a:r>
              <a:rPr dirty="0" sz="1600" spc="-5">
                <a:latin typeface="STIXGeneral"/>
                <a:cs typeface="STIXGeneral"/>
              </a:rPr>
              <a:t>subsequent </a:t>
            </a:r>
            <a:r>
              <a:rPr dirty="0" sz="1600">
                <a:latin typeface="STIXGeneral"/>
                <a:cs typeface="STIXGeneral"/>
              </a:rPr>
              <a:t>connections </a:t>
            </a:r>
            <a:r>
              <a:rPr dirty="0" sz="1600" spc="-10">
                <a:latin typeface="STIXGeneral"/>
                <a:cs typeface="STIXGeneral"/>
              </a:rPr>
              <a:t>between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5">
                <a:latin typeface="STIXGeneral"/>
                <a:cs typeface="STIXGeneral"/>
              </a:rPr>
              <a:t>virtual </a:t>
            </a:r>
            <a:r>
              <a:rPr dirty="0" sz="1600">
                <a:latin typeface="STIXGeneral"/>
                <a:cs typeface="STIXGeneral"/>
              </a:rPr>
              <a:t>objects and the upper </a:t>
            </a:r>
            <a:r>
              <a:rPr dirty="0" sz="1600" spc="-15">
                <a:latin typeface="STIXGeneral"/>
                <a:cs typeface="STIXGeneral"/>
              </a:rPr>
              <a:t>layers  </a:t>
            </a:r>
            <a:r>
              <a:rPr dirty="0" sz="1600" spc="-5">
                <a:latin typeface="STIXGeneral"/>
                <a:cs typeface="STIXGeneral"/>
              </a:rPr>
              <a:t>are </a:t>
            </a:r>
            <a:r>
              <a:rPr dirty="0" sz="1600">
                <a:latin typeface="STIXGeneral"/>
                <a:cs typeface="STIXGeneral"/>
              </a:rPr>
              <a:t>inside the cloud </a:t>
            </a:r>
            <a:r>
              <a:rPr dirty="0" sz="1600" spc="-10">
                <a:latin typeface="STIXGeneral"/>
                <a:cs typeface="STIXGeneral"/>
              </a:rPr>
              <a:t>environment </a:t>
            </a:r>
            <a:r>
              <a:rPr dirty="0" sz="1600">
                <a:latin typeface="STIXGeneral"/>
                <a:cs typeface="STIXGeneral"/>
              </a:rPr>
              <a:t>that </a:t>
            </a:r>
            <a:r>
              <a:rPr dirty="0" sz="1600" spc="-20">
                <a:latin typeface="STIXGeneral"/>
                <a:cs typeface="STIXGeneral"/>
              </a:rPr>
              <a:t>avoids </a:t>
            </a:r>
            <a:r>
              <a:rPr dirty="0" sz="1600">
                <a:latin typeface="STIXGeneral"/>
                <a:cs typeface="STIXGeneral"/>
              </a:rPr>
              <a:t>unauthorized access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the  </a:t>
            </a:r>
            <a:r>
              <a:rPr dirty="0" sz="1600" spc="-10">
                <a:latin typeface="STIXGeneral"/>
                <a:cs typeface="STIXGeneral"/>
              </a:rPr>
              <a:t>users’ </a:t>
            </a:r>
            <a:r>
              <a:rPr dirty="0" sz="1600">
                <a:latin typeface="STIXGeneral"/>
                <a:cs typeface="STIXGeneral"/>
              </a:rPr>
              <a:t>data.(2) </a:t>
            </a:r>
            <a:r>
              <a:rPr dirty="0" sz="1600" spc="-5">
                <a:latin typeface="STIXGeneral"/>
                <a:cs typeface="STIXGeneral"/>
              </a:rPr>
              <a:t>Flexible, </a:t>
            </a:r>
            <a:r>
              <a:rPr dirty="0" sz="1600" spc="-10">
                <a:latin typeface="STIXGeneral"/>
                <a:cs typeface="STIXGeneral"/>
              </a:rPr>
              <a:t>Configurable </a:t>
            </a:r>
            <a:r>
              <a:rPr dirty="0" sz="1600" spc="-5">
                <a:latin typeface="STIXGeneral"/>
                <a:cs typeface="STIXGeneral"/>
              </a:rPr>
              <a:t>Access </a:t>
            </a:r>
            <a:r>
              <a:rPr dirty="0" sz="1600">
                <a:latin typeface="STIXGeneral"/>
                <a:cs typeface="STIXGeneral"/>
              </a:rPr>
              <a:t>and Authorization </a:t>
            </a:r>
            <a:r>
              <a:rPr dirty="0" sz="1600" spc="-5">
                <a:latin typeface="STIXGeneral"/>
                <a:cs typeface="STIXGeneral"/>
              </a:rPr>
              <a:t>Control.  Diﬀerent </a:t>
            </a:r>
            <a:r>
              <a:rPr dirty="0" sz="1600">
                <a:latin typeface="STIXGeneral"/>
                <a:cs typeface="STIXGeneral"/>
              </a:rPr>
              <a:t>user types need </a:t>
            </a:r>
            <a:r>
              <a:rPr dirty="0" sz="1600" spc="-5">
                <a:latin typeface="STIXGeneral"/>
                <a:cs typeface="STIXGeneral"/>
              </a:rPr>
              <a:t>diﬀerent </a:t>
            </a:r>
            <a:r>
              <a:rPr dirty="0" sz="1600" spc="-15">
                <a:latin typeface="STIXGeneral"/>
                <a:cs typeface="STIXGeneral"/>
              </a:rPr>
              <a:t>levels </a:t>
            </a:r>
            <a:r>
              <a:rPr dirty="0" sz="1600">
                <a:latin typeface="STIXGeneral"/>
                <a:cs typeface="STIXGeneral"/>
              </a:rPr>
              <a:t>of access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the data, </a:t>
            </a:r>
            <a:r>
              <a:rPr dirty="0" sz="1600" spc="-5">
                <a:latin typeface="STIXGeneral"/>
                <a:cs typeface="STIXGeneral"/>
              </a:rPr>
              <a:t>especially  </a:t>
            </a:r>
            <a:r>
              <a:rPr dirty="0" sz="1600" spc="-20">
                <a:latin typeface="STIXGeneral"/>
                <a:cs typeface="STIXGeneral"/>
              </a:rPr>
              <a:t>for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5">
                <a:latin typeface="STIXGeneral"/>
                <a:cs typeface="STIXGeneral"/>
              </a:rPr>
              <a:t>specific </a:t>
            </a:r>
            <a:r>
              <a:rPr dirty="0" sz="1600">
                <a:latin typeface="STIXGeneral"/>
                <a:cs typeface="STIXGeneral"/>
              </a:rPr>
              <a:t>scenario of </a:t>
            </a:r>
            <a:r>
              <a:rPr dirty="0" sz="1600" spc="-10">
                <a:latin typeface="STIXGeneral"/>
                <a:cs typeface="STIXGeneral"/>
              </a:rPr>
              <a:t>live </a:t>
            </a:r>
            <a:r>
              <a:rPr dirty="0" sz="1600" spc="-5">
                <a:latin typeface="STIXGeneral"/>
                <a:cs typeface="STIXGeneral"/>
              </a:rPr>
              <a:t>environmental </a:t>
            </a:r>
            <a:r>
              <a:rPr dirty="0" sz="1600">
                <a:latin typeface="STIXGeneral"/>
                <a:cs typeface="STIXGeneral"/>
              </a:rPr>
              <a:t>data monitoring </a:t>
            </a:r>
            <a:r>
              <a:rPr dirty="0" sz="1600" spc="-10">
                <a:latin typeface="STIXGeneral"/>
                <a:cs typeface="STIXGeneral"/>
              </a:rPr>
              <a:t>such </a:t>
            </a:r>
            <a:r>
              <a:rPr dirty="0" sz="1600">
                <a:latin typeface="STIXGeneral"/>
                <a:cs typeface="STIXGeneral"/>
              </a:rPr>
              <a:t>as  </a:t>
            </a:r>
            <a:r>
              <a:rPr dirty="0" sz="1600" spc="-5">
                <a:latin typeface="STIXGeneral"/>
                <a:cs typeface="STIXGeneral"/>
              </a:rPr>
              <a:t>temperature </a:t>
            </a:r>
            <a:r>
              <a:rPr dirty="0" sz="1600">
                <a:latin typeface="STIXGeneral"/>
                <a:cs typeface="STIXGeneral"/>
              </a:rPr>
              <a:t>and </a:t>
            </a:r>
            <a:r>
              <a:rPr dirty="0" sz="1600" spc="-15">
                <a:latin typeface="STIXGeneral"/>
                <a:cs typeface="STIXGeneral"/>
              </a:rPr>
              <a:t>humidity. </a:t>
            </a:r>
            <a:r>
              <a:rPr dirty="0" sz="1600" spc="-10">
                <a:latin typeface="STIXGeneral"/>
                <a:cs typeface="STIXGeneral"/>
              </a:rPr>
              <a:t>Therefore, </a:t>
            </a:r>
            <a:r>
              <a:rPr dirty="0" sz="1600">
                <a:latin typeface="STIXGeneral"/>
                <a:cs typeface="STIXGeneral"/>
              </a:rPr>
              <a:t>an </a:t>
            </a:r>
            <a:r>
              <a:rPr dirty="0" sz="1600" spc="-50">
                <a:latin typeface="STIXGeneral"/>
                <a:cs typeface="STIXGeneral"/>
              </a:rPr>
              <a:t>IoT </a:t>
            </a:r>
            <a:r>
              <a:rPr dirty="0" sz="1600" spc="-5">
                <a:latin typeface="STIXGeneral"/>
                <a:cs typeface="STIXGeneral"/>
              </a:rPr>
              <a:t>platform </a:t>
            </a:r>
            <a:r>
              <a:rPr dirty="0" sz="1600">
                <a:latin typeface="STIXGeneral"/>
                <a:cs typeface="STIXGeneral"/>
              </a:rPr>
              <a:t>should be able </a:t>
            </a:r>
            <a:r>
              <a:rPr dirty="0" sz="1600" spc="-5">
                <a:latin typeface="STIXGeneral"/>
                <a:cs typeface="STIXGeneral"/>
              </a:rPr>
              <a:t>to  </a:t>
            </a:r>
            <a:r>
              <a:rPr dirty="0" sz="1600">
                <a:latin typeface="STIXGeneral"/>
                <a:cs typeface="STIXGeneral"/>
              </a:rPr>
              <a:t>grant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>
                <a:latin typeface="STIXGeneral"/>
                <a:cs typeface="STIXGeneral"/>
              </a:rPr>
              <a:t>the users of the </a:t>
            </a:r>
            <a:r>
              <a:rPr dirty="0" sz="1600" spc="5">
                <a:latin typeface="STIXGeneral"/>
                <a:cs typeface="STIXGeneral"/>
              </a:rPr>
              <a:t>Smart </a:t>
            </a:r>
            <a:r>
              <a:rPr dirty="0" sz="1600">
                <a:latin typeface="STIXGeneral"/>
                <a:cs typeface="STIXGeneral"/>
              </a:rPr>
              <a:t>City </a:t>
            </a:r>
            <a:r>
              <a:rPr dirty="0" sz="1600" spc="-10">
                <a:latin typeface="STIXGeneral"/>
                <a:cs typeface="STIXGeneral"/>
              </a:rPr>
              <a:t>environment </a:t>
            </a:r>
            <a:r>
              <a:rPr dirty="0" sz="1600" spc="-5">
                <a:latin typeface="STIXGeneral"/>
                <a:cs typeface="STIXGeneral"/>
              </a:rPr>
              <a:t>diﬀerent </a:t>
            </a:r>
            <a:r>
              <a:rPr dirty="0" sz="1600">
                <a:latin typeface="STIXGeneral"/>
                <a:cs typeface="STIXGeneral"/>
              </a:rPr>
              <a:t>access </a:t>
            </a:r>
            <a:r>
              <a:rPr dirty="0" sz="1600" spc="-15">
                <a:latin typeface="STIXGeneral"/>
                <a:cs typeface="STIXGeneral"/>
              </a:rPr>
              <a:t>profiles</a:t>
            </a:r>
            <a:r>
              <a:rPr dirty="0" sz="1600" spc="114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in</a:t>
            </a:r>
            <a:endParaRPr sz="16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55485"/>
            <a:ext cx="6146165" cy="9201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600" spc="5">
                <a:latin typeface="STIXGeneral"/>
                <a:cs typeface="STIXGeneral"/>
              </a:rPr>
              <a:t>terms </a:t>
            </a:r>
            <a:r>
              <a:rPr dirty="0" sz="1600">
                <a:latin typeface="STIXGeneral"/>
                <a:cs typeface="STIXGeneral"/>
              </a:rPr>
              <a:t>of </a:t>
            </a:r>
            <a:r>
              <a:rPr dirty="0" sz="1600" spc="-5">
                <a:latin typeface="STIXGeneral"/>
                <a:cs typeface="STIXGeneral"/>
              </a:rPr>
              <a:t>ownership, </a:t>
            </a:r>
            <a:r>
              <a:rPr dirty="0" sz="1600">
                <a:latin typeface="STIXGeneral"/>
                <a:cs typeface="STIXGeneral"/>
              </a:rPr>
              <a:t>security </a:t>
            </a:r>
            <a:r>
              <a:rPr dirty="0" sz="1600" spc="-15">
                <a:latin typeface="STIXGeneral"/>
                <a:cs typeface="STIXGeneral"/>
              </a:rPr>
              <a:t>level, </a:t>
            </a:r>
            <a:r>
              <a:rPr dirty="0" sz="1600" spc="-10">
                <a:latin typeface="STIXGeneral"/>
                <a:cs typeface="STIXGeneral"/>
              </a:rPr>
              <a:t>visibility, </a:t>
            </a:r>
            <a:r>
              <a:rPr dirty="0" sz="1600">
                <a:latin typeface="STIXGeneral"/>
                <a:cs typeface="STIXGeneral"/>
              </a:rPr>
              <a:t>data polling </a:t>
            </a:r>
            <a:r>
              <a:rPr dirty="0" sz="1600" spc="-15">
                <a:latin typeface="STIXGeneral"/>
                <a:cs typeface="STIXGeneral"/>
              </a:rPr>
              <a:t>frequency, </a:t>
            </a:r>
            <a:r>
              <a:rPr dirty="0" sz="1600" spc="-5">
                <a:latin typeface="STIXGeneral"/>
                <a:cs typeface="STIXGeneral"/>
              </a:rPr>
              <a:t>etc. 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5">
                <a:latin typeface="STIXGeneral"/>
                <a:cs typeface="STIXGeneral"/>
              </a:rPr>
              <a:t>virtual </a:t>
            </a:r>
            <a:r>
              <a:rPr dirty="0" sz="1600">
                <a:latin typeface="STIXGeneral"/>
                <a:cs typeface="STIXGeneral"/>
              </a:rPr>
              <a:t>objects used in the </a:t>
            </a:r>
            <a:r>
              <a:rPr dirty="0" sz="1600" spc="-5">
                <a:latin typeface="STIXGeneral"/>
                <a:cs typeface="STIXGeneral"/>
              </a:rPr>
              <a:t>proposed architecture </a:t>
            </a:r>
            <a:r>
              <a:rPr dirty="0" sz="1600">
                <a:latin typeface="STIXGeneral"/>
                <a:cs typeface="STIXGeneral"/>
              </a:rPr>
              <a:t>can </a:t>
            </a:r>
            <a:r>
              <a:rPr dirty="0" sz="1600" spc="-25">
                <a:latin typeface="STIXGeneral"/>
                <a:cs typeface="STIXGeneral"/>
              </a:rPr>
              <a:t>have </a:t>
            </a:r>
            <a:r>
              <a:rPr dirty="0" sz="1600">
                <a:latin typeface="STIXGeneral"/>
                <a:cs typeface="STIXGeneral"/>
              </a:rPr>
              <a:t>three types  of permissions: if </a:t>
            </a:r>
            <a:r>
              <a:rPr dirty="0" sz="1600" spc="-10">
                <a:latin typeface="STIXGeneral"/>
                <a:cs typeface="STIXGeneral"/>
              </a:rPr>
              <a:t>“public,”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5">
                <a:latin typeface="STIXGeneral"/>
                <a:cs typeface="STIXGeneral"/>
              </a:rPr>
              <a:t>resource </a:t>
            </a:r>
            <a:r>
              <a:rPr dirty="0" sz="1600">
                <a:latin typeface="STIXGeneral"/>
                <a:cs typeface="STIXGeneral"/>
              </a:rPr>
              <a:t>can be accessible </a:t>
            </a:r>
            <a:r>
              <a:rPr dirty="0" sz="1600" spc="-5">
                <a:latin typeface="STIXGeneral"/>
                <a:cs typeface="STIXGeneral"/>
              </a:rPr>
              <a:t>to </a:t>
            </a:r>
            <a:r>
              <a:rPr dirty="0" sz="1600" spc="-10">
                <a:latin typeface="STIXGeneral"/>
                <a:cs typeface="STIXGeneral"/>
              </a:rPr>
              <a:t>everyone  </a:t>
            </a:r>
            <a:r>
              <a:rPr dirty="0" sz="1600">
                <a:latin typeface="STIXGeneral"/>
                <a:cs typeface="STIXGeneral"/>
              </a:rPr>
              <a:t>without the use of </a:t>
            </a:r>
            <a:r>
              <a:rPr dirty="0" sz="1600" spc="-15">
                <a:latin typeface="STIXGeneral"/>
                <a:cs typeface="STIXGeneral"/>
              </a:rPr>
              <a:t>any </a:t>
            </a:r>
            <a:r>
              <a:rPr dirty="0" sz="1600" spc="-20">
                <a:latin typeface="STIXGeneral"/>
                <a:cs typeface="STIXGeneral"/>
              </a:rPr>
              <a:t>keys; </a:t>
            </a:r>
            <a:r>
              <a:rPr dirty="0" sz="1600">
                <a:latin typeface="STIXGeneral"/>
                <a:cs typeface="STIXGeneral"/>
              </a:rPr>
              <a:t>if </a:t>
            </a:r>
            <a:r>
              <a:rPr dirty="0" sz="1600" spc="-10">
                <a:latin typeface="STIXGeneral"/>
                <a:cs typeface="STIXGeneral"/>
              </a:rPr>
              <a:t>“private,”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5">
                <a:latin typeface="STIXGeneral"/>
                <a:cs typeface="STIXGeneral"/>
              </a:rPr>
              <a:t>resource </a:t>
            </a:r>
            <a:r>
              <a:rPr dirty="0" sz="1600">
                <a:latin typeface="STIXGeneral"/>
                <a:cs typeface="STIXGeneral"/>
              </a:rPr>
              <a:t>can be accessed </a:t>
            </a:r>
            <a:r>
              <a:rPr dirty="0" sz="1600" spc="-5">
                <a:latin typeface="STIXGeneral"/>
                <a:cs typeface="STIXGeneral"/>
              </a:rPr>
              <a:t>to 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10">
                <a:latin typeface="STIXGeneral"/>
                <a:cs typeface="STIXGeneral"/>
              </a:rPr>
              <a:t>owner </a:t>
            </a:r>
            <a:r>
              <a:rPr dirty="0" sz="1600" spc="-20">
                <a:latin typeface="STIXGeneral"/>
                <a:cs typeface="STIXGeneral"/>
              </a:rPr>
              <a:t>key </a:t>
            </a:r>
            <a:r>
              <a:rPr dirty="0" sz="1600" spc="-15">
                <a:latin typeface="STIXGeneral"/>
                <a:cs typeface="STIXGeneral"/>
              </a:rPr>
              <a:t>only; </a:t>
            </a:r>
            <a:r>
              <a:rPr dirty="0" sz="1600">
                <a:latin typeface="STIXGeneral"/>
                <a:cs typeface="STIXGeneral"/>
              </a:rPr>
              <a:t>if </a:t>
            </a:r>
            <a:r>
              <a:rPr dirty="0" sz="1600" spc="-5">
                <a:latin typeface="STIXGeneral"/>
                <a:cs typeface="STIXGeneral"/>
              </a:rPr>
              <a:t>“friend,”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5">
                <a:latin typeface="STIXGeneral"/>
                <a:cs typeface="STIXGeneral"/>
              </a:rPr>
              <a:t>resource </a:t>
            </a:r>
            <a:r>
              <a:rPr dirty="0" sz="1600">
                <a:latin typeface="STIXGeneral"/>
                <a:cs typeface="STIXGeneral"/>
              </a:rPr>
              <a:t>can be accessed </a:t>
            </a:r>
            <a:r>
              <a:rPr dirty="0" sz="1600" spc="-20">
                <a:latin typeface="STIXGeneral"/>
                <a:cs typeface="STIXGeneral"/>
              </a:rPr>
              <a:t>by </a:t>
            </a:r>
            <a:r>
              <a:rPr dirty="0" sz="1600" spc="-10">
                <a:latin typeface="STIXGeneral"/>
                <a:cs typeface="STIXGeneral"/>
              </a:rPr>
              <a:t>providing 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-5">
                <a:latin typeface="STIXGeneral"/>
                <a:cs typeface="STIXGeneral"/>
              </a:rPr>
              <a:t>friend-key </a:t>
            </a:r>
            <a:r>
              <a:rPr dirty="0" sz="1600" spc="-10">
                <a:latin typeface="STIXGeneral"/>
                <a:cs typeface="STIXGeneral"/>
              </a:rPr>
              <a:t>known </a:t>
            </a:r>
            <a:r>
              <a:rPr dirty="0" sz="1600" spc="-20">
                <a:latin typeface="STIXGeneral"/>
                <a:cs typeface="STIXGeneral"/>
              </a:rPr>
              <a:t>by </a:t>
            </a:r>
            <a:r>
              <a:rPr dirty="0" sz="1600">
                <a:latin typeface="STIXGeneral"/>
                <a:cs typeface="STIXGeneral"/>
              </a:rPr>
              <a:t>the </a:t>
            </a:r>
            <a:r>
              <a:rPr dirty="0" sz="1600" spc="5">
                <a:latin typeface="STIXGeneral"/>
                <a:cs typeface="STIXGeneral"/>
              </a:rPr>
              <a:t>friend virtual</a:t>
            </a:r>
            <a:r>
              <a:rPr dirty="0" sz="1600" spc="20">
                <a:latin typeface="STIXGeneral"/>
                <a:cs typeface="STIXGeneral"/>
              </a:rPr>
              <a:t> </a:t>
            </a:r>
            <a:r>
              <a:rPr dirty="0" sz="1600">
                <a:latin typeface="STIXGeneral"/>
                <a:cs typeface="STIXGeneral"/>
              </a:rPr>
              <a:t>object.</a:t>
            </a:r>
            <a:endParaRPr sz="16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600">
                <a:latin typeface="STIXGeneral"/>
                <a:cs typeface="STIXGeneral"/>
              </a:rPr>
              <a:t>All the </a:t>
            </a:r>
            <a:r>
              <a:rPr dirty="0" sz="1600" spc="-5">
                <a:latin typeface="STIXGeneral"/>
                <a:cs typeface="STIXGeneral"/>
              </a:rPr>
              <a:t>other </a:t>
            </a:r>
            <a:r>
              <a:rPr dirty="0" sz="1600">
                <a:latin typeface="STIXGeneral"/>
                <a:cs typeface="STIXGeneral"/>
              </a:rPr>
              <a:t>security </a:t>
            </a:r>
            <a:r>
              <a:rPr dirty="0" sz="1600" spc="-5">
                <a:latin typeface="STIXGeneral"/>
                <a:cs typeface="STIXGeneral"/>
              </a:rPr>
              <a:t>requirements </a:t>
            </a:r>
            <a:r>
              <a:rPr dirty="0" sz="1600">
                <a:latin typeface="STIXGeneral"/>
                <a:cs typeface="STIXGeneral"/>
              </a:rPr>
              <a:t>can be </a:t>
            </a:r>
            <a:r>
              <a:rPr dirty="0" sz="1600" spc="-15">
                <a:latin typeface="STIXGeneral"/>
                <a:cs typeface="STIXGeneral"/>
              </a:rPr>
              <a:t>covered </a:t>
            </a:r>
            <a:r>
              <a:rPr dirty="0" sz="1600" spc="-20">
                <a:latin typeface="STIXGeneral"/>
                <a:cs typeface="STIXGeneral"/>
              </a:rPr>
              <a:t>by  </a:t>
            </a:r>
            <a:r>
              <a:rPr dirty="0" sz="1600">
                <a:latin typeface="STIXGeneral"/>
                <a:cs typeface="STIXGeneral"/>
              </a:rPr>
              <a:t>the cloud  </a:t>
            </a:r>
            <a:r>
              <a:rPr dirty="0" sz="1600" spc="70">
                <a:latin typeface="STIXGeneral"/>
                <a:cs typeface="STIXGeneral"/>
              </a:rPr>
              <a:t>environment </a:t>
            </a:r>
            <a:r>
              <a:rPr dirty="0" sz="1600" spc="60">
                <a:latin typeface="STIXGeneral"/>
                <a:cs typeface="STIXGeneral"/>
              </a:rPr>
              <a:t>which will </a:t>
            </a:r>
            <a:r>
              <a:rPr dirty="0" sz="1600" spc="40">
                <a:latin typeface="STIXGeneral"/>
                <a:cs typeface="STIXGeneral"/>
              </a:rPr>
              <a:t>be </a:t>
            </a:r>
            <a:r>
              <a:rPr dirty="0" sz="1600" spc="60">
                <a:latin typeface="STIXGeneral"/>
                <a:cs typeface="STIXGeneral"/>
              </a:rPr>
              <a:t>used </a:t>
            </a:r>
            <a:r>
              <a:rPr dirty="0" sz="1600" spc="40">
                <a:latin typeface="STIXGeneral"/>
                <a:cs typeface="STIXGeneral"/>
              </a:rPr>
              <a:t>to </a:t>
            </a:r>
            <a:r>
              <a:rPr dirty="0" sz="1600" spc="75">
                <a:latin typeface="STIXGeneral"/>
                <a:cs typeface="STIXGeneral"/>
              </a:rPr>
              <a:t>implement </a:t>
            </a:r>
            <a:r>
              <a:rPr dirty="0" sz="1600" spc="60">
                <a:latin typeface="STIXGeneral"/>
                <a:cs typeface="STIXGeneral"/>
              </a:rPr>
              <a:t>the </a:t>
            </a:r>
            <a:r>
              <a:rPr dirty="0" sz="1600" spc="70">
                <a:latin typeface="STIXGeneral"/>
                <a:cs typeface="STIXGeneral"/>
              </a:rPr>
              <a:t>proposed  </a:t>
            </a:r>
            <a:r>
              <a:rPr dirty="0" sz="1600" spc="-5">
                <a:latin typeface="STIXGeneral"/>
                <a:cs typeface="STIXGeneral"/>
              </a:rPr>
              <a:t>architecture.2.2. Flexibility</a:t>
            </a:r>
            <a:endParaRPr sz="16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145"/>
              </a:spcBef>
            </a:pP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market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 spc="-25">
                <a:latin typeface="STIXGeneral"/>
                <a:cs typeface="STIXGeneral"/>
              </a:rPr>
              <a:t>IoT-enabled </a:t>
            </a:r>
            <a:r>
              <a:rPr dirty="0" sz="1800" spc="-5">
                <a:latin typeface="STIXGeneral"/>
                <a:cs typeface="STIXGeneral"/>
              </a:rPr>
              <a:t>devices, </a:t>
            </a:r>
            <a:r>
              <a:rPr dirty="0" sz="1800">
                <a:latin typeface="STIXGeneral"/>
                <a:cs typeface="STIXGeneral"/>
              </a:rPr>
              <a:t>although in full </a:t>
            </a:r>
            <a:r>
              <a:rPr dirty="0" sz="1800" spc="-5">
                <a:latin typeface="STIXGeneral"/>
                <a:cs typeface="STIXGeneral"/>
              </a:rPr>
              <a:t>extension, </a:t>
            </a:r>
            <a:r>
              <a:rPr dirty="0" sz="1800">
                <a:latin typeface="STIXGeneral"/>
                <a:cs typeface="STIXGeneral"/>
              </a:rPr>
              <a:t>is  </a:t>
            </a:r>
            <a:r>
              <a:rPr dirty="0" sz="1800" spc="-5">
                <a:latin typeface="STIXGeneral"/>
                <a:cs typeface="STIXGeneral"/>
              </a:rPr>
              <a:t>still </a:t>
            </a:r>
            <a:r>
              <a:rPr dirty="0" sz="1800">
                <a:latin typeface="STIXGeneral"/>
                <a:cs typeface="STIXGeneral"/>
              </a:rPr>
              <a:t>in the </a:t>
            </a:r>
            <a:r>
              <a:rPr dirty="0" sz="1800" spc="-15">
                <a:latin typeface="STIXGeneral"/>
                <a:cs typeface="STIXGeneral"/>
              </a:rPr>
              <a:t>early </a:t>
            </a:r>
            <a:r>
              <a:rPr dirty="0" sz="1800" spc="-5">
                <a:latin typeface="STIXGeneral"/>
                <a:cs typeface="STIXGeneral"/>
              </a:rPr>
              <a:t>stages </a:t>
            </a:r>
            <a:r>
              <a:rPr dirty="0" sz="1800">
                <a:latin typeface="STIXGeneral"/>
                <a:cs typeface="STIXGeneral"/>
              </a:rPr>
              <a:t>of </a:t>
            </a:r>
            <a:r>
              <a:rPr dirty="0" sz="1800" spc="-5">
                <a:latin typeface="STIXGeneral"/>
                <a:cs typeface="STIXGeneral"/>
              </a:rPr>
              <a:t>adoption. </a:t>
            </a:r>
            <a:r>
              <a:rPr dirty="0" sz="1800" spc="-10">
                <a:latin typeface="STIXGeneral"/>
                <a:cs typeface="STIXGeneral"/>
              </a:rPr>
              <a:t>Developers </a:t>
            </a:r>
            <a:r>
              <a:rPr dirty="0" sz="1800">
                <a:latin typeface="STIXGeneral"/>
                <a:cs typeface="STIXGeneral"/>
              </a:rPr>
              <a:t>of the </a:t>
            </a:r>
            <a:r>
              <a:rPr dirty="0" sz="1800" spc="-10">
                <a:latin typeface="STIXGeneral"/>
                <a:cs typeface="STIXGeneral"/>
              </a:rPr>
              <a:t>next  </a:t>
            </a:r>
            <a:r>
              <a:rPr dirty="0" sz="1800" spc="-5">
                <a:latin typeface="STIXGeneral"/>
                <a:cs typeface="STIXGeneral"/>
              </a:rPr>
              <a:t>generation </a:t>
            </a:r>
            <a:r>
              <a:rPr dirty="0" sz="1800">
                <a:latin typeface="STIXGeneral"/>
                <a:cs typeface="STIXGeneral"/>
              </a:rPr>
              <a:t>of connected </a:t>
            </a:r>
            <a:r>
              <a:rPr dirty="0" sz="1800" spc="-5">
                <a:latin typeface="STIXGeneral"/>
                <a:cs typeface="STIXGeneral"/>
              </a:rPr>
              <a:t>devices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5">
                <a:latin typeface="STIXGeneral"/>
                <a:cs typeface="STIXGeneral"/>
              </a:rPr>
              <a:t>products </a:t>
            </a:r>
            <a:r>
              <a:rPr dirty="0" sz="1800">
                <a:latin typeface="STIXGeneral"/>
                <a:cs typeface="STIXGeneral"/>
              </a:rPr>
              <a:t>need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15">
                <a:latin typeface="STIXGeneral"/>
                <a:cs typeface="STIXGeneral"/>
              </a:rPr>
              <a:t>rely </a:t>
            </a:r>
            <a:r>
              <a:rPr dirty="0" sz="1800">
                <a:latin typeface="STIXGeneral"/>
                <a:cs typeface="STIXGeneral"/>
              </a:rPr>
              <a:t>on  </a:t>
            </a:r>
            <a:r>
              <a:rPr dirty="0" sz="1800" spc="5">
                <a:latin typeface="STIXGeneral"/>
                <a:cs typeface="STIXGeneral"/>
              </a:rPr>
              <a:t>certain </a:t>
            </a:r>
            <a:r>
              <a:rPr dirty="0" sz="1800" spc="-15">
                <a:latin typeface="STIXGeneral"/>
                <a:cs typeface="STIXGeneral"/>
              </a:rPr>
              <a:t>flexibility </a:t>
            </a:r>
            <a:r>
              <a:rPr dirty="0" sz="1800" spc="-5">
                <a:latin typeface="STIXGeneral"/>
                <a:cs typeface="STIXGeneral"/>
              </a:rPr>
              <a:t>from </a:t>
            </a:r>
            <a:r>
              <a:rPr dirty="0" sz="1800">
                <a:latin typeface="STIXGeneral"/>
                <a:cs typeface="STIXGeneral"/>
              </a:rPr>
              <a:t>their </a:t>
            </a:r>
            <a:r>
              <a:rPr dirty="0" sz="1800" spc="-10">
                <a:latin typeface="STIXGeneral"/>
                <a:cs typeface="STIXGeneral"/>
              </a:rPr>
              <a:t>software </a:t>
            </a:r>
            <a:r>
              <a:rPr dirty="0" sz="1800" spc="5">
                <a:latin typeface="STIXGeneral"/>
                <a:cs typeface="STIXGeneral"/>
              </a:rPr>
              <a:t>counterparts </a:t>
            </a:r>
            <a:r>
              <a:rPr dirty="0" sz="1800" spc="-5">
                <a:latin typeface="STIXGeneral"/>
                <a:cs typeface="STIXGeneral"/>
              </a:rPr>
              <a:t>aggregating  </a:t>
            </a:r>
            <a:r>
              <a:rPr dirty="0" sz="1800">
                <a:latin typeface="STIXGeneral"/>
                <a:cs typeface="STIXGeneral"/>
              </a:rPr>
              <a:t>their </a:t>
            </a:r>
            <a:r>
              <a:rPr dirty="0" sz="1800" spc="-5">
                <a:latin typeface="STIXGeneral"/>
                <a:cs typeface="STIXGeneral"/>
              </a:rPr>
              <a:t>products. For </a:t>
            </a:r>
            <a:r>
              <a:rPr dirty="0" sz="1800">
                <a:latin typeface="STIXGeneral"/>
                <a:cs typeface="STIXGeneral"/>
              </a:rPr>
              <a:t>these </a:t>
            </a:r>
            <a:r>
              <a:rPr dirty="0" sz="1800" spc="-5">
                <a:latin typeface="STIXGeneral"/>
                <a:cs typeface="STIXGeneral"/>
              </a:rPr>
              <a:t>reasons, </a:t>
            </a:r>
            <a:r>
              <a:rPr dirty="0" sz="1800">
                <a:latin typeface="STIXGeneral"/>
                <a:cs typeface="STIXGeneral"/>
              </a:rPr>
              <a:t>an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platform </a:t>
            </a:r>
            <a:r>
              <a:rPr dirty="0" sz="1800">
                <a:latin typeface="STIXGeneral"/>
                <a:cs typeface="STIXGeneral"/>
              </a:rPr>
              <a:t>should </a:t>
            </a:r>
            <a:r>
              <a:rPr dirty="0" sz="1800" spc="-10">
                <a:latin typeface="STIXGeneral"/>
                <a:cs typeface="STIXGeneral"/>
              </a:rPr>
              <a:t>comply  </a:t>
            </a:r>
            <a:r>
              <a:rPr dirty="0" sz="1800">
                <a:latin typeface="STIXGeneral"/>
                <a:cs typeface="STIXGeneral"/>
              </a:rPr>
              <a:t>with the </a:t>
            </a:r>
            <a:r>
              <a:rPr dirty="0" sz="1800" spc="-15">
                <a:latin typeface="STIXGeneral"/>
                <a:cs typeface="STIXGeneral"/>
              </a:rPr>
              <a:t>following flexibility</a:t>
            </a:r>
            <a:r>
              <a:rPr dirty="0" sz="1800" spc="10">
                <a:latin typeface="STIXGeneral"/>
                <a:cs typeface="STIXGeneral"/>
              </a:rPr>
              <a:t> </a:t>
            </a:r>
            <a:r>
              <a:rPr dirty="0" sz="1800" spc="5">
                <a:latin typeface="STIXGeneral"/>
                <a:cs typeface="STIXGeneral"/>
              </a:rPr>
              <a:t>rules.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  <a:buAutoNum type="arabicParenBoth"/>
              <a:tabLst>
                <a:tab pos="378460" algn="l"/>
              </a:tabLst>
            </a:pPr>
            <a:r>
              <a:rPr dirty="0" sz="1800" spc="-15">
                <a:latin typeface="STIXGeneral"/>
                <a:cs typeface="STIXGeneral"/>
              </a:rPr>
              <a:t>Networking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10">
                <a:latin typeface="STIXGeneral"/>
                <a:cs typeface="STIXGeneral"/>
              </a:rPr>
              <a:t>Device </a:t>
            </a:r>
            <a:r>
              <a:rPr dirty="0" sz="1800" spc="-5">
                <a:latin typeface="STIXGeneral"/>
                <a:cs typeface="STIXGeneral"/>
              </a:rPr>
              <a:t>Agnosticism. </a:t>
            </a:r>
            <a:r>
              <a:rPr dirty="0" sz="1800" spc="-10">
                <a:latin typeface="STIXGeneral"/>
                <a:cs typeface="STIXGeneral"/>
              </a:rPr>
              <a:t>Configuration changes  </a:t>
            </a:r>
            <a:r>
              <a:rPr dirty="0" sz="1800">
                <a:latin typeface="STIXGeneral"/>
                <a:cs typeface="STIXGeneral"/>
              </a:rPr>
              <a:t>should </a:t>
            </a:r>
            <a:r>
              <a:rPr dirty="0" sz="1800" spc="-5">
                <a:latin typeface="STIXGeneral"/>
                <a:cs typeface="STIXGeneral"/>
              </a:rPr>
              <a:t>not </a:t>
            </a:r>
            <a:r>
              <a:rPr dirty="0" sz="1800">
                <a:latin typeface="STIXGeneral"/>
                <a:cs typeface="STIXGeneral"/>
              </a:rPr>
              <a:t>be limited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writing/changing the </a:t>
            </a:r>
            <a:r>
              <a:rPr dirty="0" sz="1800" spc="-5">
                <a:latin typeface="STIXGeneral"/>
                <a:cs typeface="STIXGeneral"/>
              </a:rPr>
              <a:t>driver </a:t>
            </a:r>
            <a:r>
              <a:rPr dirty="0" sz="1800">
                <a:latin typeface="STIXGeneral"/>
                <a:cs typeface="STIXGeneral"/>
              </a:rPr>
              <a:t>and data  </a:t>
            </a:r>
            <a:r>
              <a:rPr dirty="0" sz="1800" spc="-5">
                <a:latin typeface="STIXGeneral"/>
                <a:cs typeface="STIXGeneral"/>
              </a:rPr>
              <a:t>format </a:t>
            </a:r>
            <a:r>
              <a:rPr dirty="0" sz="1800">
                <a:latin typeface="STIXGeneral"/>
                <a:cs typeface="STIXGeneral"/>
              </a:rPr>
              <a:t>when a </a:t>
            </a:r>
            <a:r>
              <a:rPr dirty="0" sz="1800" spc="-10">
                <a:latin typeface="STIXGeneral"/>
                <a:cs typeface="STIXGeneral"/>
              </a:rPr>
              <a:t>device </a:t>
            </a:r>
            <a:r>
              <a:rPr dirty="0" sz="1800">
                <a:latin typeface="STIXGeneral"/>
                <a:cs typeface="STIXGeneral"/>
              </a:rPr>
              <a:t>is added or updated, giving the </a:t>
            </a:r>
            <a:r>
              <a:rPr dirty="0" sz="1800" spc="-5">
                <a:latin typeface="STIXGeneral"/>
                <a:cs typeface="STIXGeneral"/>
              </a:rPr>
              <a:t>freedom to  </a:t>
            </a:r>
            <a:r>
              <a:rPr dirty="0" sz="1800" spc="-10">
                <a:latin typeface="STIXGeneral"/>
                <a:cs typeface="STIXGeneral"/>
              </a:rPr>
              <a:t>hardware developers </a:t>
            </a:r>
            <a:r>
              <a:rPr dirty="0" sz="1800" spc="-5">
                <a:latin typeface="STIXGeneral"/>
                <a:cs typeface="STIXGeneral"/>
              </a:rPr>
              <a:t>to constantly </a:t>
            </a:r>
            <a:r>
              <a:rPr dirty="0" sz="1800" spc="-15">
                <a:latin typeface="STIXGeneral"/>
                <a:cs typeface="STIXGeneral"/>
              </a:rPr>
              <a:t>develop </a:t>
            </a:r>
            <a:r>
              <a:rPr dirty="0" sz="1800">
                <a:latin typeface="STIXGeneral"/>
                <a:cs typeface="STIXGeneral"/>
              </a:rPr>
              <a:t>their </a:t>
            </a:r>
            <a:r>
              <a:rPr dirty="0" sz="1800" spc="-5">
                <a:latin typeface="STIXGeneral"/>
                <a:cs typeface="STIXGeneral"/>
              </a:rPr>
              <a:t>products </a:t>
            </a:r>
            <a:r>
              <a:rPr dirty="0" sz="1800">
                <a:latin typeface="STIXGeneral"/>
                <a:cs typeface="STIXGeneral"/>
              </a:rPr>
              <a:t>without  being limited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 spc="-10">
                <a:latin typeface="STIXGeneral"/>
                <a:cs typeface="STIXGeneral"/>
              </a:rPr>
              <a:t>predefined </a:t>
            </a:r>
            <a:r>
              <a:rPr dirty="0" sz="1800" spc="-5">
                <a:latin typeface="STIXGeneral"/>
                <a:cs typeface="STIXGeneral"/>
              </a:rPr>
              <a:t>settings </a:t>
            </a:r>
            <a:r>
              <a:rPr dirty="0" sz="1800">
                <a:latin typeface="STIXGeneral"/>
                <a:cs typeface="STIXGeneral"/>
              </a:rPr>
              <a:t>or </a:t>
            </a:r>
            <a:r>
              <a:rPr dirty="0" sz="1800" spc="-5">
                <a:latin typeface="STIXGeneral"/>
                <a:cs typeface="STIXGeneral"/>
              </a:rPr>
              <a:t>compatibility</a:t>
            </a:r>
            <a:r>
              <a:rPr dirty="0" sz="1800" spc="2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issues.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  <a:buAutoNum type="arabicParenBoth"/>
              <a:tabLst>
                <a:tab pos="358140" algn="l"/>
              </a:tabLst>
            </a:pPr>
            <a:r>
              <a:rPr dirty="0" sz="1800" spc="-10">
                <a:latin typeface="STIXGeneral"/>
                <a:cs typeface="STIXGeneral"/>
              </a:rPr>
              <a:t>Device </a:t>
            </a:r>
            <a:r>
              <a:rPr dirty="0" sz="1800" spc="-15">
                <a:latin typeface="STIXGeneral"/>
                <a:cs typeface="STIXGeneral"/>
              </a:rPr>
              <a:t>Manageability. </a:t>
            </a:r>
            <a:r>
              <a:rPr dirty="0" sz="1800">
                <a:latin typeface="STIXGeneral"/>
                <a:cs typeface="STIXGeneral"/>
              </a:rPr>
              <a:t>Since a </a:t>
            </a:r>
            <a:r>
              <a:rPr dirty="0" sz="1800" spc="-15">
                <a:latin typeface="STIXGeneral"/>
                <a:cs typeface="STIXGeneral"/>
              </a:rPr>
              <a:t>large </a:t>
            </a:r>
            <a:r>
              <a:rPr dirty="0" sz="1800">
                <a:latin typeface="STIXGeneral"/>
                <a:cs typeface="STIXGeneral"/>
              </a:rPr>
              <a:t>number of </a:t>
            </a:r>
            <a:r>
              <a:rPr dirty="0" sz="1800" spc="5">
                <a:latin typeface="STIXGeneral"/>
                <a:cs typeface="STIXGeneral"/>
              </a:rPr>
              <a:t>smart </a:t>
            </a:r>
            <a:r>
              <a:rPr dirty="0" sz="1800" spc="-5">
                <a:latin typeface="STIXGeneral"/>
                <a:cs typeface="STIXGeneral"/>
              </a:rPr>
              <a:t>devices  </a:t>
            </a:r>
            <a:r>
              <a:rPr dirty="0" sz="1800">
                <a:latin typeface="STIXGeneral"/>
                <a:cs typeface="STIXGeneral"/>
              </a:rPr>
              <a:t>and sensors can be placed </a:t>
            </a:r>
            <a:r>
              <a:rPr dirty="0" sz="1800" spc="-5">
                <a:latin typeface="STIXGeneral"/>
                <a:cs typeface="STIXGeneral"/>
              </a:rPr>
              <a:t>geographically </a:t>
            </a:r>
            <a:r>
              <a:rPr dirty="0" sz="1800">
                <a:latin typeface="STIXGeneral"/>
                <a:cs typeface="STIXGeneral"/>
              </a:rPr>
              <a:t>at </a:t>
            </a:r>
            <a:r>
              <a:rPr dirty="0" sz="1800" spc="-15">
                <a:latin typeface="STIXGeneral"/>
                <a:cs typeface="STIXGeneral"/>
              </a:rPr>
              <a:t>large </a:t>
            </a:r>
            <a:r>
              <a:rPr dirty="0" sz="1800">
                <a:latin typeface="STIXGeneral"/>
                <a:cs typeface="STIXGeneral"/>
              </a:rPr>
              <a:t>distances in a  </a:t>
            </a:r>
            <a:r>
              <a:rPr dirty="0" sz="1800" spc="5">
                <a:latin typeface="STIXGeneral"/>
                <a:cs typeface="STIXGeneral"/>
              </a:rPr>
              <a:t>Smart </a:t>
            </a:r>
            <a:r>
              <a:rPr dirty="0" sz="1800">
                <a:latin typeface="STIXGeneral"/>
                <a:cs typeface="STIXGeneral"/>
              </a:rPr>
              <a:t>Cities </a:t>
            </a:r>
            <a:r>
              <a:rPr dirty="0" sz="1800" spc="-10">
                <a:latin typeface="STIXGeneral"/>
                <a:cs typeface="STIXGeneral"/>
              </a:rPr>
              <a:t>environment,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platform must </a:t>
            </a:r>
            <a:r>
              <a:rPr dirty="0" sz="1800">
                <a:latin typeface="STIXGeneral"/>
                <a:cs typeface="STIXGeneral"/>
              </a:rPr>
              <a:t>incorporate  means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10">
                <a:latin typeface="STIXGeneral"/>
                <a:cs typeface="STIXGeneral"/>
              </a:rPr>
              <a:t>allow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remote management </a:t>
            </a:r>
            <a:r>
              <a:rPr dirty="0" sz="1800">
                <a:latin typeface="STIXGeneral"/>
                <a:cs typeface="STIXGeneral"/>
              </a:rPr>
              <a:t>of these </a:t>
            </a:r>
            <a:r>
              <a:rPr dirty="0" sz="1800" spc="-5">
                <a:latin typeface="STIXGeneral"/>
                <a:cs typeface="STIXGeneral"/>
              </a:rPr>
              <a:t>devices. </a:t>
            </a:r>
            <a:r>
              <a:rPr dirty="0" sz="1800">
                <a:latin typeface="STIXGeneral"/>
                <a:cs typeface="STIXGeneral"/>
              </a:rPr>
              <a:t>This </a:t>
            </a:r>
            <a:r>
              <a:rPr dirty="0" sz="1800" spc="-20">
                <a:latin typeface="STIXGeneral"/>
                <a:cs typeface="STIXGeneral"/>
              </a:rPr>
              <a:t>may  </a:t>
            </a:r>
            <a:r>
              <a:rPr dirty="0" sz="1800">
                <a:latin typeface="STIXGeneral"/>
                <a:cs typeface="STIXGeneral"/>
              </a:rPr>
              <a:t>include </a:t>
            </a:r>
            <a:r>
              <a:rPr dirty="0" sz="1800" spc="-5">
                <a:latin typeface="STIXGeneral"/>
                <a:cs typeface="STIXGeneral"/>
              </a:rPr>
              <a:t>remote delivery </a:t>
            </a:r>
            <a:r>
              <a:rPr dirty="0" sz="1800">
                <a:latin typeface="STIXGeneral"/>
                <a:cs typeface="STIXGeneral"/>
              </a:rPr>
              <a:t>of </a:t>
            </a:r>
            <a:r>
              <a:rPr dirty="0" sz="1800" spc="-5">
                <a:latin typeface="STIXGeneral"/>
                <a:cs typeface="STIXGeneral"/>
              </a:rPr>
              <a:t>operating </a:t>
            </a:r>
            <a:r>
              <a:rPr dirty="0" sz="1800" spc="-10">
                <a:latin typeface="STIXGeneral"/>
                <a:cs typeface="STIXGeneral"/>
              </a:rPr>
              <a:t>system </a:t>
            </a:r>
            <a:r>
              <a:rPr dirty="0" sz="1800" spc="-5">
                <a:latin typeface="STIXGeneral"/>
                <a:cs typeface="STIXGeneral"/>
              </a:rPr>
              <a:t>patches, </a:t>
            </a:r>
            <a:r>
              <a:rPr dirty="0" sz="1800" spc="-15">
                <a:latin typeface="STIXGeneral"/>
                <a:cs typeface="STIXGeneral"/>
              </a:rPr>
              <a:t>profiles, new  </a:t>
            </a:r>
            <a:r>
              <a:rPr dirty="0" sz="1800" spc="-5">
                <a:latin typeface="STIXGeneral"/>
                <a:cs typeface="STIXGeneral"/>
              </a:rPr>
              <a:t>analytics </a:t>
            </a:r>
            <a:r>
              <a:rPr dirty="0" sz="1800">
                <a:latin typeface="STIXGeneral"/>
                <a:cs typeface="STIXGeneral"/>
              </a:rPr>
              <a:t>algorithms, and </a:t>
            </a:r>
            <a:r>
              <a:rPr dirty="0" sz="1800" spc="-25">
                <a:latin typeface="STIXGeneral"/>
                <a:cs typeface="STIXGeneral"/>
              </a:rPr>
              <a:t>key </a:t>
            </a:r>
            <a:r>
              <a:rPr dirty="0" sz="1800" spc="-5">
                <a:latin typeface="STIXGeneral"/>
                <a:cs typeface="STIXGeneral"/>
              </a:rPr>
              <a:t>management </a:t>
            </a:r>
            <a:r>
              <a:rPr dirty="0" sz="1800">
                <a:latin typeface="STIXGeneral"/>
                <a:cs typeface="STIXGeneral"/>
              </a:rPr>
              <a:t>of</a:t>
            </a:r>
            <a:r>
              <a:rPr dirty="0" sz="1800" spc="35">
                <a:latin typeface="STIXGeneral"/>
                <a:cs typeface="STIXGeneral"/>
              </a:rPr>
              <a:t> </a:t>
            </a:r>
            <a:r>
              <a:rPr dirty="0" sz="1800" spc="-5">
                <a:latin typeface="STIXGeneral"/>
                <a:cs typeface="STIXGeneral"/>
              </a:rPr>
              <a:t>parameters.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49007"/>
            <a:ext cx="6145530" cy="864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>
                <a:latin typeface="STIXGeneral"/>
                <a:cs typeface="STIXGeneral"/>
              </a:rPr>
              <a:t>(3) </a:t>
            </a:r>
            <a:r>
              <a:rPr dirty="0" sz="1800" spc="-10">
                <a:latin typeface="STIXGeneral"/>
                <a:cs typeface="STIXGeneral"/>
              </a:rPr>
              <a:t>Usage </a:t>
            </a:r>
            <a:r>
              <a:rPr dirty="0" sz="1800">
                <a:latin typeface="STIXGeneral"/>
                <a:cs typeface="STIXGeneral"/>
              </a:rPr>
              <a:t>of Open APIs. </a:t>
            </a:r>
            <a:r>
              <a:rPr dirty="0" sz="1800" spc="5">
                <a:latin typeface="STIXGeneral"/>
                <a:cs typeface="STIXGeneral"/>
              </a:rPr>
              <a:t>Smart </a:t>
            </a:r>
            <a:r>
              <a:rPr dirty="0" sz="1800">
                <a:latin typeface="STIXGeneral"/>
                <a:cs typeface="STIXGeneral"/>
              </a:rPr>
              <a:t>Cities </a:t>
            </a:r>
            <a:r>
              <a:rPr dirty="0" sz="1800" spc="-5">
                <a:latin typeface="STIXGeneral"/>
                <a:cs typeface="STIXGeneral"/>
              </a:rPr>
              <a:t>inherently </a:t>
            </a:r>
            <a:r>
              <a:rPr dirty="0" sz="1800">
                <a:latin typeface="STIXGeneral"/>
                <a:cs typeface="STIXGeneral"/>
              </a:rPr>
              <a:t>can </a:t>
            </a:r>
            <a:r>
              <a:rPr dirty="0" sz="1800" spc="-5">
                <a:latin typeface="STIXGeneral"/>
                <a:cs typeface="STIXGeneral"/>
              </a:rPr>
              <a:t>generate  </a:t>
            </a:r>
            <a:r>
              <a:rPr dirty="0" sz="1800" spc="-15">
                <a:latin typeface="STIXGeneral"/>
                <a:cs typeface="STIXGeneral"/>
              </a:rPr>
              <a:t>large </a:t>
            </a:r>
            <a:r>
              <a:rPr dirty="0" sz="1800">
                <a:latin typeface="STIXGeneral"/>
                <a:cs typeface="STIXGeneral"/>
              </a:rPr>
              <a:t>data </a:t>
            </a:r>
            <a:r>
              <a:rPr dirty="0" sz="1800" spc="-5">
                <a:latin typeface="STIXGeneral"/>
                <a:cs typeface="STIXGeneral"/>
              </a:rPr>
              <a:t>sets </a:t>
            </a:r>
            <a:r>
              <a:rPr dirty="0" sz="1800">
                <a:latin typeface="STIXGeneral"/>
                <a:cs typeface="STIXGeneral"/>
              </a:rPr>
              <a:t>originating </a:t>
            </a:r>
            <a:r>
              <a:rPr dirty="0" sz="1800" spc="-10">
                <a:latin typeface="STIXGeneral"/>
                <a:cs typeface="STIXGeneral"/>
              </a:rPr>
              <a:t>mainly </a:t>
            </a:r>
            <a:r>
              <a:rPr dirty="0" sz="1800" spc="-5">
                <a:latin typeface="STIXGeneral"/>
                <a:cs typeface="STIXGeneral"/>
              </a:rPr>
              <a:t>from </a:t>
            </a:r>
            <a:r>
              <a:rPr dirty="0" sz="1800" spc="-10">
                <a:latin typeface="STIXGeneral"/>
                <a:cs typeface="STIXGeneral"/>
              </a:rPr>
              <a:t>networks </a:t>
            </a:r>
            <a:r>
              <a:rPr dirty="0" sz="1800">
                <a:latin typeface="STIXGeneral"/>
                <a:cs typeface="STIXGeneral"/>
              </a:rPr>
              <a:t>of </a:t>
            </a:r>
            <a:r>
              <a:rPr dirty="0" sz="1800" spc="-5">
                <a:latin typeface="STIXGeneral"/>
                <a:cs typeface="STIXGeneral"/>
              </a:rPr>
              <a:t>devices </a:t>
            </a:r>
            <a:r>
              <a:rPr dirty="0" sz="1800">
                <a:latin typeface="STIXGeneral"/>
                <a:cs typeface="STIXGeneral"/>
              </a:rPr>
              <a:t>and  sensors. </a:t>
            </a:r>
            <a:r>
              <a:rPr dirty="0" sz="1800" spc="-10">
                <a:latin typeface="STIXGeneral"/>
                <a:cs typeface="STIXGeneral"/>
              </a:rPr>
              <a:t>Much </a:t>
            </a:r>
            <a:r>
              <a:rPr dirty="0" sz="1800">
                <a:latin typeface="STIXGeneral"/>
                <a:cs typeface="STIXGeneral"/>
              </a:rPr>
              <a:t>of this data </a:t>
            </a:r>
            <a:r>
              <a:rPr dirty="0" sz="1800" spc="-5">
                <a:latin typeface="STIXGeneral"/>
                <a:cs typeface="STIXGeneral"/>
              </a:rPr>
              <a:t>remains stored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5">
                <a:latin typeface="STIXGeneral"/>
                <a:cs typeface="STIXGeneral"/>
              </a:rPr>
              <a:t>not </a:t>
            </a:r>
            <a:r>
              <a:rPr dirty="0" sz="1800" spc="-10">
                <a:latin typeface="STIXGeneral"/>
                <a:cs typeface="STIXGeneral"/>
              </a:rPr>
              <a:t>analysed mostly  </a:t>
            </a:r>
            <a:r>
              <a:rPr dirty="0" sz="1800">
                <a:latin typeface="STIXGeneral"/>
                <a:cs typeface="STIXGeneral"/>
              </a:rPr>
              <a:t>because of its </a:t>
            </a:r>
            <a:r>
              <a:rPr dirty="0" sz="1800" spc="-10">
                <a:latin typeface="STIXGeneral"/>
                <a:cs typeface="STIXGeneral"/>
              </a:rPr>
              <a:t>unavailability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third </a:t>
            </a:r>
            <a:r>
              <a:rPr dirty="0" sz="1800" spc="5">
                <a:latin typeface="STIXGeneral"/>
                <a:cs typeface="STIXGeneral"/>
              </a:rPr>
              <a:t>party </a:t>
            </a:r>
            <a:r>
              <a:rPr dirty="0" sz="1800">
                <a:latin typeface="STIXGeneral"/>
                <a:cs typeface="STIXGeneral"/>
              </a:rPr>
              <a:t>users </a:t>
            </a:r>
            <a:r>
              <a:rPr dirty="0" sz="1800" spc="-5">
                <a:latin typeface="STIXGeneral"/>
                <a:cs typeface="STIXGeneral"/>
              </a:rPr>
              <a:t>other </a:t>
            </a:r>
            <a:r>
              <a:rPr dirty="0" sz="1800">
                <a:latin typeface="STIXGeneral"/>
                <a:cs typeface="STIXGeneral"/>
              </a:rPr>
              <a:t>than the one  intended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original application. </a:t>
            </a:r>
            <a:r>
              <a:rPr dirty="0" sz="1800" spc="-10">
                <a:latin typeface="STIXGeneral"/>
                <a:cs typeface="STIXGeneral"/>
              </a:rPr>
              <a:t>Therefore, </a:t>
            </a:r>
            <a:r>
              <a:rPr dirty="0" sz="1800">
                <a:latin typeface="STIXGeneral"/>
                <a:cs typeface="STIXGeneral"/>
              </a:rPr>
              <a:t>as a </a:t>
            </a:r>
            <a:r>
              <a:rPr dirty="0" sz="1800" spc="-5">
                <a:latin typeface="STIXGeneral"/>
                <a:cs typeface="STIXGeneral"/>
              </a:rPr>
              <a:t>quintessential  </a:t>
            </a:r>
            <a:r>
              <a:rPr dirty="0" sz="1800">
                <a:latin typeface="STIXGeneral"/>
                <a:cs typeface="STIXGeneral"/>
              </a:rPr>
              <a:t>element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5">
                <a:latin typeface="STIXGeneral"/>
                <a:cs typeface="STIXGeneral"/>
              </a:rPr>
              <a:t>Smart </a:t>
            </a:r>
            <a:r>
              <a:rPr dirty="0" sz="1800">
                <a:latin typeface="STIXGeneral"/>
                <a:cs typeface="STIXGeneral"/>
              </a:rPr>
              <a:t>Cities </a:t>
            </a:r>
            <a:r>
              <a:rPr dirty="0" sz="1800" spc="-10">
                <a:latin typeface="STIXGeneral"/>
                <a:cs typeface="STIXGeneral"/>
              </a:rPr>
              <a:t>environment,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platforms  </a:t>
            </a:r>
            <a:r>
              <a:rPr dirty="0" sz="1800">
                <a:latin typeface="STIXGeneral"/>
                <a:cs typeface="STIXGeneral"/>
              </a:rPr>
              <a:t>underneath should </a:t>
            </a:r>
            <a:r>
              <a:rPr dirty="0" sz="1800" spc="-10">
                <a:latin typeface="STIXGeneral"/>
                <a:cs typeface="STIXGeneral"/>
              </a:rPr>
              <a:t>allow </a:t>
            </a:r>
            <a:r>
              <a:rPr dirty="0" sz="1800">
                <a:latin typeface="STIXGeneral"/>
                <a:cs typeface="STIXGeneral"/>
              </a:rPr>
              <a:t>access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common </a:t>
            </a:r>
            <a:r>
              <a:rPr dirty="0" sz="1800" spc="-5">
                <a:latin typeface="STIXGeneral"/>
                <a:cs typeface="STIXGeneral"/>
              </a:rPr>
              <a:t>shareable </a:t>
            </a:r>
            <a:r>
              <a:rPr dirty="0" sz="1800">
                <a:latin typeface="STIXGeneral"/>
                <a:cs typeface="STIXGeneral"/>
              </a:rPr>
              <a:t>data and as  </a:t>
            </a:r>
            <a:r>
              <a:rPr dirty="0" sz="1800" spc="-10">
                <a:latin typeface="STIXGeneral"/>
                <a:cs typeface="STIXGeneral"/>
              </a:rPr>
              <a:t>such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become a </a:t>
            </a:r>
            <a:r>
              <a:rPr dirty="0" sz="1800" spc="-5">
                <a:latin typeface="STIXGeneral"/>
                <a:cs typeface="STIXGeneral"/>
              </a:rPr>
              <a:t>motor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development </a:t>
            </a:r>
            <a:r>
              <a:rPr dirty="0" sz="1800">
                <a:latin typeface="STIXGeneral"/>
                <a:cs typeface="STIXGeneral"/>
              </a:rPr>
              <a:t>of </a:t>
            </a:r>
            <a:r>
              <a:rPr dirty="0" sz="1800" spc="-15">
                <a:latin typeface="STIXGeneral"/>
                <a:cs typeface="STIXGeneral"/>
              </a:rPr>
              <a:t>innovative  </a:t>
            </a:r>
            <a:r>
              <a:rPr dirty="0" sz="1800">
                <a:latin typeface="STIXGeneral"/>
                <a:cs typeface="STIXGeneral"/>
              </a:rPr>
              <a:t>applications.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proposed </a:t>
            </a:r>
            <a:r>
              <a:rPr dirty="0" sz="1800">
                <a:latin typeface="STIXGeneral"/>
                <a:cs typeface="STIXGeneral"/>
              </a:rPr>
              <a:t>cloud-based </a:t>
            </a:r>
            <a:r>
              <a:rPr dirty="0" sz="1800" spc="-5">
                <a:latin typeface="STIXGeneral"/>
                <a:cs typeface="STIXGeneral"/>
              </a:rPr>
              <a:t>architectural </a:t>
            </a:r>
            <a:r>
              <a:rPr dirty="0" sz="1800" spc="-10">
                <a:latin typeface="STIXGeneral"/>
                <a:cs typeface="STIXGeneral"/>
              </a:rPr>
              <a:t>approach </a:t>
            </a:r>
            <a:r>
              <a:rPr dirty="0" sz="1800">
                <a:latin typeface="STIXGeneral"/>
                <a:cs typeface="STIXGeneral"/>
              </a:rPr>
              <a:t>using </a:t>
            </a:r>
            <a:r>
              <a:rPr dirty="0" sz="1800" spc="5">
                <a:latin typeface="STIXGeneral"/>
                <a:cs typeface="STIXGeneral"/>
              </a:rPr>
              <a:t>virtual  </a:t>
            </a:r>
            <a:r>
              <a:rPr dirty="0" sz="1800">
                <a:latin typeface="STIXGeneral"/>
                <a:cs typeface="STIXGeneral"/>
              </a:rPr>
              <a:t>objects decoupled </a:t>
            </a:r>
            <a:r>
              <a:rPr dirty="0" sz="1800" spc="-5">
                <a:latin typeface="STIXGeneral"/>
                <a:cs typeface="STIXGeneral"/>
              </a:rPr>
              <a:t>from </a:t>
            </a:r>
            <a:r>
              <a:rPr dirty="0" sz="1800">
                <a:latin typeface="STIXGeneral"/>
                <a:cs typeface="STIXGeneral"/>
              </a:rPr>
              <a:t>the actual </a:t>
            </a:r>
            <a:r>
              <a:rPr dirty="0" sz="1800" spc="-10">
                <a:latin typeface="STIXGeneral"/>
                <a:cs typeface="STIXGeneral"/>
              </a:rPr>
              <a:t>real-world </a:t>
            </a:r>
            <a:r>
              <a:rPr dirty="0" sz="1800">
                <a:latin typeface="STIXGeneral"/>
                <a:cs typeface="STIXGeneral"/>
              </a:rPr>
              <a:t>objects </a:t>
            </a:r>
            <a:r>
              <a:rPr dirty="0" sz="1800" spc="-15">
                <a:latin typeface="STIXGeneral"/>
                <a:cs typeface="STIXGeneral"/>
              </a:rPr>
              <a:t>allows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 </a:t>
            </a:r>
            <a:r>
              <a:rPr dirty="0" sz="1800" spc="-15">
                <a:latin typeface="STIXGeneral"/>
                <a:cs typeface="STIXGeneral"/>
              </a:rPr>
              <a:t>flexibility </a:t>
            </a:r>
            <a:r>
              <a:rPr dirty="0" sz="1800" spc="-5">
                <a:latin typeface="STIXGeneral"/>
                <a:cs typeface="STIXGeneral"/>
              </a:rPr>
              <a:t>requirements to </a:t>
            </a:r>
            <a:r>
              <a:rPr dirty="0" sz="1800">
                <a:latin typeface="STIXGeneral"/>
                <a:cs typeface="STIXGeneral"/>
              </a:rPr>
              <a:t>be </a:t>
            </a:r>
            <a:r>
              <a:rPr dirty="0" sz="1800" spc="-10">
                <a:latin typeface="STIXGeneral"/>
                <a:cs typeface="STIXGeneral"/>
              </a:rPr>
              <a:t>fully</a:t>
            </a:r>
            <a:r>
              <a:rPr dirty="0" sz="1800" spc="25">
                <a:latin typeface="STIXGeneral"/>
                <a:cs typeface="STIXGeneral"/>
              </a:rPr>
              <a:t> </a:t>
            </a:r>
            <a:r>
              <a:rPr dirty="0" sz="1800" spc="-5">
                <a:latin typeface="STIXGeneral"/>
                <a:cs typeface="STIXGeneral"/>
              </a:rPr>
              <a:t>implemented.</a:t>
            </a:r>
            <a:endParaRPr sz="1800">
              <a:latin typeface="STIXGeneral"/>
              <a:cs typeface="STIXGeneral"/>
            </a:endParaRPr>
          </a:p>
          <a:p>
            <a:pPr algn="just" marL="12700">
              <a:lnSpc>
                <a:spcPct val="100000"/>
              </a:lnSpc>
              <a:spcBef>
                <a:spcPts val="1739"/>
              </a:spcBef>
            </a:pPr>
            <a:r>
              <a:rPr dirty="0" sz="1800">
                <a:latin typeface="STIXGeneral"/>
                <a:cs typeface="STIXGeneral"/>
              </a:rPr>
              <a:t>2.3. Data</a:t>
            </a:r>
            <a:r>
              <a:rPr dirty="0" sz="1800" spc="-5">
                <a:latin typeface="STIXGeneral"/>
                <a:cs typeface="STIXGeneral"/>
              </a:rPr>
              <a:t> Requirements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2200"/>
              </a:spcBef>
            </a:pP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>
                <a:latin typeface="STIXGeneral"/>
                <a:cs typeface="STIXGeneral"/>
              </a:rPr>
              <a:t>data comes </a:t>
            </a:r>
            <a:r>
              <a:rPr dirty="0" sz="1800" spc="-10">
                <a:latin typeface="STIXGeneral"/>
                <a:cs typeface="STIXGeneral"/>
              </a:rPr>
              <a:t>mainly </a:t>
            </a:r>
            <a:r>
              <a:rPr dirty="0" sz="1800" spc="-5">
                <a:latin typeface="STIXGeneral"/>
                <a:cs typeface="STIXGeneral"/>
              </a:rPr>
              <a:t>from </a:t>
            </a:r>
            <a:r>
              <a:rPr dirty="0" sz="1800">
                <a:latin typeface="STIXGeneral"/>
                <a:cs typeface="STIXGeneral"/>
              </a:rPr>
              <a:t>things but also </a:t>
            </a:r>
            <a:r>
              <a:rPr dirty="0" sz="1800" spc="-5">
                <a:latin typeface="STIXGeneral"/>
                <a:cs typeface="STIXGeneral"/>
              </a:rPr>
              <a:t>from </a:t>
            </a:r>
            <a:r>
              <a:rPr dirty="0" sz="1800">
                <a:latin typeface="STIXGeneral"/>
                <a:cs typeface="STIXGeneral"/>
              </a:rPr>
              <a:t>users in the </a:t>
            </a:r>
            <a:r>
              <a:rPr dirty="0" sz="1800" spc="-10">
                <a:latin typeface="STIXGeneral"/>
                <a:cs typeface="STIXGeneral"/>
              </a:rPr>
              <a:t>form  </a:t>
            </a:r>
            <a:r>
              <a:rPr dirty="0" sz="1800">
                <a:latin typeface="STIXGeneral"/>
                <a:cs typeface="STIXGeneral"/>
              </a:rPr>
              <a:t>of metadata. </a:t>
            </a:r>
            <a:r>
              <a:rPr dirty="0" sz="1800" spc="5">
                <a:latin typeface="STIXGeneral"/>
                <a:cs typeface="STIXGeneral"/>
              </a:rPr>
              <a:t>Smart </a:t>
            </a:r>
            <a:r>
              <a:rPr dirty="0" sz="1800">
                <a:latin typeface="STIXGeneral"/>
                <a:cs typeface="STIXGeneral"/>
              </a:rPr>
              <a:t>Cities and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are more </a:t>
            </a:r>
            <a:r>
              <a:rPr dirty="0" sz="1800">
                <a:latin typeface="STIXGeneral"/>
                <a:cs typeface="STIXGeneral"/>
              </a:rPr>
              <a:t>than a </a:t>
            </a:r>
            <a:r>
              <a:rPr dirty="0" sz="1800" spc="-5">
                <a:latin typeface="STIXGeneral"/>
                <a:cs typeface="STIXGeneral"/>
              </a:rPr>
              <a:t>remote monitor  </a:t>
            </a:r>
            <a:r>
              <a:rPr dirty="0" sz="1800">
                <a:latin typeface="STIXGeneral"/>
                <a:cs typeface="STIXGeneral"/>
              </a:rPr>
              <a:t>of incoming data, with the </a:t>
            </a:r>
            <a:r>
              <a:rPr dirty="0" sz="1800" spc="-25">
                <a:latin typeface="STIXGeneral"/>
                <a:cs typeface="STIXGeneral"/>
              </a:rPr>
              <a:t>key </a:t>
            </a:r>
            <a:r>
              <a:rPr dirty="0" sz="1800" spc="-5">
                <a:latin typeface="STIXGeneral"/>
                <a:cs typeface="STIXGeneral"/>
              </a:rPr>
              <a:t>concept </a:t>
            </a:r>
            <a:r>
              <a:rPr dirty="0" sz="1800">
                <a:latin typeface="STIXGeneral"/>
                <a:cs typeface="STIXGeneral"/>
              </a:rPr>
              <a:t>being data </a:t>
            </a:r>
            <a:r>
              <a:rPr dirty="0" sz="1800" spc="-5">
                <a:latin typeface="STIXGeneral"/>
                <a:cs typeface="STIXGeneral"/>
              </a:rPr>
              <a:t>intelligence 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 spc="-5">
                <a:latin typeface="STIXGeneral"/>
                <a:cs typeface="STIXGeneral"/>
              </a:rPr>
              <a:t>implies </a:t>
            </a:r>
            <a:r>
              <a:rPr dirty="0" sz="1800">
                <a:latin typeface="STIXGeneral"/>
                <a:cs typeface="STIXGeneral"/>
              </a:rPr>
              <a:t>some strict </a:t>
            </a:r>
            <a:r>
              <a:rPr dirty="0" sz="1800" spc="-5">
                <a:latin typeface="STIXGeneral"/>
                <a:cs typeface="STIXGeneral"/>
              </a:rPr>
              <a:t>requirements </a:t>
            </a:r>
            <a:r>
              <a:rPr dirty="0" sz="1800">
                <a:latin typeface="STIXGeneral"/>
                <a:cs typeface="STIXGeneral"/>
              </a:rPr>
              <a:t>in </a:t>
            </a:r>
            <a:r>
              <a:rPr dirty="0" sz="1800" spc="5">
                <a:latin typeface="STIXGeneral"/>
                <a:cs typeface="STIXGeneral"/>
              </a:rPr>
              <a:t>terms </a:t>
            </a:r>
            <a:r>
              <a:rPr dirty="0" sz="1800">
                <a:latin typeface="STIXGeneral"/>
                <a:cs typeface="STIXGeneral"/>
              </a:rPr>
              <a:t>of data [</a:t>
            </a:r>
            <a:r>
              <a:rPr dirty="0" sz="1800">
                <a:solidFill>
                  <a:srgbClr val="4D8A17"/>
                </a:solidFill>
                <a:latin typeface="STIXGeneral"/>
                <a:cs typeface="STIXGeneral"/>
              </a:rPr>
              <a:t>10</a:t>
            </a:r>
            <a:r>
              <a:rPr dirty="0" sz="1800">
                <a:latin typeface="STIXGeneral"/>
                <a:cs typeface="STIXGeneral"/>
              </a:rPr>
              <a:t>,</a:t>
            </a:r>
            <a:r>
              <a:rPr dirty="0" sz="1800" spc="20">
                <a:latin typeface="STIXGeneral"/>
                <a:cs typeface="STIXGeneral"/>
              </a:rPr>
              <a:t> </a:t>
            </a:r>
            <a:r>
              <a:rPr dirty="0" sz="1800">
                <a:solidFill>
                  <a:srgbClr val="4D8A17"/>
                </a:solidFill>
                <a:latin typeface="STIXGeneral"/>
                <a:cs typeface="STIXGeneral"/>
              </a:rPr>
              <a:t>11</a:t>
            </a:r>
            <a:r>
              <a:rPr dirty="0" sz="1800">
                <a:latin typeface="STIXGeneral"/>
                <a:cs typeface="STIXGeneral"/>
              </a:rPr>
              <a:t>]: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(1) </a:t>
            </a:r>
            <a:r>
              <a:rPr dirty="0" sz="1800" spc="-5">
                <a:latin typeface="STIXGeneral"/>
                <a:cs typeface="STIXGeneral"/>
              </a:rPr>
              <a:t>Flexible </a:t>
            </a:r>
            <a:r>
              <a:rPr dirty="0" sz="1800">
                <a:latin typeface="STIXGeneral"/>
                <a:cs typeface="STIXGeneral"/>
              </a:rPr>
              <a:t>Data </a:t>
            </a:r>
            <a:r>
              <a:rPr dirty="0" sz="1800" spc="-10">
                <a:latin typeface="STIXGeneral"/>
                <a:cs typeface="STIXGeneral"/>
              </a:rPr>
              <a:t>Definition Tools, </a:t>
            </a:r>
            <a:r>
              <a:rPr dirty="0" sz="1800">
                <a:latin typeface="STIXGeneral"/>
                <a:cs typeface="STIXGeneral"/>
              </a:rPr>
              <a:t>Data Virtualization, and </a:t>
            </a:r>
            <a:r>
              <a:rPr dirty="0" sz="1800" spc="-10">
                <a:latin typeface="STIXGeneral"/>
                <a:cs typeface="STIXGeneral"/>
              </a:rPr>
              <a:t>Non-  </a:t>
            </a:r>
            <a:r>
              <a:rPr dirty="0" sz="1800">
                <a:latin typeface="STIXGeneral"/>
                <a:cs typeface="STIXGeneral"/>
              </a:rPr>
              <a:t>SQL Databases. </a:t>
            </a:r>
            <a:r>
              <a:rPr dirty="0" sz="1800" spc="-20">
                <a:latin typeface="STIXGeneral"/>
                <a:cs typeface="STIXGeneral"/>
              </a:rPr>
              <a:t>New </a:t>
            </a:r>
            <a:r>
              <a:rPr dirty="0" sz="1800" spc="-5">
                <a:latin typeface="STIXGeneral"/>
                <a:cs typeface="STIXGeneral"/>
              </a:rPr>
              <a:t>devices </a:t>
            </a:r>
            <a:r>
              <a:rPr dirty="0" sz="1800">
                <a:latin typeface="STIXGeneral"/>
                <a:cs typeface="STIXGeneral"/>
              </a:rPr>
              <a:t>on an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platform </a:t>
            </a:r>
            <a:r>
              <a:rPr dirty="0" sz="1800">
                <a:latin typeface="STIXGeneral"/>
                <a:cs typeface="STIXGeneral"/>
              </a:rPr>
              <a:t>need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be  </a:t>
            </a:r>
            <a:r>
              <a:rPr dirty="0" sz="1800" spc="-5">
                <a:latin typeface="STIXGeneral"/>
                <a:cs typeface="STIXGeneral"/>
              </a:rPr>
              <a:t>implicitly </a:t>
            </a:r>
            <a:r>
              <a:rPr dirty="0" sz="1800">
                <a:latin typeface="STIXGeneral"/>
                <a:cs typeface="STIXGeneral"/>
              </a:rPr>
              <a:t>easy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20">
                <a:latin typeface="STIXGeneral"/>
                <a:cs typeface="STIXGeneral"/>
              </a:rPr>
              <a:t>define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10">
                <a:latin typeface="STIXGeneral"/>
                <a:cs typeface="STIXGeneral"/>
              </a:rPr>
              <a:t>set </a:t>
            </a:r>
            <a:r>
              <a:rPr dirty="0" sz="1800">
                <a:latin typeface="STIXGeneral"/>
                <a:cs typeface="STIXGeneral"/>
              </a:rPr>
              <a:t>up, with no limit on the type of  </a:t>
            </a:r>
            <a:r>
              <a:rPr dirty="0" sz="1800" spc="-5">
                <a:latin typeface="STIXGeneral"/>
                <a:cs typeface="STIXGeneral"/>
              </a:rPr>
              <a:t>devices. </a:t>
            </a:r>
            <a:r>
              <a:rPr dirty="0" sz="1800">
                <a:latin typeface="STIXGeneral"/>
                <a:cs typeface="STIXGeneral"/>
              </a:rPr>
              <a:t>As a </a:t>
            </a:r>
            <a:r>
              <a:rPr dirty="0" sz="1800" spc="-5">
                <a:latin typeface="STIXGeneral"/>
                <a:cs typeface="STIXGeneral"/>
              </a:rPr>
              <a:t>consequence, </a:t>
            </a:r>
            <a:r>
              <a:rPr dirty="0" sz="1800">
                <a:latin typeface="STIXGeneral"/>
                <a:cs typeface="STIXGeneral"/>
              </a:rPr>
              <a:t>there is no </a:t>
            </a:r>
            <a:r>
              <a:rPr dirty="0" sz="1800" spc="-5">
                <a:latin typeface="STIXGeneral"/>
                <a:cs typeface="STIXGeneral"/>
              </a:rPr>
              <a:t>room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inherent  </a:t>
            </a:r>
            <a:r>
              <a:rPr dirty="0" sz="1800">
                <a:latin typeface="STIXGeneral"/>
                <a:cs typeface="STIXGeneral"/>
              </a:rPr>
              <a:t>rigidity of SQL databases and the </a:t>
            </a:r>
            <a:r>
              <a:rPr dirty="0" sz="1800" spc="-10">
                <a:latin typeface="STIXGeneral"/>
                <a:cs typeface="STIXGeneral"/>
              </a:rPr>
              <a:t>development </a:t>
            </a:r>
            <a:r>
              <a:rPr dirty="0" sz="1800">
                <a:latin typeface="STIXGeneral"/>
                <a:cs typeface="STIXGeneral"/>
              </a:rPr>
              <a:t>lag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10">
                <a:latin typeface="STIXGeneral"/>
                <a:cs typeface="STIXGeneral"/>
              </a:rPr>
              <a:t>change </a:t>
            </a:r>
            <a:r>
              <a:rPr dirty="0" sz="1800">
                <a:latin typeface="STIXGeneral"/>
                <a:cs typeface="STIXGeneral"/>
              </a:rPr>
              <a:t>the  database </a:t>
            </a:r>
            <a:r>
              <a:rPr dirty="0" sz="1800" spc="-5">
                <a:latin typeface="STIXGeneral"/>
                <a:cs typeface="STIXGeneral"/>
              </a:rPr>
              <a:t>schemes. </a:t>
            </a:r>
            <a:r>
              <a:rPr dirty="0" sz="1800">
                <a:latin typeface="STIXGeneral"/>
                <a:cs typeface="STIXGeneral"/>
              </a:rPr>
              <a:t>The cloud </a:t>
            </a:r>
            <a:r>
              <a:rPr dirty="0" sz="1800" spc="-5">
                <a:latin typeface="STIXGeneral"/>
                <a:cs typeface="STIXGeneral"/>
              </a:rPr>
              <a:t>platform to </a:t>
            </a:r>
            <a:r>
              <a:rPr dirty="0" sz="1800">
                <a:latin typeface="STIXGeneral"/>
                <a:cs typeface="STIXGeneral"/>
              </a:rPr>
              <a:t>be used </a:t>
            </a:r>
            <a:r>
              <a:rPr dirty="0" sz="1800" spc="-20">
                <a:latin typeface="STIXGeneral"/>
                <a:cs typeface="STIXGeneral"/>
              </a:rPr>
              <a:t>for</a:t>
            </a:r>
            <a:r>
              <a:rPr dirty="0" sz="1800" spc="11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the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49007"/>
            <a:ext cx="6146165" cy="920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>
                <a:latin typeface="STIXGeneral"/>
                <a:cs typeface="STIXGeneral"/>
              </a:rPr>
              <a:t>implementation of the </a:t>
            </a:r>
            <a:r>
              <a:rPr dirty="0" sz="1800" spc="-5">
                <a:latin typeface="STIXGeneral"/>
                <a:cs typeface="STIXGeneral"/>
              </a:rPr>
              <a:t>proposed architectures relies </a:t>
            </a:r>
            <a:r>
              <a:rPr dirty="0" sz="1800">
                <a:latin typeface="STIXGeneral"/>
                <a:cs typeface="STIXGeneral"/>
              </a:rPr>
              <a:t>on nonrigid  SQL databases and </a:t>
            </a:r>
            <a:r>
              <a:rPr dirty="0" sz="1800" spc="-15">
                <a:latin typeface="STIXGeneral"/>
                <a:cs typeface="STIXGeneral"/>
              </a:rPr>
              <a:t>flexibility </a:t>
            </a:r>
            <a:r>
              <a:rPr dirty="0" sz="1800">
                <a:latin typeface="STIXGeneral"/>
                <a:cs typeface="STIXGeneral"/>
              </a:rPr>
              <a:t>in </a:t>
            </a:r>
            <a:r>
              <a:rPr dirty="0" sz="1800" spc="5">
                <a:latin typeface="STIXGeneral"/>
                <a:cs typeface="STIXGeneral"/>
              </a:rPr>
              <a:t>terms </a:t>
            </a:r>
            <a:r>
              <a:rPr dirty="0" sz="1800">
                <a:latin typeface="STIXGeneral"/>
                <a:cs typeface="STIXGeneral"/>
              </a:rPr>
              <a:t>of data </a:t>
            </a:r>
            <a:r>
              <a:rPr dirty="0" sz="1800" spc="-10">
                <a:latin typeface="STIXGeneral"/>
                <a:cs typeface="STIXGeneral"/>
              </a:rPr>
              <a:t>definition.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(2) Data </a:t>
            </a:r>
            <a:r>
              <a:rPr dirty="0" sz="1800" spc="-15">
                <a:latin typeface="STIXGeneral"/>
                <a:cs typeface="STIXGeneral"/>
              </a:rPr>
              <a:t>Scalability. </a:t>
            </a:r>
            <a:r>
              <a:rPr dirty="0" sz="1800">
                <a:latin typeface="STIXGeneral"/>
                <a:cs typeface="STIXGeneral"/>
              </a:rPr>
              <a:t>The data </a:t>
            </a:r>
            <a:r>
              <a:rPr dirty="0" sz="1800" spc="-10">
                <a:latin typeface="STIXGeneral"/>
                <a:cs typeface="STIXGeneral"/>
              </a:rPr>
              <a:t>set </a:t>
            </a:r>
            <a:r>
              <a:rPr dirty="0" sz="1800">
                <a:latin typeface="STIXGeneral"/>
                <a:cs typeface="STIXGeneral"/>
              </a:rPr>
              <a:t>of an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platform </a:t>
            </a:r>
            <a:r>
              <a:rPr dirty="0" sz="1800">
                <a:latin typeface="STIXGeneral"/>
                <a:cs typeface="STIXGeneral"/>
              </a:rPr>
              <a:t>in a </a:t>
            </a:r>
            <a:r>
              <a:rPr dirty="0" sz="1800" spc="5">
                <a:latin typeface="STIXGeneral"/>
                <a:cs typeface="STIXGeneral"/>
              </a:rPr>
              <a:t>Smart  </a:t>
            </a:r>
            <a:r>
              <a:rPr dirty="0" sz="1800">
                <a:latin typeface="STIXGeneral"/>
                <a:cs typeface="STIXGeneral"/>
              </a:rPr>
              <a:t>City </a:t>
            </a:r>
            <a:r>
              <a:rPr dirty="0" sz="1800" spc="-10">
                <a:latin typeface="STIXGeneral"/>
                <a:cs typeface="STIXGeneral"/>
              </a:rPr>
              <a:t>environment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5">
                <a:latin typeface="STIXGeneral"/>
                <a:cs typeface="STIXGeneral"/>
              </a:rPr>
              <a:t>predestined to </a:t>
            </a:r>
            <a:r>
              <a:rPr dirty="0" sz="1800" spc="-10">
                <a:latin typeface="STIXGeneral"/>
                <a:cs typeface="STIXGeneral"/>
              </a:rPr>
              <a:t>grow </a:t>
            </a:r>
            <a:r>
              <a:rPr dirty="0" sz="1800">
                <a:latin typeface="STIXGeneral"/>
                <a:cs typeface="STIXGeneral"/>
              </a:rPr>
              <a:t>on a </a:t>
            </a:r>
            <a:r>
              <a:rPr dirty="0" sz="1800" spc="-20">
                <a:latin typeface="STIXGeneral"/>
                <a:cs typeface="STIXGeneral"/>
              </a:rPr>
              <a:t>fast </a:t>
            </a:r>
            <a:r>
              <a:rPr dirty="0" sz="1800">
                <a:latin typeface="STIXGeneral"/>
                <a:cs typeface="STIXGeneral"/>
              </a:rPr>
              <a:t>pace, </a:t>
            </a:r>
            <a:r>
              <a:rPr dirty="0" sz="1800" spc="-5">
                <a:latin typeface="STIXGeneral"/>
                <a:cs typeface="STIXGeneral"/>
              </a:rPr>
              <a:t>especially  </a:t>
            </a:r>
            <a:r>
              <a:rPr dirty="0" sz="1800">
                <a:latin typeface="STIXGeneral"/>
                <a:cs typeface="STIXGeneral"/>
              </a:rPr>
              <a:t>when monitoring </a:t>
            </a:r>
            <a:r>
              <a:rPr dirty="0" sz="1800" spc="-5">
                <a:latin typeface="STIXGeneral"/>
                <a:cs typeface="STIXGeneral"/>
              </a:rPr>
              <a:t>environmental </a:t>
            </a:r>
            <a:r>
              <a:rPr dirty="0" sz="1800">
                <a:latin typeface="STIXGeneral"/>
                <a:cs typeface="STIXGeneral"/>
              </a:rPr>
              <a:t>data, so the </a:t>
            </a:r>
            <a:r>
              <a:rPr dirty="0" sz="1800" spc="-5">
                <a:latin typeface="STIXGeneral"/>
                <a:cs typeface="STIXGeneral"/>
              </a:rPr>
              <a:t>platform </a:t>
            </a:r>
            <a:r>
              <a:rPr dirty="0" sz="1800">
                <a:latin typeface="STIXGeneral"/>
                <a:cs typeface="STIXGeneral"/>
              </a:rPr>
              <a:t>should </a:t>
            </a:r>
            <a:r>
              <a:rPr dirty="0" sz="1800" spc="-30">
                <a:latin typeface="STIXGeneral"/>
                <a:cs typeface="STIXGeneral"/>
              </a:rPr>
              <a:t>have  </a:t>
            </a:r>
            <a:r>
              <a:rPr dirty="0" sz="1800">
                <a:latin typeface="STIXGeneral"/>
                <a:cs typeface="STIXGeneral"/>
              </a:rPr>
              <a:t>the ability </a:t>
            </a:r>
            <a:r>
              <a:rPr dirty="0" sz="1800" spc="-5">
                <a:latin typeface="STIXGeneral"/>
                <a:cs typeface="STIXGeneral"/>
              </a:rPr>
              <a:t>to manage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warehouse </a:t>
            </a:r>
            <a:r>
              <a:rPr dirty="0" sz="1800">
                <a:latin typeface="STIXGeneral"/>
                <a:cs typeface="STIXGeneral"/>
              </a:rPr>
              <a:t>of data using culling and  </a:t>
            </a:r>
            <a:r>
              <a:rPr dirty="0" sz="1800" spc="-5">
                <a:latin typeface="STIXGeneral"/>
                <a:cs typeface="STIXGeneral"/>
              </a:rPr>
              <a:t>archiviation methods, </a:t>
            </a:r>
            <a:r>
              <a:rPr dirty="0" sz="1800" spc="-15">
                <a:latin typeface="STIXGeneral"/>
                <a:cs typeface="STIXGeneral"/>
              </a:rPr>
              <a:t>preferably </a:t>
            </a:r>
            <a:r>
              <a:rPr dirty="0" sz="1800">
                <a:latin typeface="STIXGeneral"/>
                <a:cs typeface="STIXGeneral"/>
              </a:rPr>
              <a:t>in a </a:t>
            </a:r>
            <a:r>
              <a:rPr dirty="0" sz="1800" spc="-10">
                <a:latin typeface="STIXGeneral"/>
                <a:cs typeface="STIXGeneral"/>
              </a:rPr>
              <a:t>fully </a:t>
            </a:r>
            <a:r>
              <a:rPr dirty="0" sz="1800" spc="-5">
                <a:latin typeface="STIXGeneral"/>
                <a:cs typeface="STIXGeneral"/>
              </a:rPr>
              <a:t>automated </a:t>
            </a:r>
            <a:r>
              <a:rPr dirty="0" sz="1800" spc="-15">
                <a:latin typeface="STIXGeneral"/>
                <a:cs typeface="STIXGeneral"/>
              </a:rPr>
              <a:t>manner.  </a:t>
            </a:r>
            <a:r>
              <a:rPr dirty="0" sz="1800">
                <a:latin typeface="STIXGeneral"/>
                <a:cs typeface="STIXGeneral"/>
              </a:rPr>
              <a:t>Data scalability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proposed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platform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15">
                <a:latin typeface="STIXGeneral"/>
                <a:cs typeface="STIXGeneral"/>
              </a:rPr>
              <a:t>achieved </a:t>
            </a:r>
            <a:r>
              <a:rPr dirty="0" sz="1800" spc="-20">
                <a:latin typeface="STIXGeneral"/>
                <a:cs typeface="STIXGeneral"/>
              </a:rPr>
              <a:t>by </a:t>
            </a:r>
            <a:r>
              <a:rPr dirty="0" sz="1800">
                <a:latin typeface="STIXGeneral"/>
                <a:cs typeface="STIXGeneral"/>
              </a:rPr>
              <a:t>using  cloud-based</a:t>
            </a:r>
            <a:r>
              <a:rPr dirty="0" sz="1800" spc="-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implementation.</a:t>
            </a:r>
            <a:endParaRPr sz="1800">
              <a:latin typeface="STIXGeneral"/>
              <a:cs typeface="STIXGeneral"/>
            </a:endParaRPr>
          </a:p>
          <a:p>
            <a:pPr algn="just" marL="12700">
              <a:lnSpc>
                <a:spcPct val="100000"/>
              </a:lnSpc>
              <a:spcBef>
                <a:spcPts val="1739"/>
              </a:spcBef>
            </a:pP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STIXGeneral"/>
                <a:cs typeface="STIXGeneral"/>
              </a:rPr>
              <a:t>Component Reusability:</a:t>
            </a:r>
            <a:endParaRPr sz="1800">
              <a:latin typeface="STIXGeneral"/>
              <a:cs typeface="STIXGeneral"/>
            </a:endParaRPr>
          </a:p>
          <a:p>
            <a:pPr algn="just" marL="12700" marR="5080" indent="6350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In a </a:t>
            </a:r>
            <a:r>
              <a:rPr dirty="0" sz="1800" spc="5">
                <a:latin typeface="STIXGeneral"/>
                <a:cs typeface="STIXGeneral"/>
              </a:rPr>
              <a:t>Smart </a:t>
            </a:r>
            <a:r>
              <a:rPr dirty="0" sz="1800">
                <a:latin typeface="STIXGeneral"/>
                <a:cs typeface="STIXGeneral"/>
              </a:rPr>
              <a:t>City </a:t>
            </a:r>
            <a:r>
              <a:rPr dirty="0" sz="1800" spc="-10">
                <a:latin typeface="STIXGeneral"/>
                <a:cs typeface="STIXGeneral"/>
              </a:rPr>
              <a:t>environment, </a:t>
            </a:r>
            <a:r>
              <a:rPr dirty="0" sz="1800" spc="-20">
                <a:latin typeface="STIXGeneral"/>
                <a:cs typeface="STIXGeneral"/>
              </a:rPr>
              <a:t>even </a:t>
            </a:r>
            <a:r>
              <a:rPr dirty="0" sz="1800">
                <a:latin typeface="STIXGeneral"/>
                <a:cs typeface="STIXGeneral"/>
              </a:rPr>
              <a:t>though the incoming data </a:t>
            </a:r>
            <a:r>
              <a:rPr dirty="0" sz="1800" spc="-20">
                <a:latin typeface="STIXGeneral"/>
                <a:cs typeface="STIXGeneral"/>
              </a:rPr>
              <a:t>may  </a:t>
            </a:r>
            <a:r>
              <a:rPr dirty="0" sz="1800">
                <a:latin typeface="STIXGeneral"/>
                <a:cs typeface="STIXGeneral"/>
              </a:rPr>
              <a:t>come </a:t>
            </a:r>
            <a:r>
              <a:rPr dirty="0" sz="1800" spc="-5">
                <a:latin typeface="STIXGeneral"/>
                <a:cs typeface="STIXGeneral"/>
              </a:rPr>
              <a:t>from </a:t>
            </a:r>
            <a:r>
              <a:rPr dirty="0" sz="1800">
                <a:latin typeface="STIXGeneral"/>
                <a:cs typeface="STIXGeneral"/>
              </a:rPr>
              <a:t>a </a:t>
            </a:r>
            <a:r>
              <a:rPr dirty="0" sz="1800" spc="-5">
                <a:latin typeface="STIXGeneral"/>
                <a:cs typeface="STIXGeneral"/>
              </a:rPr>
              <a:t>variety </a:t>
            </a:r>
            <a:r>
              <a:rPr dirty="0" sz="1800">
                <a:latin typeface="STIXGeneral"/>
                <a:cs typeface="STIXGeneral"/>
              </a:rPr>
              <a:t>of </a:t>
            </a:r>
            <a:r>
              <a:rPr dirty="0" sz="1800" spc="-5">
                <a:latin typeface="STIXGeneral"/>
                <a:cs typeface="STIXGeneral"/>
              </a:rPr>
              <a:t>sources </a:t>
            </a:r>
            <a:r>
              <a:rPr dirty="0" sz="1800">
                <a:latin typeface="STIXGeneral"/>
                <a:cs typeface="STIXGeneral"/>
              </a:rPr>
              <a:t>depending on the </a:t>
            </a:r>
            <a:r>
              <a:rPr dirty="0" sz="1800" spc="-5">
                <a:latin typeface="STIXGeneral"/>
                <a:cs typeface="STIXGeneral"/>
              </a:rPr>
              <a:t>various  </a:t>
            </a:r>
            <a:r>
              <a:rPr dirty="0" sz="1800">
                <a:latin typeface="STIXGeneral"/>
                <a:cs typeface="STIXGeneral"/>
              </a:rPr>
              <a:t>application scenarios, the </a:t>
            </a:r>
            <a:r>
              <a:rPr dirty="0" sz="1800" spc="-10">
                <a:latin typeface="STIXGeneral"/>
                <a:cs typeface="STIXGeneral"/>
              </a:rPr>
              <a:t>usage </a:t>
            </a:r>
            <a:r>
              <a:rPr dirty="0" sz="1800">
                <a:latin typeface="STIXGeneral"/>
                <a:cs typeface="STIXGeneral"/>
              </a:rPr>
              <a:t>of this data is often </a:t>
            </a:r>
            <a:r>
              <a:rPr dirty="0" sz="1800" spc="-5">
                <a:latin typeface="STIXGeneral"/>
                <a:cs typeface="STIXGeneral"/>
              </a:rPr>
              <a:t>very </a:t>
            </a:r>
            <a:r>
              <a:rPr dirty="0" sz="1800" spc="-15">
                <a:latin typeface="STIXGeneral"/>
                <a:cs typeface="STIXGeneral"/>
              </a:rPr>
              <a:t>similar.  </a:t>
            </a:r>
            <a:r>
              <a:rPr dirty="0" sz="1800" spc="-10">
                <a:latin typeface="STIXGeneral"/>
                <a:cs typeface="STIXGeneral"/>
              </a:rPr>
              <a:t>Therefore, </a:t>
            </a:r>
            <a:r>
              <a:rPr dirty="0" sz="1800">
                <a:latin typeface="STIXGeneral"/>
                <a:cs typeface="STIXGeneral"/>
              </a:rPr>
              <a:t>an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platform </a:t>
            </a:r>
            <a:r>
              <a:rPr dirty="0" sz="1800">
                <a:latin typeface="STIXGeneral"/>
                <a:cs typeface="STIXGeneral"/>
              </a:rPr>
              <a:t>should </a:t>
            </a:r>
            <a:r>
              <a:rPr dirty="0" sz="1800" spc="-10">
                <a:latin typeface="STIXGeneral"/>
                <a:cs typeface="STIXGeneral"/>
              </a:rPr>
              <a:t>allow </a:t>
            </a:r>
            <a:r>
              <a:rPr dirty="0" sz="1800">
                <a:latin typeface="STIXGeneral"/>
                <a:cs typeface="STIXGeneral"/>
              </a:rPr>
              <a:t>at a </a:t>
            </a:r>
            <a:r>
              <a:rPr dirty="0" sz="1800" spc="-15">
                <a:latin typeface="STIXGeneral"/>
                <a:cs typeface="STIXGeneral"/>
              </a:rPr>
              <a:t>large </a:t>
            </a:r>
            <a:r>
              <a:rPr dirty="0" sz="1800" spc="-10">
                <a:latin typeface="STIXGeneral"/>
                <a:cs typeface="STIXGeneral"/>
              </a:rPr>
              <a:t>extent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reuse  </a:t>
            </a:r>
            <a:r>
              <a:rPr dirty="0" sz="1800">
                <a:latin typeface="STIXGeneral"/>
                <a:cs typeface="STIXGeneral"/>
              </a:rPr>
              <a:t>of the </a:t>
            </a:r>
            <a:r>
              <a:rPr dirty="0" sz="1800" spc="-5">
                <a:latin typeface="STIXGeneral"/>
                <a:cs typeface="STIXGeneral"/>
              </a:rPr>
              <a:t>created components </a:t>
            </a:r>
            <a:r>
              <a:rPr dirty="0" sz="1800">
                <a:latin typeface="STIXGeneral"/>
                <a:cs typeface="STIXGeneral"/>
              </a:rPr>
              <a:t>with minor adaptations. The </a:t>
            </a:r>
            <a:r>
              <a:rPr dirty="0" sz="1800" spc="-5">
                <a:latin typeface="STIXGeneral"/>
                <a:cs typeface="STIXGeneral"/>
              </a:rPr>
              <a:t>proposed  </a:t>
            </a:r>
            <a:r>
              <a:rPr dirty="0" sz="1800">
                <a:latin typeface="STIXGeneral"/>
                <a:cs typeface="STIXGeneral"/>
              </a:rPr>
              <a:t>solution, </a:t>
            </a:r>
            <a:r>
              <a:rPr dirty="0" sz="1800" spc="-5">
                <a:latin typeface="STIXGeneral"/>
                <a:cs typeface="STIXGeneral"/>
              </a:rPr>
              <a:t>through </a:t>
            </a:r>
            <a:r>
              <a:rPr dirty="0" sz="1800">
                <a:latin typeface="STIXGeneral"/>
                <a:cs typeface="STIXGeneral"/>
              </a:rPr>
              <a:t>its </a:t>
            </a:r>
            <a:r>
              <a:rPr dirty="0" sz="1800" spc="-15">
                <a:latin typeface="STIXGeneral"/>
                <a:cs typeface="STIXGeneral"/>
              </a:rPr>
              <a:t>layered </a:t>
            </a:r>
            <a:r>
              <a:rPr dirty="0" sz="1800" spc="-5">
                <a:latin typeface="STIXGeneral"/>
                <a:cs typeface="STIXGeneral"/>
              </a:rPr>
              <a:t>architecture, </a:t>
            </a:r>
            <a:r>
              <a:rPr dirty="0" sz="1800" spc="-10">
                <a:latin typeface="STIXGeneral"/>
                <a:cs typeface="STIXGeneral"/>
              </a:rPr>
              <a:t>gives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developers </a:t>
            </a:r>
            <a:r>
              <a:rPr dirty="0" sz="1800">
                <a:latin typeface="STIXGeneral"/>
                <a:cs typeface="STIXGeneral"/>
              </a:rPr>
              <a:t>the  possibility of building </a:t>
            </a:r>
            <a:r>
              <a:rPr dirty="0" sz="1800" spc="-5">
                <a:latin typeface="STIXGeneral"/>
                <a:cs typeface="STIXGeneral"/>
              </a:rPr>
              <a:t>templates </a:t>
            </a:r>
            <a:r>
              <a:rPr dirty="0" sz="1800">
                <a:latin typeface="STIXGeneral"/>
                <a:cs typeface="STIXGeneral"/>
              </a:rPr>
              <a:t>of objects and services </a:t>
            </a:r>
            <a:r>
              <a:rPr dirty="0" sz="1800" spc="-15">
                <a:latin typeface="STIXGeneral"/>
                <a:cs typeface="STIXGeneral"/>
              </a:rPr>
              <a:t>available  </a:t>
            </a:r>
            <a:r>
              <a:rPr dirty="0" sz="1800" spc="15">
                <a:latin typeface="STIXGeneral"/>
                <a:cs typeface="STIXGeneral"/>
              </a:rPr>
              <a:t>also </a:t>
            </a:r>
            <a:r>
              <a:rPr dirty="0" sz="1800" spc="10">
                <a:latin typeface="STIXGeneral"/>
                <a:cs typeface="STIXGeneral"/>
              </a:rPr>
              <a:t>to </a:t>
            </a:r>
            <a:r>
              <a:rPr dirty="0" sz="1800" spc="20">
                <a:latin typeface="STIXGeneral"/>
                <a:cs typeface="STIXGeneral"/>
              </a:rPr>
              <a:t>other </a:t>
            </a:r>
            <a:r>
              <a:rPr dirty="0" sz="1800" spc="15">
                <a:latin typeface="STIXGeneral"/>
                <a:cs typeface="STIXGeneral"/>
              </a:rPr>
              <a:t>uses </a:t>
            </a:r>
            <a:r>
              <a:rPr dirty="0" sz="1800" spc="20">
                <a:latin typeface="STIXGeneral"/>
                <a:cs typeface="STIXGeneral"/>
              </a:rPr>
              <a:t>diﬀerent </a:t>
            </a:r>
            <a:r>
              <a:rPr dirty="0" sz="1800" spc="15">
                <a:latin typeface="STIXGeneral"/>
                <a:cs typeface="STIXGeneral"/>
              </a:rPr>
              <a:t>from </a:t>
            </a:r>
            <a:r>
              <a:rPr dirty="0" sz="1800" spc="20">
                <a:latin typeface="STIXGeneral"/>
                <a:cs typeface="STIXGeneral"/>
              </a:rPr>
              <a:t>the </a:t>
            </a:r>
            <a:r>
              <a:rPr dirty="0" sz="1800" spc="25">
                <a:latin typeface="STIXGeneral"/>
                <a:cs typeface="STIXGeneral"/>
              </a:rPr>
              <a:t>current </a:t>
            </a:r>
            <a:r>
              <a:rPr dirty="0" sz="1800" spc="20">
                <a:latin typeface="STIXGeneral"/>
                <a:cs typeface="STIXGeneral"/>
              </a:rPr>
              <a:t>one.3. </a:t>
            </a:r>
            <a:r>
              <a:rPr dirty="0" sz="1800" spc="-35">
                <a:latin typeface="STIXGeneral"/>
                <a:cs typeface="STIXGeneral"/>
              </a:rPr>
              <a:t>IoT  </a:t>
            </a:r>
            <a:r>
              <a:rPr dirty="0" sz="1800" spc="-5">
                <a:latin typeface="STIXGeneral"/>
                <a:cs typeface="STIXGeneral"/>
              </a:rPr>
              <a:t>Architecture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a Sustainable </a:t>
            </a:r>
            <a:r>
              <a:rPr dirty="0" sz="1800" spc="-5">
                <a:latin typeface="STIXGeneral"/>
                <a:cs typeface="STIXGeneral"/>
              </a:rPr>
              <a:t>Tourism</a:t>
            </a:r>
            <a:r>
              <a:rPr dirty="0" sz="1800" spc="1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Application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1200"/>
              </a:spcBef>
            </a:pPr>
            <a:r>
              <a:rPr dirty="0" sz="1800">
                <a:latin typeface="STIXGeneral"/>
                <a:cs typeface="STIXGeneral"/>
              </a:rPr>
              <a:t>As mentioned in the </a:t>
            </a:r>
            <a:r>
              <a:rPr dirty="0" sz="1800" spc="-5">
                <a:latin typeface="STIXGeneral"/>
                <a:cs typeface="STIXGeneral"/>
              </a:rPr>
              <a:t>Introduction, </a:t>
            </a:r>
            <a:r>
              <a:rPr dirty="0" sz="1800">
                <a:latin typeface="STIXGeneral"/>
                <a:cs typeface="STIXGeneral"/>
              </a:rPr>
              <a:t>the goal of our </a:t>
            </a:r>
            <a:r>
              <a:rPr dirty="0" sz="1800" spc="-20">
                <a:latin typeface="STIXGeneral"/>
                <a:cs typeface="STIXGeneral"/>
              </a:rPr>
              <a:t>work </a:t>
            </a:r>
            <a:r>
              <a:rPr dirty="0" sz="1800">
                <a:latin typeface="STIXGeneral"/>
                <a:cs typeface="STIXGeneral"/>
              </a:rPr>
              <a:t>is </a:t>
            </a:r>
            <a:r>
              <a:rPr dirty="0" sz="1800" spc="-5">
                <a:latin typeface="STIXGeneral"/>
                <a:cs typeface="STIXGeneral"/>
              </a:rPr>
              <a:t>to  present </a:t>
            </a:r>
            <a:r>
              <a:rPr dirty="0" sz="1800">
                <a:latin typeface="STIXGeneral"/>
                <a:cs typeface="STIXGeneral"/>
              </a:rPr>
              <a:t>an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architecture </a:t>
            </a:r>
            <a:r>
              <a:rPr dirty="0" sz="1800" spc="-20">
                <a:latin typeface="STIXGeneral"/>
                <a:cs typeface="STIXGeneral"/>
              </a:rPr>
              <a:t>for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5">
                <a:latin typeface="STIXGeneral"/>
                <a:cs typeface="STIXGeneral"/>
              </a:rPr>
              <a:t>specific </a:t>
            </a:r>
            <a:r>
              <a:rPr dirty="0" sz="1800" spc="5">
                <a:latin typeface="STIXGeneral"/>
                <a:cs typeface="STIXGeneral"/>
              </a:rPr>
              <a:t>Smart </a:t>
            </a:r>
            <a:r>
              <a:rPr dirty="0" sz="1800">
                <a:latin typeface="STIXGeneral"/>
                <a:cs typeface="STIXGeneral"/>
              </a:rPr>
              <a:t>City scenario  dedicated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the sustainable </a:t>
            </a:r>
            <a:r>
              <a:rPr dirty="0" sz="1800" spc="-5">
                <a:latin typeface="STIXGeneral"/>
                <a:cs typeface="STIXGeneral"/>
              </a:rPr>
              <a:t>management </a:t>
            </a:r>
            <a:r>
              <a:rPr dirty="0" sz="1800">
                <a:latin typeface="STIXGeneral"/>
                <a:cs typeface="STIXGeneral"/>
              </a:rPr>
              <a:t>of the tourist </a:t>
            </a:r>
            <a:r>
              <a:rPr dirty="0" sz="1800" spc="-35">
                <a:latin typeface="STIXGeneral"/>
                <a:cs typeface="STIXGeneral"/>
              </a:rPr>
              <a:t>flow </a:t>
            </a:r>
            <a:r>
              <a:rPr dirty="0" sz="1800">
                <a:latin typeface="STIXGeneral"/>
                <a:cs typeface="STIXGeneral"/>
              </a:rPr>
              <a:t>in the  urban </a:t>
            </a:r>
            <a:r>
              <a:rPr dirty="0" sz="1800" spc="-10">
                <a:latin typeface="STIXGeneral"/>
                <a:cs typeface="STIXGeneral"/>
              </a:rPr>
              <a:t>environment </a:t>
            </a:r>
            <a:r>
              <a:rPr dirty="0" sz="1800">
                <a:latin typeface="STIXGeneral"/>
                <a:cs typeface="STIXGeneral"/>
              </a:rPr>
              <a:t>of Cagliari. </a:t>
            </a:r>
            <a:r>
              <a:rPr dirty="0" sz="1800" spc="-30">
                <a:latin typeface="STIXGeneral"/>
                <a:cs typeface="STIXGeneral"/>
              </a:rPr>
              <a:t>To </a:t>
            </a:r>
            <a:r>
              <a:rPr dirty="0" sz="1800" spc="5">
                <a:latin typeface="STIXGeneral"/>
                <a:cs typeface="STIXGeneral"/>
              </a:rPr>
              <a:t>support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deployment </a:t>
            </a:r>
            <a:r>
              <a:rPr dirty="0" sz="1800">
                <a:latin typeface="STIXGeneral"/>
                <a:cs typeface="STIXGeneral"/>
              </a:rPr>
              <a:t>of  </a:t>
            </a:r>
            <a:r>
              <a:rPr dirty="0" sz="1800" spc="-5">
                <a:latin typeface="STIXGeneral"/>
                <a:cs typeface="STIXGeneral"/>
              </a:rPr>
              <a:t>major </a:t>
            </a:r>
            <a:r>
              <a:rPr dirty="0" sz="1800">
                <a:latin typeface="STIXGeneral"/>
                <a:cs typeface="STIXGeneral"/>
              </a:rPr>
              <a:t>applications, </a:t>
            </a:r>
            <a:r>
              <a:rPr dirty="0" sz="1800" spc="-10">
                <a:latin typeface="STIXGeneral"/>
                <a:cs typeface="STIXGeneral"/>
              </a:rPr>
              <a:t>such </a:t>
            </a:r>
            <a:r>
              <a:rPr dirty="0" sz="1800">
                <a:latin typeface="STIXGeneral"/>
                <a:cs typeface="STIXGeneral"/>
              </a:rPr>
              <a:t>as the </a:t>
            </a:r>
            <a:r>
              <a:rPr dirty="0" sz="1800" spc="-5">
                <a:latin typeface="STIXGeneral"/>
                <a:cs typeface="STIXGeneral"/>
              </a:rPr>
              <a:t>eﬃciency </a:t>
            </a:r>
            <a:r>
              <a:rPr dirty="0" sz="1800">
                <a:latin typeface="STIXGeneral"/>
                <a:cs typeface="STIXGeneral"/>
              </a:rPr>
              <a:t>of urban </a:t>
            </a:r>
            <a:r>
              <a:rPr dirty="0" sz="1800" spc="-5">
                <a:latin typeface="STIXGeneral"/>
                <a:cs typeface="STIXGeneral"/>
              </a:rPr>
              <a:t>operations </a:t>
            </a:r>
            <a:r>
              <a:rPr dirty="0" sz="1800">
                <a:latin typeface="STIXGeneral"/>
                <a:cs typeface="STIXGeneral"/>
              </a:rPr>
              <a:t>and  services</a:t>
            </a:r>
            <a:r>
              <a:rPr dirty="0" sz="1800" spc="275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and</a:t>
            </a:r>
            <a:r>
              <a:rPr dirty="0" sz="1800" spc="28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the</a:t>
            </a:r>
            <a:r>
              <a:rPr dirty="0" sz="1800" spc="28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sustainable</a:t>
            </a:r>
            <a:r>
              <a:rPr dirty="0" sz="1800" spc="28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tourism,</a:t>
            </a:r>
            <a:r>
              <a:rPr dirty="0" sz="1800" spc="28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and</a:t>
            </a:r>
            <a:r>
              <a:rPr dirty="0" sz="1800" spc="280">
                <a:latin typeface="STIXGeneral"/>
                <a:cs typeface="STIXGeneral"/>
              </a:rPr>
              <a:t> </a:t>
            </a:r>
            <a:r>
              <a:rPr dirty="0" sz="1800" spc="-5">
                <a:latin typeface="STIXGeneral"/>
                <a:cs typeface="STIXGeneral"/>
              </a:rPr>
              <a:t>to</a:t>
            </a:r>
            <a:r>
              <a:rPr dirty="0" sz="1800" spc="28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satisfy</a:t>
            </a:r>
            <a:r>
              <a:rPr dirty="0" sz="1800" spc="280">
                <a:latin typeface="STIXGeneral"/>
                <a:cs typeface="STIXGeneral"/>
              </a:rPr>
              <a:t> </a:t>
            </a:r>
            <a:r>
              <a:rPr dirty="0" sz="1800">
                <a:latin typeface="STIXGeneral"/>
                <a:cs typeface="STIXGeneral"/>
              </a:rPr>
              <a:t>their</a:t>
            </a:r>
            <a:r>
              <a:rPr dirty="0" sz="1800" spc="280">
                <a:latin typeface="STIXGeneral"/>
                <a:cs typeface="STIXGeneral"/>
              </a:rPr>
              <a:t> </a:t>
            </a:r>
            <a:r>
              <a:rPr dirty="0" sz="1800" spc="-5">
                <a:latin typeface="STIXGeneral"/>
                <a:cs typeface="STIXGeneral"/>
              </a:rPr>
              <a:t>quality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649007"/>
            <a:ext cx="6145530" cy="834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-5">
                <a:latin typeface="STIXGeneral"/>
                <a:cs typeface="STIXGeneral"/>
              </a:rPr>
              <a:t>requirements, </a:t>
            </a:r>
            <a:r>
              <a:rPr dirty="0" sz="1800">
                <a:latin typeface="STIXGeneral"/>
                <a:cs typeface="STIXGeneral"/>
              </a:rPr>
              <a:t>an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architecture </a:t>
            </a:r>
            <a:r>
              <a:rPr dirty="0" sz="1800">
                <a:latin typeface="STIXGeneral"/>
                <a:cs typeface="STIXGeneral"/>
              </a:rPr>
              <a:t>and its implementation as an </a:t>
            </a:r>
            <a:r>
              <a:rPr dirty="0" sz="1800" spc="-55">
                <a:latin typeface="STIXGeneral"/>
                <a:cs typeface="STIXGeneral"/>
              </a:rPr>
              <a:t>IoT  </a:t>
            </a:r>
            <a:r>
              <a:rPr dirty="0" sz="1800" spc="-5">
                <a:latin typeface="STIXGeneral"/>
                <a:cs typeface="STIXGeneral"/>
              </a:rPr>
              <a:t>platform </a:t>
            </a:r>
            <a:r>
              <a:rPr dirty="0" sz="1800">
                <a:latin typeface="STIXGeneral"/>
                <a:cs typeface="STIXGeneral"/>
              </a:rPr>
              <a:t>need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be able </a:t>
            </a:r>
            <a:r>
              <a:rPr dirty="0" sz="1800" spc="-5">
                <a:latin typeface="STIXGeneral"/>
                <a:cs typeface="STIXGeneral"/>
              </a:rPr>
              <a:t>to address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previously </a:t>
            </a:r>
            <a:r>
              <a:rPr dirty="0" sz="1800" spc="-5">
                <a:latin typeface="STIXGeneral"/>
                <a:cs typeface="STIXGeneral"/>
              </a:rPr>
              <a:t>listed  requirements. </a:t>
            </a:r>
            <a:r>
              <a:rPr dirty="0" sz="1800" spc="-30">
                <a:latin typeface="STIXGeneral"/>
                <a:cs typeface="STIXGeneral"/>
              </a:rPr>
              <a:t>To </a:t>
            </a:r>
            <a:r>
              <a:rPr dirty="0" sz="1800">
                <a:latin typeface="STIXGeneral"/>
                <a:cs typeface="STIXGeneral"/>
              </a:rPr>
              <a:t>deal with these </a:t>
            </a:r>
            <a:r>
              <a:rPr dirty="0" sz="1800" spc="-5">
                <a:latin typeface="STIXGeneral"/>
                <a:cs typeface="STIXGeneral"/>
              </a:rPr>
              <a:t>stringent requirements, </a:t>
            </a:r>
            <a:r>
              <a:rPr dirty="0" sz="1800" spc="-20">
                <a:latin typeface="STIXGeneral"/>
                <a:cs typeface="STIXGeneral"/>
              </a:rPr>
              <a:t>we  </a:t>
            </a:r>
            <a:r>
              <a:rPr dirty="0" sz="1800" spc="-10">
                <a:latin typeface="STIXGeneral"/>
                <a:cs typeface="STIXGeneral"/>
              </a:rPr>
              <a:t>envision </a:t>
            </a:r>
            <a:r>
              <a:rPr dirty="0" sz="1800">
                <a:latin typeface="STIXGeneral"/>
                <a:cs typeface="STIXGeneral"/>
              </a:rPr>
              <a:t>that, </a:t>
            </a:r>
            <a:r>
              <a:rPr dirty="0" sz="1800" spc="-5">
                <a:latin typeface="STIXGeneral"/>
                <a:cs typeface="STIXGeneral"/>
              </a:rPr>
              <a:t>through </a:t>
            </a:r>
            <a:r>
              <a:rPr dirty="0" sz="1800">
                <a:latin typeface="STIXGeneral"/>
                <a:cs typeface="STIXGeneral"/>
              </a:rPr>
              <a:t>the use of virtualization </a:t>
            </a:r>
            <a:r>
              <a:rPr dirty="0" sz="1800" spc="-5">
                <a:latin typeface="STIXGeneral"/>
                <a:cs typeface="STIXGeneral"/>
              </a:rPr>
              <a:t>technologies, </a:t>
            </a:r>
            <a:r>
              <a:rPr dirty="0" sz="1800" spc="-10">
                <a:latin typeface="STIXGeneral"/>
                <a:cs typeface="STIXGeneral"/>
              </a:rPr>
              <a:t>every  </a:t>
            </a:r>
            <a:r>
              <a:rPr dirty="0" sz="1800" spc="50">
                <a:latin typeface="STIXGeneral"/>
                <a:cs typeface="STIXGeneral"/>
              </a:rPr>
              <a:t>real-world object </a:t>
            </a:r>
            <a:r>
              <a:rPr dirty="0" sz="1800" spc="60">
                <a:latin typeface="STIXGeneral"/>
                <a:cs typeface="STIXGeneral"/>
              </a:rPr>
              <a:t>participating </a:t>
            </a:r>
            <a:r>
              <a:rPr dirty="0" sz="1800" spc="30">
                <a:latin typeface="STIXGeneral"/>
                <a:cs typeface="STIXGeneral"/>
              </a:rPr>
              <a:t>to </a:t>
            </a:r>
            <a:r>
              <a:rPr dirty="0" sz="1800" spc="45">
                <a:latin typeface="STIXGeneral"/>
                <a:cs typeface="STIXGeneral"/>
              </a:rPr>
              <a:t>the </a:t>
            </a:r>
            <a:r>
              <a:rPr dirty="0" sz="1800" spc="60">
                <a:latin typeface="STIXGeneral"/>
                <a:cs typeface="STIXGeneral"/>
              </a:rPr>
              <a:t>Smart </a:t>
            </a:r>
            <a:r>
              <a:rPr dirty="0" sz="1800" spc="30">
                <a:latin typeface="STIXGeneral"/>
                <a:cs typeface="STIXGeneral"/>
              </a:rPr>
              <a:t>City, </a:t>
            </a:r>
            <a:r>
              <a:rPr dirty="0" sz="1800" spc="45">
                <a:latin typeface="STIXGeneral"/>
                <a:cs typeface="STIXGeneral"/>
              </a:rPr>
              <a:t>from  </a:t>
            </a:r>
            <a:r>
              <a:rPr dirty="0" sz="1800">
                <a:latin typeface="STIXGeneral"/>
                <a:cs typeface="STIXGeneral"/>
              </a:rPr>
              <a:t>smartphones </a:t>
            </a:r>
            <a:r>
              <a:rPr dirty="0" sz="1800" spc="-5">
                <a:latin typeface="STIXGeneral"/>
                <a:cs typeface="STIXGeneral"/>
              </a:rPr>
              <a:t>to traﬃc </a:t>
            </a:r>
            <a:r>
              <a:rPr dirty="0" sz="1800">
                <a:latin typeface="STIXGeneral"/>
                <a:cs typeface="STIXGeneral"/>
              </a:rPr>
              <a:t>lights and sensors, is associated with its  </a:t>
            </a:r>
            <a:r>
              <a:rPr dirty="0" sz="1800" spc="5">
                <a:latin typeface="STIXGeneral"/>
                <a:cs typeface="STIXGeneral"/>
              </a:rPr>
              <a:t>virtual counterpart </a:t>
            </a:r>
            <a:r>
              <a:rPr dirty="0" sz="1800">
                <a:latin typeface="STIXGeneral"/>
                <a:cs typeface="STIXGeneral"/>
              </a:rPr>
              <a:t>in the cloud. Associating a digital </a:t>
            </a:r>
            <a:r>
              <a:rPr dirty="0" sz="1800" spc="5">
                <a:latin typeface="STIXGeneral"/>
                <a:cs typeface="STIXGeneral"/>
              </a:rPr>
              <a:t>counterpart  </a:t>
            </a:r>
            <a:r>
              <a:rPr dirty="0" sz="1800" spc="-5">
                <a:latin typeface="STIXGeneral"/>
                <a:cs typeface="STIXGeneral"/>
              </a:rPr>
              <a:t>to </a:t>
            </a:r>
            <a:r>
              <a:rPr dirty="0" sz="1800" spc="-10">
                <a:latin typeface="STIXGeneral"/>
                <a:cs typeface="STIXGeneral"/>
              </a:rPr>
              <a:t>physical </a:t>
            </a:r>
            <a:r>
              <a:rPr dirty="0" sz="1800">
                <a:latin typeface="STIXGeneral"/>
                <a:cs typeface="STIXGeneral"/>
              </a:rPr>
              <a:t>objects is a common </a:t>
            </a:r>
            <a:r>
              <a:rPr dirty="0" sz="1800" spc="-5">
                <a:latin typeface="STIXGeneral"/>
                <a:cs typeface="STIXGeneral"/>
              </a:rPr>
              <a:t>practice </a:t>
            </a:r>
            <a:r>
              <a:rPr dirty="0" sz="1800">
                <a:latin typeface="STIXGeneral"/>
                <a:cs typeface="STIXGeneral"/>
              </a:rPr>
              <a:t>in the </a:t>
            </a:r>
            <a:r>
              <a:rPr dirty="0" sz="1800" spc="-5">
                <a:latin typeface="STIXGeneral"/>
                <a:cs typeface="STIXGeneral"/>
              </a:rPr>
              <a:t>latest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 spc="-5">
                <a:latin typeface="STIXGeneral"/>
                <a:cs typeface="STIXGeneral"/>
              </a:rPr>
              <a:t>research  </a:t>
            </a:r>
            <a:r>
              <a:rPr dirty="0" sz="1800">
                <a:latin typeface="STIXGeneral"/>
                <a:cs typeface="STIXGeneral"/>
              </a:rPr>
              <a:t>activities [</a:t>
            </a:r>
            <a:r>
              <a:rPr dirty="0" sz="1800">
                <a:solidFill>
                  <a:srgbClr val="4D8A17"/>
                </a:solidFill>
                <a:latin typeface="STIXGeneral"/>
                <a:cs typeface="STIXGeneral"/>
              </a:rPr>
              <a:t>12</a:t>
            </a:r>
            <a:r>
              <a:rPr dirty="0" sz="1800">
                <a:latin typeface="STIXGeneral"/>
                <a:cs typeface="STIXGeneral"/>
              </a:rPr>
              <a:t>, </a:t>
            </a:r>
            <a:r>
              <a:rPr dirty="0" sz="1800">
                <a:solidFill>
                  <a:srgbClr val="4D8A17"/>
                </a:solidFill>
                <a:latin typeface="STIXGeneral"/>
                <a:cs typeface="STIXGeneral"/>
              </a:rPr>
              <a:t>13</a:t>
            </a:r>
            <a:r>
              <a:rPr dirty="0" sz="1800">
                <a:latin typeface="STIXGeneral"/>
                <a:cs typeface="STIXGeneral"/>
              </a:rPr>
              <a:t>], since </a:t>
            </a:r>
            <a:r>
              <a:rPr dirty="0" sz="1800" spc="-5">
                <a:latin typeface="STIXGeneral"/>
                <a:cs typeface="STIXGeneral"/>
              </a:rPr>
              <a:t>through </a:t>
            </a:r>
            <a:r>
              <a:rPr dirty="0" sz="1800">
                <a:latin typeface="STIXGeneral"/>
                <a:cs typeface="STIXGeneral"/>
              </a:rPr>
              <a:t>virtualization the </a:t>
            </a:r>
            <a:r>
              <a:rPr dirty="0" sz="1800" spc="-10">
                <a:latin typeface="STIXGeneral"/>
                <a:cs typeface="STIXGeneral"/>
              </a:rPr>
              <a:t>physical  </a:t>
            </a:r>
            <a:r>
              <a:rPr dirty="0" sz="1800" spc="-5">
                <a:latin typeface="STIXGeneral"/>
                <a:cs typeface="STIXGeneral"/>
              </a:rPr>
              <a:t>devices gain </a:t>
            </a:r>
            <a:r>
              <a:rPr dirty="0" sz="1800">
                <a:latin typeface="STIXGeneral"/>
                <a:cs typeface="STIXGeneral"/>
              </a:rPr>
              <a:t>augmented capabilities and </a:t>
            </a:r>
            <a:r>
              <a:rPr dirty="0" sz="1800" spc="-5">
                <a:latin typeface="STIXGeneral"/>
                <a:cs typeface="STIXGeneral"/>
              </a:rPr>
              <a:t>are </a:t>
            </a:r>
            <a:r>
              <a:rPr dirty="0" sz="1800">
                <a:latin typeface="STIXGeneral"/>
                <a:cs typeface="STIXGeneral"/>
              </a:rPr>
              <a:t>able </a:t>
            </a:r>
            <a:r>
              <a:rPr dirty="0" sz="1800" spc="-5">
                <a:latin typeface="STIXGeneral"/>
                <a:cs typeface="STIXGeneral"/>
              </a:rPr>
              <a:t>to [</a:t>
            </a:r>
            <a:r>
              <a:rPr dirty="0" sz="1800" spc="-5">
                <a:solidFill>
                  <a:srgbClr val="4D8A17"/>
                </a:solidFill>
                <a:latin typeface="STIXGeneral"/>
                <a:cs typeface="STIXGeneral"/>
              </a:rPr>
              <a:t>12</a:t>
            </a:r>
            <a:r>
              <a:rPr dirty="0" sz="1800" spc="-5">
                <a:latin typeface="STIXGeneral"/>
                <a:cs typeface="STIXGeneral"/>
              </a:rPr>
              <a:t>] </a:t>
            </a:r>
            <a:r>
              <a:rPr dirty="0" sz="1800">
                <a:latin typeface="STIXGeneral"/>
                <a:cs typeface="STIXGeneral"/>
              </a:rPr>
              <a:t>(i) </a:t>
            </a:r>
            <a:r>
              <a:rPr dirty="0" sz="1800" spc="-10">
                <a:latin typeface="STIXGeneral"/>
                <a:cs typeface="STIXGeneral"/>
              </a:rPr>
              <a:t>fully  </a:t>
            </a:r>
            <a:r>
              <a:rPr dirty="0" sz="1800">
                <a:latin typeface="STIXGeneral"/>
                <a:cs typeface="STIXGeneral"/>
              </a:rPr>
              <a:t>describe their </a:t>
            </a:r>
            <a:r>
              <a:rPr dirty="0" sz="1800" spc="-5">
                <a:latin typeface="STIXGeneral"/>
                <a:cs typeface="STIXGeneral"/>
              </a:rPr>
              <a:t>characteristics </a:t>
            </a:r>
            <a:r>
              <a:rPr dirty="0" sz="1800">
                <a:latin typeface="STIXGeneral"/>
                <a:cs typeface="STIXGeneral"/>
              </a:rPr>
              <a:t>with semantic </a:t>
            </a:r>
            <a:r>
              <a:rPr dirty="0" sz="1800" spc="-5">
                <a:latin typeface="STIXGeneral"/>
                <a:cs typeface="STIXGeneral"/>
              </a:rPr>
              <a:t>technologies </a:t>
            </a:r>
            <a:r>
              <a:rPr dirty="0" sz="1800">
                <a:latin typeface="STIXGeneral"/>
                <a:cs typeface="STIXGeneral"/>
              </a:rPr>
              <a:t>and then  be able </a:t>
            </a:r>
            <a:r>
              <a:rPr dirty="0" sz="1800" spc="-5">
                <a:latin typeface="STIXGeneral"/>
                <a:cs typeface="STIXGeneral"/>
              </a:rPr>
              <a:t>to interact </a:t>
            </a:r>
            <a:r>
              <a:rPr dirty="0" sz="1800">
                <a:latin typeface="STIXGeneral"/>
                <a:cs typeface="STIXGeneral"/>
              </a:rPr>
              <a:t>with </a:t>
            </a:r>
            <a:r>
              <a:rPr dirty="0" sz="1800" spc="-5">
                <a:latin typeface="STIXGeneral"/>
                <a:cs typeface="STIXGeneral"/>
              </a:rPr>
              <a:t>other </a:t>
            </a:r>
            <a:r>
              <a:rPr dirty="0" sz="1800" spc="5">
                <a:latin typeface="STIXGeneral"/>
                <a:cs typeface="STIXGeneral"/>
              </a:rPr>
              <a:t>virtual </a:t>
            </a:r>
            <a:r>
              <a:rPr dirty="0" sz="1800">
                <a:latin typeface="STIXGeneral"/>
                <a:cs typeface="STIXGeneral"/>
              </a:rPr>
              <a:t>objects; (ii) </a:t>
            </a:r>
            <a:r>
              <a:rPr dirty="0" sz="1800" spc="-15">
                <a:latin typeface="STIXGeneral"/>
                <a:cs typeface="STIXGeneral"/>
              </a:rPr>
              <a:t>identify, </a:t>
            </a:r>
            <a:r>
              <a:rPr dirty="0" sz="1800" spc="-10">
                <a:latin typeface="STIXGeneral"/>
                <a:cs typeface="STIXGeneral"/>
              </a:rPr>
              <a:t>analyse, 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5">
                <a:latin typeface="STIXGeneral"/>
                <a:cs typeface="STIXGeneral"/>
              </a:rPr>
              <a:t>manage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context </a:t>
            </a:r>
            <a:r>
              <a:rPr dirty="0" sz="1800" spc="-5">
                <a:latin typeface="STIXGeneral"/>
                <a:cs typeface="STIXGeneral"/>
              </a:rPr>
              <a:t>related to </a:t>
            </a:r>
            <a:r>
              <a:rPr dirty="0" sz="1800">
                <a:latin typeface="STIXGeneral"/>
                <a:cs typeface="STIXGeneral"/>
              </a:rPr>
              <a:t>an object surroundings and </a:t>
            </a:r>
            <a:r>
              <a:rPr dirty="0" sz="1800" spc="-5">
                <a:latin typeface="STIXGeneral"/>
                <a:cs typeface="STIXGeneral"/>
              </a:rPr>
              <a:t>take  </a:t>
            </a:r>
            <a:r>
              <a:rPr dirty="0" sz="1800">
                <a:latin typeface="STIXGeneral"/>
                <a:cs typeface="STIXGeneral"/>
              </a:rPr>
              <a:t>decision </a:t>
            </a:r>
            <a:r>
              <a:rPr dirty="0" sz="1800" spc="-10">
                <a:latin typeface="STIXGeneral"/>
                <a:cs typeface="STIXGeneral"/>
              </a:rPr>
              <a:t>accordingly; </a:t>
            </a:r>
            <a:r>
              <a:rPr dirty="0" sz="1800">
                <a:latin typeface="STIXGeneral"/>
                <a:cs typeface="STIXGeneral"/>
              </a:rPr>
              <a:t>(iii) </a:t>
            </a:r>
            <a:r>
              <a:rPr dirty="0" sz="1800" spc="-5">
                <a:latin typeface="STIXGeneral"/>
                <a:cs typeface="STIXGeneral"/>
              </a:rPr>
              <a:t>simplify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10">
                <a:latin typeface="STIXGeneral"/>
                <a:cs typeface="STIXGeneral"/>
              </a:rPr>
              <a:t>search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10">
                <a:latin typeface="STIXGeneral"/>
                <a:cs typeface="STIXGeneral"/>
              </a:rPr>
              <a:t>discovery </a:t>
            </a:r>
            <a:r>
              <a:rPr dirty="0" sz="1800">
                <a:latin typeface="STIXGeneral"/>
                <a:cs typeface="STIXGeneral"/>
              </a:rPr>
              <a:t>of  services and </a:t>
            </a:r>
            <a:r>
              <a:rPr dirty="0" sz="1800" spc="-5">
                <a:latin typeface="STIXGeneral"/>
                <a:cs typeface="STIXGeneral"/>
              </a:rPr>
              <a:t>devices, </a:t>
            </a:r>
            <a:r>
              <a:rPr dirty="0" sz="1800" spc="-10">
                <a:latin typeface="STIXGeneral"/>
                <a:cs typeface="STIXGeneral"/>
              </a:rPr>
              <a:t>which </a:t>
            </a:r>
            <a:r>
              <a:rPr dirty="0" sz="1800" spc="-5">
                <a:latin typeface="STIXGeneral"/>
                <a:cs typeface="STIXGeneral"/>
              </a:rPr>
              <a:t>continuously </a:t>
            </a:r>
            <a:r>
              <a:rPr dirty="0" sz="1800">
                <a:latin typeface="STIXGeneral"/>
                <a:cs typeface="STIXGeneral"/>
              </a:rPr>
              <a:t>join, </a:t>
            </a:r>
            <a:r>
              <a:rPr dirty="0" sz="1800" spc="-20">
                <a:latin typeface="STIXGeneral"/>
                <a:cs typeface="STIXGeneral"/>
              </a:rPr>
              <a:t>move,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25">
                <a:latin typeface="STIXGeneral"/>
                <a:cs typeface="STIXGeneral"/>
              </a:rPr>
              <a:t>leave </a:t>
            </a:r>
            <a:r>
              <a:rPr dirty="0" sz="1800">
                <a:latin typeface="STIXGeneral"/>
                <a:cs typeface="STIXGeneral"/>
              </a:rPr>
              <a:t>the  </a:t>
            </a:r>
            <a:r>
              <a:rPr dirty="0" sz="1800" spc="-15">
                <a:latin typeface="STIXGeneral"/>
                <a:cs typeface="STIXGeneral"/>
              </a:rPr>
              <a:t>network.</a:t>
            </a:r>
            <a:endParaRPr sz="1800">
              <a:latin typeface="STIXGeneral"/>
              <a:cs typeface="STIXGeneral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1800">
                <a:latin typeface="STIXGeneral"/>
                <a:cs typeface="STIXGeneral"/>
              </a:rPr>
              <a:t>3.1. </a:t>
            </a:r>
            <a:r>
              <a:rPr dirty="0" sz="1800" spc="-5">
                <a:latin typeface="STIXGeneral"/>
                <a:cs typeface="STIXGeneral"/>
              </a:rPr>
              <a:t>Proposed Architecture</a:t>
            </a:r>
            <a:endParaRPr sz="1800">
              <a:latin typeface="STIXGeneral"/>
              <a:cs typeface="STIXGeneral"/>
            </a:endParaRPr>
          </a:p>
          <a:p>
            <a:pPr algn="just" marL="12700" marR="5080">
              <a:lnSpc>
                <a:spcPct val="125000"/>
              </a:lnSpc>
              <a:spcBef>
                <a:spcPts val="2200"/>
              </a:spcBef>
            </a:pPr>
            <a:r>
              <a:rPr dirty="0" sz="1800">
                <a:latin typeface="STIXGeneral"/>
                <a:cs typeface="STIXGeneral"/>
              </a:rPr>
              <a:t>The main </a:t>
            </a:r>
            <a:r>
              <a:rPr dirty="0" sz="1800" spc="5">
                <a:latin typeface="STIXGeneral"/>
                <a:cs typeface="STIXGeneral"/>
              </a:rPr>
              <a:t>purpose </a:t>
            </a:r>
            <a:r>
              <a:rPr dirty="0" sz="1800">
                <a:latin typeface="STIXGeneral"/>
                <a:cs typeface="STIXGeneral"/>
              </a:rPr>
              <a:t>behind the </a:t>
            </a:r>
            <a:r>
              <a:rPr dirty="0" sz="1800" spc="-5">
                <a:latin typeface="STIXGeneral"/>
                <a:cs typeface="STIXGeneral"/>
              </a:rPr>
              <a:t>proposed architecture, </a:t>
            </a:r>
            <a:r>
              <a:rPr dirty="0" sz="1800" spc="-10">
                <a:latin typeface="STIXGeneral"/>
                <a:cs typeface="STIXGeneral"/>
              </a:rPr>
              <a:t>shown </a:t>
            </a:r>
            <a:r>
              <a:rPr dirty="0" sz="1800">
                <a:latin typeface="STIXGeneral"/>
                <a:cs typeface="STIXGeneral"/>
              </a:rPr>
              <a:t>in  </a:t>
            </a:r>
            <a:r>
              <a:rPr dirty="0" sz="1800" spc="-5">
                <a:latin typeface="STIXGeneral"/>
                <a:cs typeface="STIXGeneral"/>
              </a:rPr>
              <a:t>Figure </a:t>
            </a:r>
            <a:r>
              <a:rPr dirty="0" sz="1800">
                <a:solidFill>
                  <a:srgbClr val="4D8A17"/>
                </a:solidFill>
                <a:latin typeface="STIXGeneral"/>
                <a:cs typeface="STIXGeneral"/>
              </a:rPr>
              <a:t>1</a:t>
            </a:r>
            <a:r>
              <a:rPr dirty="0" sz="1800">
                <a:latin typeface="STIXGeneral"/>
                <a:cs typeface="STIXGeneral"/>
              </a:rPr>
              <a:t>, is </a:t>
            </a:r>
            <a:r>
              <a:rPr dirty="0" sz="1800" spc="-5">
                <a:latin typeface="STIXGeneral"/>
                <a:cs typeface="STIXGeneral"/>
              </a:rPr>
              <a:t>to activate </a:t>
            </a:r>
            <a:r>
              <a:rPr dirty="0" sz="1800">
                <a:latin typeface="STIXGeneral"/>
                <a:cs typeface="STIXGeneral"/>
              </a:rPr>
              <a:t>the </a:t>
            </a:r>
            <a:r>
              <a:rPr dirty="0" sz="1800" spc="-5">
                <a:latin typeface="STIXGeneral"/>
                <a:cs typeface="STIXGeneral"/>
              </a:rPr>
              <a:t>data-stream from </a:t>
            </a:r>
            <a:r>
              <a:rPr dirty="0" sz="1800" spc="-55">
                <a:latin typeface="STIXGeneral"/>
                <a:cs typeface="STIXGeneral"/>
              </a:rPr>
              <a:t>IoT </a:t>
            </a:r>
            <a:r>
              <a:rPr dirty="0" sz="1800">
                <a:latin typeface="STIXGeneral"/>
                <a:cs typeface="STIXGeneral"/>
              </a:rPr>
              <a:t>objects when  needed. These </a:t>
            </a:r>
            <a:r>
              <a:rPr dirty="0" sz="1800" spc="-5">
                <a:latin typeface="STIXGeneral"/>
                <a:cs typeface="STIXGeneral"/>
              </a:rPr>
              <a:t>data-streams are continuously processed to </a:t>
            </a:r>
            <a:r>
              <a:rPr dirty="0" sz="1800" spc="5">
                <a:latin typeface="STIXGeneral"/>
                <a:cs typeface="STIXGeneral"/>
              </a:rPr>
              <a:t>support  </a:t>
            </a:r>
            <a:r>
              <a:rPr dirty="0" sz="1800">
                <a:latin typeface="STIXGeneral"/>
                <a:cs typeface="STIXGeneral"/>
              </a:rPr>
              <a:t>end-users/ICT applications, with a </a:t>
            </a:r>
            <a:r>
              <a:rPr dirty="0" sz="1800" spc="-10">
                <a:latin typeface="STIXGeneral"/>
                <a:cs typeface="STIXGeneral"/>
              </a:rPr>
              <a:t>set </a:t>
            </a:r>
            <a:r>
              <a:rPr dirty="0" sz="1800">
                <a:latin typeface="STIXGeneral"/>
                <a:cs typeface="STIXGeneral"/>
              </a:rPr>
              <a:t>of </a:t>
            </a:r>
            <a:r>
              <a:rPr dirty="0" sz="1800" spc="-5">
                <a:latin typeface="STIXGeneral"/>
                <a:cs typeface="STIXGeneral"/>
              </a:rPr>
              <a:t>procedures </a:t>
            </a:r>
            <a:r>
              <a:rPr dirty="0" sz="1800">
                <a:latin typeface="STIXGeneral"/>
                <a:cs typeface="STIXGeneral"/>
              </a:rPr>
              <a:t>monitoring  the </a:t>
            </a:r>
            <a:r>
              <a:rPr dirty="0" sz="1800" spc="-10">
                <a:latin typeface="STIXGeneral"/>
                <a:cs typeface="STIXGeneral"/>
              </a:rPr>
              <a:t>context </a:t>
            </a:r>
            <a:r>
              <a:rPr dirty="0" sz="1800">
                <a:latin typeface="STIXGeneral"/>
                <a:cs typeface="STIXGeneral"/>
              </a:rPr>
              <a:t>and </a:t>
            </a:r>
            <a:r>
              <a:rPr dirty="0" sz="1800" spc="-5">
                <a:latin typeface="STIXGeneral"/>
                <a:cs typeface="STIXGeneral"/>
              </a:rPr>
              <a:t>producing </a:t>
            </a:r>
            <a:r>
              <a:rPr dirty="0" sz="1800" spc="5">
                <a:latin typeface="STIXGeneral"/>
                <a:cs typeface="STIXGeneral"/>
              </a:rPr>
              <a:t>alerts </a:t>
            </a:r>
            <a:r>
              <a:rPr dirty="0" sz="1800">
                <a:latin typeface="STIXGeneral"/>
                <a:cs typeface="STIXGeneral"/>
              </a:rPr>
              <a:t>when particular conditions </a:t>
            </a:r>
            <a:r>
              <a:rPr dirty="0" sz="1800" spc="-5">
                <a:latin typeface="STIXGeneral"/>
                <a:cs typeface="STIXGeneral"/>
              </a:rPr>
              <a:t>are  met.</a:t>
            </a:r>
            <a:endParaRPr sz="180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Zamzar</dc:creator>
  <dcterms:created xsi:type="dcterms:W3CDTF">2022-03-25T17:02:18Z</dcterms:created>
  <dcterms:modified xsi:type="dcterms:W3CDTF">2022-03-25T17:02:18Z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Zamzar</vt:lpwstr>
  </property>
  <property fmtid="{D5CDD505-2E9C-101B-9397-08002B2CF9AE}" pid="3" name="LastSaved">
    <vt:filetime>2022-03-25T00:00:00Z</vt:filetime>
  </property>
</Properties>
</file>