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8540" y="913841"/>
            <a:ext cx="1015491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E3E3E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757164" y="2196253"/>
            <a:ext cx="4692334" cy="1467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81913"/>
            <a:ext cx="98399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8384" y="1993874"/>
            <a:ext cx="10095230" cy="205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947145" y="6575552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drxiv.org/content/10.1101/2021.05.19.21257477v1.full" TargetMode="External"/><Relationship Id="rId3" Type="http://schemas.openxmlformats.org/officeDocument/2006/relationships/hyperlink" Target="http://www.google.com/%26httpsredir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5539" y="1143762"/>
            <a:ext cx="9610725" cy="2282190"/>
          </a:xfrm>
          <a:prstGeom prst="rect"/>
        </p:spPr>
        <p:txBody>
          <a:bodyPr wrap="square" lIns="0" tIns="200025" rIns="0" bIns="0" rtlCol="0" vert="horz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dirty="0" sz="8000" spc="-555">
                <a:solidFill>
                  <a:srgbClr val="252525"/>
                </a:solidFill>
              </a:rPr>
              <a:t>OXYGEN  </a:t>
            </a:r>
            <a:r>
              <a:rPr dirty="0" sz="8000" spc="-720">
                <a:solidFill>
                  <a:srgbClr val="252525"/>
                </a:solidFill>
              </a:rPr>
              <a:t>CONSERVING</a:t>
            </a:r>
            <a:r>
              <a:rPr dirty="0" sz="8000" spc="-325">
                <a:solidFill>
                  <a:srgbClr val="252525"/>
                </a:solidFill>
              </a:rPr>
              <a:t> </a:t>
            </a:r>
            <a:r>
              <a:rPr dirty="0" sz="8000" spc="-490">
                <a:solidFill>
                  <a:srgbClr val="252525"/>
                </a:solidFill>
              </a:rPr>
              <a:t>DEVICE</a:t>
            </a:r>
            <a:endParaRPr sz="8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145539" y="4440377"/>
            <a:ext cx="4980940" cy="137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>
                <a:solidFill>
                  <a:srgbClr val="1F487C"/>
                </a:solidFill>
                <a:latin typeface="Times New Roman"/>
                <a:cs typeface="Times New Roman"/>
              </a:rPr>
              <a:t>MADHUMITHA</a:t>
            </a:r>
            <a:r>
              <a:rPr dirty="0" sz="2400" spc="45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dirty="0" sz="2400" spc="-5">
                <a:solidFill>
                  <a:srgbClr val="1F487C"/>
                </a:solidFill>
                <a:latin typeface="Times New Roman"/>
                <a:cs typeface="Times New Roman"/>
              </a:rPr>
              <a:t>SUBITSHA</a:t>
            </a:r>
            <a:r>
              <a:rPr dirty="0" sz="2400" spc="2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F487C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85"/>
              </a:spcBef>
            </a:pPr>
            <a:r>
              <a:rPr dirty="0" sz="2400" spc="-5">
                <a:solidFill>
                  <a:srgbClr val="1F487C"/>
                </a:solidFill>
                <a:latin typeface="Times New Roman"/>
                <a:cs typeface="Times New Roman"/>
              </a:rPr>
              <a:t>Department of Biomedical </a:t>
            </a:r>
            <a:r>
              <a:rPr dirty="0" sz="2400">
                <a:solidFill>
                  <a:srgbClr val="1F487C"/>
                </a:solidFill>
                <a:latin typeface="Times New Roman"/>
                <a:cs typeface="Times New Roman"/>
              </a:rPr>
              <a:t>Engineering  Bannari </a:t>
            </a:r>
            <a:r>
              <a:rPr dirty="0" sz="2400" spc="-10">
                <a:solidFill>
                  <a:srgbClr val="1F487C"/>
                </a:solidFill>
                <a:latin typeface="Times New Roman"/>
                <a:cs typeface="Times New Roman"/>
              </a:rPr>
              <a:t>Amman </a:t>
            </a:r>
            <a:r>
              <a:rPr dirty="0" sz="2400">
                <a:solidFill>
                  <a:srgbClr val="1F487C"/>
                </a:solidFill>
                <a:latin typeface="Times New Roman"/>
                <a:cs typeface="Times New Roman"/>
              </a:rPr>
              <a:t>Institute </a:t>
            </a:r>
            <a:r>
              <a:rPr dirty="0" sz="2400" spc="-5">
                <a:solidFill>
                  <a:srgbClr val="1F487C"/>
                </a:solidFill>
                <a:latin typeface="Times New Roman"/>
                <a:cs typeface="Times New Roman"/>
              </a:rPr>
              <a:t>of</a:t>
            </a:r>
            <a:r>
              <a:rPr dirty="0" sz="2400" spc="-10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487C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5364" y="616711"/>
            <a:ext cx="3129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17365D"/>
                </a:solidFill>
                <a:latin typeface="Times New Roman"/>
                <a:cs typeface="Times New Roman"/>
              </a:rPr>
              <a:t>TEAM NAME: LITTLE</a:t>
            </a:r>
            <a:r>
              <a:rPr dirty="0" sz="1600" spc="-6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7365D"/>
                </a:solidFill>
                <a:latin typeface="Times New Roman"/>
                <a:cs typeface="Times New Roman"/>
              </a:rPr>
              <a:t>TECHIES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1795" marR="5080" indent="-343535">
              <a:lnSpc>
                <a:spcPct val="150000"/>
              </a:lnSpc>
              <a:spcBef>
                <a:spcPts val="100"/>
              </a:spcBef>
              <a:buClr>
                <a:srgbClr val="4F81BC"/>
              </a:buClr>
              <a:buSzPct val="90000"/>
              <a:buFont typeface="Wingdings"/>
              <a:buChar char=""/>
              <a:tabLst>
                <a:tab pos="391795" algn="l"/>
                <a:tab pos="392430" algn="l"/>
              </a:tabLst>
            </a:pPr>
            <a:r>
              <a:rPr dirty="0" spc="-5"/>
              <a:t>Recently </a:t>
            </a:r>
            <a:r>
              <a:rPr dirty="0"/>
              <a:t>we have undergone and </a:t>
            </a:r>
            <a:r>
              <a:rPr dirty="0" spc="-5"/>
              <a:t>still </a:t>
            </a:r>
            <a:r>
              <a:rPr dirty="0"/>
              <a:t>undergoing corona pandemic situation where the</a:t>
            </a:r>
            <a:r>
              <a:rPr dirty="0" spc="-175"/>
              <a:t> </a:t>
            </a:r>
            <a:r>
              <a:rPr dirty="0" spc="-5"/>
              <a:t>demand  </a:t>
            </a:r>
            <a:r>
              <a:rPr dirty="0"/>
              <a:t>for oxygen is high, by </a:t>
            </a:r>
            <a:r>
              <a:rPr dirty="0" spc="-5"/>
              <a:t>implementing </a:t>
            </a:r>
            <a:r>
              <a:rPr dirty="0"/>
              <a:t>our project idea we can overcome these situations by  conserving</a:t>
            </a:r>
            <a:r>
              <a:rPr dirty="0" spc="-45"/>
              <a:t> </a:t>
            </a:r>
            <a:r>
              <a:rPr dirty="0"/>
              <a:t>oxygen.</a:t>
            </a:r>
          </a:p>
          <a:p>
            <a:pPr marL="36195">
              <a:lnSpc>
                <a:spcPct val="100000"/>
              </a:lnSpc>
              <a:spcBef>
                <a:spcPts val="35"/>
              </a:spcBef>
              <a:buClr>
                <a:srgbClr val="4F81BC"/>
              </a:buClr>
              <a:buFont typeface="Wingdings"/>
              <a:buChar char=""/>
            </a:pPr>
            <a:endParaRPr sz="2400"/>
          </a:p>
          <a:p>
            <a:pPr marL="391795" indent="-343535">
              <a:lnSpc>
                <a:spcPct val="100000"/>
              </a:lnSpc>
              <a:buClr>
                <a:srgbClr val="4F81BC"/>
              </a:buClr>
              <a:buSzPct val="90000"/>
              <a:buFont typeface="Wingdings"/>
              <a:buChar char=""/>
              <a:tabLst>
                <a:tab pos="391795" algn="l"/>
                <a:tab pos="392430" algn="l"/>
              </a:tabLst>
            </a:pPr>
            <a:r>
              <a:rPr dirty="0"/>
              <a:t>Here the patient </a:t>
            </a:r>
            <a:r>
              <a:rPr dirty="0" spc="-5"/>
              <a:t>will </a:t>
            </a:r>
            <a:r>
              <a:rPr dirty="0"/>
              <a:t>be delivered with required </a:t>
            </a:r>
            <a:r>
              <a:rPr dirty="0" spc="-5"/>
              <a:t>amount </a:t>
            </a:r>
            <a:r>
              <a:rPr dirty="0"/>
              <a:t>of oxygen</a:t>
            </a:r>
            <a:r>
              <a:rPr dirty="0" spc="-215"/>
              <a:t> </a:t>
            </a:r>
            <a:r>
              <a:rPr dirty="0" spc="5"/>
              <a:t>alone</a:t>
            </a:r>
            <a:r>
              <a:rPr dirty="0" spc="5">
                <a:latin typeface="Carlito"/>
                <a:cs typeface="Carlito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81913"/>
            <a:ext cx="2885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20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1839595"/>
            <a:ext cx="9947910" cy="1154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</a:t>
            </a:r>
            <a:r>
              <a:rPr dirty="0" u="sng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/www.medrxiv.org/content/10.1101/2021.05.19.21257477v1.ful</a:t>
            </a:r>
            <a:r>
              <a:rPr dirty="0" u="sng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914"/>
              </a:spcBef>
            </a:pPr>
            <a:r>
              <a:rPr dirty="0" u="sng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https://digitalcommons.usu.edu/cgi/viewcontent.cgi?referer=https://</a:t>
            </a:r>
            <a:r>
              <a:rPr dirty="0" u="sng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www.google.com/&amp;httpsredir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dirty="0" u="sng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=1&amp;article=1433&amp;context=spacegrant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81913"/>
            <a:ext cx="30981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20"/>
              <a:t>REFERENCES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6019" y="1049477"/>
            <a:ext cx="52444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85">
                <a:solidFill>
                  <a:srgbClr val="3E3E3E"/>
                </a:solidFill>
                <a:latin typeface="Arial"/>
                <a:cs typeface="Arial"/>
              </a:rPr>
              <a:t>PROBLEM</a:t>
            </a:r>
            <a:r>
              <a:rPr dirty="0" sz="4000" spc="-17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4000" spc="-195">
                <a:solidFill>
                  <a:srgbClr val="3E3E3E"/>
                </a:solidFill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7301" y="2534793"/>
            <a:ext cx="901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E3E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9744" y="2127504"/>
            <a:ext cx="2485644" cy="3064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28788" y="2170176"/>
            <a:ext cx="3735324" cy="2270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4759" y="2257044"/>
            <a:ext cx="3733799" cy="2485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86"/>
            <a:ext cx="26117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ABST</a:t>
            </a:r>
            <a:r>
              <a:rPr dirty="0" spc="-140"/>
              <a:t>R</a:t>
            </a:r>
            <a:r>
              <a:rPr dirty="0" spc="-114"/>
              <a:t>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76324" y="1823890"/>
            <a:ext cx="9996170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0000"/>
              </a:lnSpc>
              <a:spcBef>
                <a:spcPts val="95"/>
              </a:spcBef>
            </a:pP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Supplemental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oxygen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often given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awake,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sedated patients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order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decrease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the frequency 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depth of oxygen desaturation caused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periods of respiratory depression and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airway 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obstruction. Oxygen delivered during patient exhalation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mostly vented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air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and wasted,  providing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an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opportunity for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oxygen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conservation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shutting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flow when the patient </a:t>
            </a:r>
            <a:r>
              <a:rPr dirty="0" sz="2000" spc="-20">
                <a:solidFill>
                  <a:srgbClr val="3E3E3E"/>
                </a:solidFill>
                <a:latin typeface="Times New Roman"/>
                <a:cs typeface="Times New Roman"/>
              </a:rPr>
              <a:t>is 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exhaling. This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oxygen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can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conserved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closing the valve of oxygen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supply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during exhalation 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opening it during inhalation. By implementing this,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we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can overcome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oxygen demand. 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Here we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describe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simple,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open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source, and rapidly manufacturable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oxygen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conservation device 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for use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with dual-port nasal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cannula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that can extend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life of current oxygen supply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almost 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two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three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times,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which we </a:t>
            </a:r>
            <a:r>
              <a:rPr dirty="0" sz="2000" spc="5">
                <a:solidFill>
                  <a:srgbClr val="3E3E3E"/>
                </a:solidFill>
                <a:latin typeface="Times New Roman"/>
                <a:cs typeface="Times New Roman"/>
              </a:rPr>
              <a:t>hope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will help towards coping with the ongoing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crisis like</a:t>
            </a:r>
            <a:r>
              <a:rPr dirty="0" sz="2000" spc="-17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covid-19.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86"/>
            <a:ext cx="34036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5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364595" y="5011621"/>
            <a:ext cx="3852150" cy="33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76324" y="1791691"/>
            <a:ext cx="10130155" cy="358838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60"/>
              </a:spcBef>
              <a:buClr>
                <a:srgbClr val="4F81BC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Oxygen delivered during patient exhalation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usually vented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atmospheric air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dirty="0" sz="2000" spc="-17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wasted.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60"/>
              </a:spcBef>
              <a:buClr>
                <a:srgbClr val="4F81BC"/>
              </a:buClr>
              <a:buFont typeface="Wingdings"/>
              <a:buChar char=""/>
              <a:tabLst>
                <a:tab pos="354965" algn="l"/>
                <a:tab pos="355600" algn="l"/>
                <a:tab pos="2475230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Our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project</a:t>
            </a:r>
            <a:r>
              <a:rPr dirty="0" sz="2000" spc="13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aims</a:t>
            </a:r>
            <a:r>
              <a:rPr dirty="0" sz="2000" spc="8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at	providing</a:t>
            </a:r>
            <a:r>
              <a:rPr dirty="0" sz="2000" spc="8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dirty="0" sz="2000" spc="6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chance</a:t>
            </a:r>
            <a:r>
              <a:rPr dirty="0" sz="2000" spc="7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dirty="0" sz="2000" spc="6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oxygen</a:t>
            </a:r>
            <a:r>
              <a:rPr dirty="0" sz="2000" spc="8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conservation</a:t>
            </a:r>
            <a:r>
              <a:rPr dirty="0" sz="2000" spc="6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dirty="0" sz="2000" spc="6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shutting</a:t>
            </a:r>
            <a:r>
              <a:rPr dirty="0" sz="2000" spc="8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dirty="0" sz="2000" spc="5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flow</a:t>
            </a:r>
            <a:r>
              <a:rPr dirty="0" sz="2000" spc="8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when</a:t>
            </a:r>
            <a:r>
              <a:rPr dirty="0" sz="2000" spc="7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patient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dirty="0" sz="2000" spc="-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exhaling.</a:t>
            </a:r>
            <a:endParaRPr sz="2000">
              <a:latin typeface="Times New Roman"/>
              <a:cs typeface="Times New Roman"/>
            </a:endParaRPr>
          </a:p>
          <a:p>
            <a:pPr marL="354965" marR="6985" indent="-342900">
              <a:lnSpc>
                <a:spcPct val="140000"/>
              </a:lnSpc>
              <a:buClr>
                <a:srgbClr val="4F81BC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This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oxygen </a:t>
            </a:r>
            <a:r>
              <a:rPr dirty="0" sz="2000" spc="-10">
                <a:solidFill>
                  <a:srgbClr val="3E3E3E"/>
                </a:solidFill>
                <a:latin typeface="Times New Roman"/>
                <a:cs typeface="Times New Roman"/>
              </a:rPr>
              <a:t>may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conserved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closing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the valve of oxygen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supply during exhalation and 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opening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it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during</a:t>
            </a:r>
            <a:r>
              <a:rPr dirty="0" sz="2000" spc="-7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inhalation.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60"/>
              </a:spcBef>
              <a:buClr>
                <a:srgbClr val="4F81BC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Statistically,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the count of oxygen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consuming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patients per cylinder will be increased 2-3</a:t>
            </a:r>
            <a:r>
              <a:rPr dirty="0" sz="2000" spc="-2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800" spc="-5" b="1" i="1">
                <a:solidFill>
                  <a:srgbClr val="3E3E3E"/>
                </a:solidFill>
                <a:latin typeface="Comic Sans MS"/>
                <a:cs typeface="Comic Sans MS"/>
              </a:rPr>
              <a:t>“Pennies make Pounds”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044397"/>
            <a:ext cx="55168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30"/>
              <a:t>METHODOLOGY</a:t>
            </a:r>
            <a:r>
              <a:rPr dirty="0" sz="3600" spc="-105"/>
              <a:t> </a:t>
            </a:r>
            <a:r>
              <a:rPr dirty="0" sz="3600" spc="-375"/>
              <a:t>PROPOSED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76324" y="1891766"/>
            <a:ext cx="9615170" cy="2312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196215" indent="-342900">
              <a:lnSpc>
                <a:spcPct val="150100"/>
              </a:lnSpc>
              <a:spcBef>
                <a:spcPts val="95"/>
              </a:spcBef>
              <a:buClr>
                <a:srgbClr val="4F81BC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The partial pressure of oxygen in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atmospheric air is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higher in environment than in</a:t>
            </a:r>
            <a:r>
              <a:rPr dirty="0" sz="2000" spc="-204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alveoli  during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inhalation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&amp; vice versa during</a:t>
            </a:r>
            <a:r>
              <a:rPr dirty="0" sz="2000" spc="-15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exhalation.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4F81BC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This difference in partial pressure is sensed using differential pressure</a:t>
            </a:r>
            <a:r>
              <a:rPr dirty="0" sz="2000" spc="-28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sensor.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4F81BC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Oxygen delivery is turned off during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active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exhalation &amp; turned on during early</a:t>
            </a:r>
            <a:r>
              <a:rPr dirty="0" sz="2000" spc="-19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inspiration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and pause</a:t>
            </a:r>
            <a:r>
              <a:rPr dirty="0" sz="2000" spc="-5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phase.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dirty="0"/>
              <a:t>BLOCK</a:t>
            </a:r>
            <a:r>
              <a:rPr dirty="0" spc="-65"/>
              <a:t> </a:t>
            </a:r>
            <a:r>
              <a:rPr dirty="0" spc="-5"/>
              <a:t>DIAGRAM	</a:t>
            </a:r>
          </a:p>
        </p:txBody>
      </p:sp>
      <p:sp>
        <p:nvSpPr>
          <p:cNvPr id="3" name="object 3"/>
          <p:cNvSpPr/>
          <p:nvPr/>
        </p:nvSpPr>
        <p:spPr>
          <a:xfrm>
            <a:off x="2873636" y="2226105"/>
            <a:ext cx="7291346" cy="296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9184" y="1984375"/>
            <a:ext cx="901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E3E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84580" y="1984375"/>
            <a:ext cx="6632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3E3E3E"/>
                </a:solidFill>
                <a:latin typeface="Carlito"/>
                <a:cs typeface="Carlito"/>
              </a:rPr>
              <a:t>Simplified schematic </a:t>
            </a:r>
            <a:r>
              <a:rPr dirty="0" sz="2000">
                <a:solidFill>
                  <a:srgbClr val="3E3E3E"/>
                </a:solidFill>
                <a:latin typeface="Carlito"/>
                <a:cs typeface="Carlito"/>
              </a:rPr>
              <a:t>and </a:t>
            </a:r>
            <a:r>
              <a:rPr dirty="0" sz="2000" spc="-5">
                <a:solidFill>
                  <a:srgbClr val="3E3E3E"/>
                </a:solidFill>
                <a:latin typeface="Carlito"/>
                <a:cs typeface="Carlito"/>
              </a:rPr>
              <a:t>piping diagram of </a:t>
            </a:r>
            <a:r>
              <a:rPr dirty="0" sz="2000">
                <a:solidFill>
                  <a:srgbClr val="3E3E3E"/>
                </a:solidFill>
                <a:latin typeface="Carlito"/>
                <a:cs typeface="Carlito"/>
              </a:rPr>
              <a:t>the proposed</a:t>
            </a:r>
            <a:r>
              <a:rPr dirty="0" sz="2000" spc="1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Carlito"/>
                <a:cs typeface="Carlito"/>
              </a:rPr>
              <a:t>device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044397"/>
            <a:ext cx="54495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70">
                <a:solidFill>
                  <a:srgbClr val="3E3E3E"/>
                </a:solidFill>
                <a:latin typeface="Arial"/>
                <a:cs typeface="Arial"/>
              </a:rPr>
              <a:t>RESULTS </a:t>
            </a:r>
            <a:r>
              <a:rPr dirty="0" sz="3600" spc="-18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z="3600" spc="2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3600" spc="-335">
                <a:solidFill>
                  <a:srgbClr val="3E3E3E"/>
                </a:solidFill>
                <a:latin typeface="Arial"/>
                <a:cs typeface="Arial"/>
              </a:rPr>
              <a:t>DISCUSSION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61003" y="2833887"/>
            <a:ext cx="5035296" cy="3016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" y="2863342"/>
            <a:ext cx="9723120" cy="17075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SzPct val="109090"/>
              <a:buFont typeface="Wingdings"/>
              <a:buChar char=""/>
              <a:tabLst>
                <a:tab pos="355600" algn="l"/>
              </a:tabLst>
            </a:pPr>
            <a:r>
              <a:rPr dirty="0" sz="2200" spc="-5">
                <a:solidFill>
                  <a:srgbClr val="3E3E3E"/>
                </a:solidFill>
                <a:latin typeface="Times New Roman"/>
                <a:cs typeface="Times New Roman"/>
              </a:rPr>
              <a:t>Respiratory</a:t>
            </a:r>
            <a:r>
              <a:rPr dirty="0" sz="22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Times New Roman"/>
                <a:cs typeface="Times New Roman"/>
              </a:rPr>
              <a:t>parameters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Wingdings"/>
              <a:buChar char=""/>
            </a:pPr>
            <a:endParaRPr sz="225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buClr>
                <a:srgbClr val="C00000"/>
              </a:buClr>
              <a:buSzPct val="109090"/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dirty="0" sz="2200" spc="-5">
                <a:solidFill>
                  <a:srgbClr val="3E3E3E"/>
                </a:solidFill>
                <a:latin typeface="Times New Roman"/>
                <a:cs typeface="Times New Roman"/>
              </a:rPr>
              <a:t>Display of</a:t>
            </a:r>
            <a:r>
              <a:rPr dirty="0" sz="2200" spc="-1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Times New Roman"/>
                <a:cs typeface="Times New Roman"/>
              </a:rPr>
              <a:t>trend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00000"/>
              </a:buClr>
              <a:buFont typeface="Wingdings"/>
              <a:buChar char=""/>
            </a:pPr>
            <a:endParaRPr sz="22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109090"/>
              <a:buFont typeface="Wingdings"/>
              <a:buChar char=""/>
              <a:tabLst>
                <a:tab pos="355600" algn="l"/>
              </a:tabLst>
            </a:pPr>
            <a:r>
              <a:rPr dirty="0" sz="2200" spc="-5">
                <a:solidFill>
                  <a:srgbClr val="3E3E3E"/>
                </a:solidFill>
                <a:latin typeface="Times New Roman"/>
                <a:cs typeface="Times New Roman"/>
              </a:rPr>
              <a:t>Bluetooth interface with SpO2 sensor for alarms, device hub for </a:t>
            </a:r>
            <a:r>
              <a:rPr dirty="0" sz="2200" spc="-10">
                <a:solidFill>
                  <a:srgbClr val="3E3E3E"/>
                </a:solidFill>
                <a:latin typeface="Times New Roman"/>
                <a:cs typeface="Times New Roman"/>
              </a:rPr>
              <a:t>remote</a:t>
            </a:r>
            <a:r>
              <a:rPr dirty="0" sz="2200" spc="2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Times New Roman"/>
                <a:cs typeface="Times New Roman"/>
              </a:rPr>
              <a:t>Monitoring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111961"/>
            <a:ext cx="385317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25"/>
              <a:t>ADDED</a:t>
            </a:r>
            <a:r>
              <a:rPr dirty="0" sz="3600" spc="-155"/>
              <a:t> </a:t>
            </a:r>
            <a:r>
              <a:rPr dirty="0" sz="3600" spc="-190"/>
              <a:t>FEATURES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580" y="1846810"/>
            <a:ext cx="7228840" cy="145669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50"/>
              </a:spcBef>
              <a:buClr>
                <a:srgbClr val="4F81BC"/>
              </a:buClr>
              <a:buSzPct val="90000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Rapidly</a:t>
            </a:r>
            <a:r>
              <a:rPr dirty="0" sz="20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manufactured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355"/>
              </a:spcBef>
              <a:buClr>
                <a:srgbClr val="4F81BC"/>
              </a:buClr>
              <a:buSzPct val="90000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Connect with </a:t>
            </a:r>
            <a:r>
              <a:rPr dirty="0" sz="2000" spc="-5">
                <a:solidFill>
                  <a:srgbClr val="3E3E3E"/>
                </a:solidFill>
                <a:latin typeface="Times New Roman"/>
                <a:cs typeface="Times New Roman"/>
              </a:rPr>
              <a:t>clinicians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and reputed</a:t>
            </a:r>
            <a:r>
              <a:rPr dirty="0" sz="2000" spc="-1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manufacturers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360"/>
              </a:spcBef>
              <a:buClr>
                <a:srgbClr val="4F81BC"/>
              </a:buClr>
              <a:buSzPct val="90000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Bring solutions to support oxygen delivery and conservation</a:t>
            </a:r>
            <a:r>
              <a:rPr dirty="0" sz="2000" spc="-24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E3E"/>
                </a:solidFill>
                <a:latin typeface="Times New Roman"/>
                <a:cs typeface="Times New Roman"/>
              </a:rPr>
              <a:t>efforts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044397"/>
            <a:ext cx="75660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75"/>
              <a:t>FUTURE</a:t>
            </a:r>
            <a:r>
              <a:rPr dirty="0" sz="3600" spc="-155"/>
              <a:t> </a:t>
            </a:r>
            <a:r>
              <a:rPr dirty="0" sz="3600" spc="-265"/>
              <a:t>SCOPE/RECOMMENDATIONS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Subitsha</dc:creator>
  <dc:title>OXYGEN CONSERVING DEVICE</dc:title>
  <dcterms:created xsi:type="dcterms:W3CDTF">2022-03-31T18:30:20Z</dcterms:created>
  <dcterms:modified xsi:type="dcterms:W3CDTF">2022-03-31T18:30:20Z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2022-03-31T00:00:00Z</vt:filetime>
  </property>
</Properties>
</file>