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1a6c215ab_2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1a6c215ab_2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a89c2ce5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a89c2ce5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a89c2ce5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a89c2ce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1a6c215ab_2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1a6c215ab_2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1a6c215ab_2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1a6c215ab_2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1a6c215ab_2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1a6c215ab_2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1a6c215ab_2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1a6c215ab_2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1a6c215ab_2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1a6c215ab_2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1a6c215ab_2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1a6c215ab_2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1a6c215ab_2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1a6c215ab_2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460204759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460204759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6"/>
        <p:cNvGrpSpPr/>
        <p:nvPr/>
      </p:nvGrpSpPr>
      <p:grpSpPr>
        <a:xfrm>
          <a:off x="0" y="0"/>
          <a:ext cx="0" cy="0"/>
          <a:chOff x="0" y="0"/>
          <a:chExt cx="0" cy="0"/>
        </a:xfrm>
      </p:grpSpPr>
      <p:sp>
        <p:nvSpPr>
          <p:cNvPr id="67" name="Google Shape;67;p13"/>
          <p:cNvSpPr txBox="1"/>
          <p:nvPr/>
        </p:nvSpPr>
        <p:spPr>
          <a:xfrm>
            <a:off x="0" y="831975"/>
            <a:ext cx="9144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Century Gothic"/>
                <a:ea typeface="Century Gothic"/>
                <a:cs typeface="Century Gothic"/>
                <a:sym typeface="Century Gothic"/>
              </a:rPr>
              <a:t>R C    T I L L E R    M A C H I N E</a:t>
            </a:r>
            <a:endParaRPr sz="3000">
              <a:solidFill>
                <a:schemeClr val="lt1"/>
              </a:solidFill>
              <a:latin typeface="Century Gothic"/>
              <a:ea typeface="Century Gothic"/>
              <a:cs typeface="Century Gothic"/>
              <a:sym typeface="Century Gothic"/>
            </a:endParaRPr>
          </a:p>
        </p:txBody>
      </p:sp>
      <p:sp>
        <p:nvSpPr>
          <p:cNvPr id="68" name="Google Shape;68;p13"/>
          <p:cNvSpPr txBox="1"/>
          <p:nvPr/>
        </p:nvSpPr>
        <p:spPr>
          <a:xfrm>
            <a:off x="284200" y="2310700"/>
            <a:ext cx="6251764"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Century Gothic"/>
                <a:ea typeface="Century Gothic"/>
                <a:cs typeface="Century Gothic"/>
                <a:sym typeface="Century Gothic"/>
              </a:rPr>
              <a:t>PRESENTED BY</a:t>
            </a:r>
            <a:endParaRPr sz="18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Lourdes Priyadharshini S	</a:t>
            </a:r>
            <a:r>
              <a:rPr lang="en-GB">
                <a:solidFill>
                  <a:schemeClr val="lt1"/>
                </a:solidFill>
                <a:latin typeface="Century Gothic"/>
                <a:ea typeface="Century Gothic"/>
                <a:cs typeface="Century Gothic"/>
                <a:sym typeface="Century Gothic"/>
              </a:rPr>
              <a:t>        </a:t>
            </a:r>
            <a:r>
              <a:rPr lang="en">
                <a:solidFill>
                  <a:schemeClr val="lt1"/>
                </a:solidFill>
                <a:latin typeface="Century Gothic"/>
                <a:ea typeface="Century Gothic"/>
                <a:cs typeface="Century Gothic"/>
                <a:sym typeface="Century Gothic"/>
              </a:rPr>
              <a:t>Pranesh M V</a:t>
            </a: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191AU120		</a:t>
            </a:r>
            <a:r>
              <a:rPr lang="en-GB">
                <a:solidFill>
                  <a:schemeClr val="lt1"/>
                </a:solidFill>
                <a:latin typeface="Century Gothic"/>
                <a:ea typeface="Century Gothic"/>
                <a:cs typeface="Century Gothic"/>
                <a:sym typeface="Century Gothic"/>
              </a:rPr>
              <a:t>        </a:t>
            </a:r>
            <a:r>
              <a:rPr lang="en">
                <a:solidFill>
                  <a:schemeClr val="lt1"/>
                </a:solidFill>
                <a:latin typeface="Century Gothic"/>
                <a:ea typeface="Century Gothic"/>
                <a:cs typeface="Century Gothic"/>
                <a:sym typeface="Century Gothic"/>
              </a:rPr>
              <a:t>191AU125</a:t>
            </a: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Automobile </a:t>
            </a:r>
            <a:r>
              <a:rPr lang="en-US">
                <a:solidFill>
                  <a:schemeClr val="lt1"/>
                </a:solidFill>
                <a:latin typeface="Century Gothic"/>
                <a:ea typeface="Century Gothic"/>
                <a:cs typeface="Century Gothic"/>
                <a:sym typeface="Century Gothic"/>
              </a:rPr>
              <a:t>Engineering</a:t>
            </a:r>
            <a:r>
              <a:rPr lang="en-GB">
                <a:solidFill>
                  <a:schemeClr val="lt1"/>
                </a:solidFill>
                <a:latin typeface="Century Gothic"/>
                <a:ea typeface="Century Gothic"/>
                <a:cs typeface="Century Gothic"/>
                <a:sym typeface="Century Gothic"/>
              </a:rPr>
              <a:t>                    </a:t>
            </a:r>
            <a:r>
              <a:rPr lang="en">
                <a:solidFill>
                  <a:schemeClr val="lt1"/>
                </a:solidFill>
                <a:latin typeface="Century Gothic"/>
                <a:ea typeface="Century Gothic"/>
                <a:cs typeface="Century Gothic"/>
                <a:sym typeface="Century Gothic"/>
              </a:rPr>
              <a:t>Automobile Engineering</a:t>
            </a:r>
            <a:endParaRPr>
              <a:solidFill>
                <a:schemeClr val="lt1"/>
              </a:solidFill>
              <a:latin typeface="Century Gothic"/>
              <a:ea typeface="Century Gothic"/>
              <a:cs typeface="Century Gothic"/>
              <a:sym typeface="Century Gothic"/>
            </a:endParaRPr>
          </a:p>
        </p:txBody>
      </p:sp>
      <p:sp>
        <p:nvSpPr>
          <p:cNvPr id="69" name="Google Shape;69;p13"/>
          <p:cNvSpPr txBox="1"/>
          <p:nvPr/>
        </p:nvSpPr>
        <p:spPr>
          <a:xfrm>
            <a:off x="6054800" y="2310700"/>
            <a:ext cx="29079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a:t>
            </a:r>
            <a:r>
              <a:rPr lang="en-GB">
                <a:solidFill>
                  <a:schemeClr val="lt1"/>
                </a:solidFill>
                <a:latin typeface="Century Gothic"/>
                <a:ea typeface="Century Gothic"/>
                <a:cs typeface="Century Gothic"/>
                <a:sym typeface="Century Gothic"/>
              </a:rPr>
              <a:t>Brindha S</a:t>
            </a: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a:t>
            </a:r>
            <a:r>
              <a:rPr lang="en-GB">
                <a:solidFill>
                  <a:schemeClr val="lt1"/>
                </a:solidFill>
                <a:latin typeface="Century Gothic"/>
                <a:ea typeface="Century Gothic"/>
                <a:cs typeface="Century Gothic"/>
                <a:sym typeface="Century Gothic"/>
              </a:rPr>
              <a:t>191ME118</a:t>
            </a:r>
            <a:endParaRPr>
              <a:solidFill>
                <a:schemeClr val="lt1"/>
              </a:solidFill>
              <a:latin typeface="Century Gothic"/>
              <a:ea typeface="Century Gothic"/>
              <a:cs typeface="Century Gothic"/>
              <a:sym typeface="Century Gothic"/>
            </a:endParaRPr>
          </a:p>
          <a:p>
            <a:pPr marL="0" lvl="0" indent="0" algn="l" rtl="0">
              <a:spcBef>
                <a:spcPts val="0"/>
              </a:spcBef>
              <a:spcAft>
                <a:spcPts val="0"/>
              </a:spcAft>
              <a:buNone/>
            </a:pPr>
            <a:r>
              <a:rPr lang="en">
                <a:solidFill>
                  <a:schemeClr val="lt1"/>
                </a:solidFill>
                <a:latin typeface="Century Gothic"/>
                <a:ea typeface="Century Gothic"/>
                <a:cs typeface="Century Gothic"/>
                <a:sym typeface="Century Gothic"/>
              </a:rPr>
              <a:t>   </a:t>
            </a:r>
            <a:r>
              <a:rPr lang="en-GB">
                <a:solidFill>
                  <a:schemeClr val="lt1"/>
                </a:solidFill>
                <a:latin typeface="Century Gothic"/>
                <a:ea typeface="Century Gothic"/>
                <a:cs typeface="Century Gothic"/>
                <a:sym typeface="Century Gothic"/>
              </a:rPr>
              <a:t>Mechanical</a:t>
            </a:r>
            <a:r>
              <a:rPr lang="en">
                <a:solidFill>
                  <a:schemeClr val="lt1"/>
                </a:solidFill>
                <a:latin typeface="Century Gothic"/>
                <a:ea typeface="Century Gothic"/>
                <a:cs typeface="Century Gothic"/>
                <a:sym typeface="Century Gothic"/>
              </a:rPr>
              <a:t> Engineering</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6"/>
        <p:cNvGrpSpPr/>
        <p:nvPr/>
      </p:nvGrpSpPr>
      <p:grpSpPr>
        <a:xfrm>
          <a:off x="0" y="0"/>
          <a:ext cx="0" cy="0"/>
          <a:chOff x="0" y="0"/>
          <a:chExt cx="0" cy="0"/>
        </a:xfrm>
      </p:grpSpPr>
      <p:sp>
        <p:nvSpPr>
          <p:cNvPr id="127" name="Google Shape;127;p22"/>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900" b="1">
              <a:solidFill>
                <a:schemeClr val="lt1"/>
              </a:solidFill>
              <a:latin typeface="Century Gothic"/>
              <a:ea typeface="Century Gothic"/>
              <a:cs typeface="Century Gothic"/>
              <a:sym typeface="Century Gothic"/>
            </a:endParaRPr>
          </a:p>
        </p:txBody>
      </p:sp>
      <p:sp>
        <p:nvSpPr>
          <p:cNvPr id="128" name="Google Shape;128;p22"/>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CHOICE OF COMPONENTS</a:t>
            </a:r>
            <a:endParaRPr sz="2900" b="1">
              <a:solidFill>
                <a:schemeClr val="lt1"/>
              </a:solidFill>
              <a:latin typeface="Century Gothic"/>
              <a:ea typeface="Century Gothic"/>
              <a:cs typeface="Century Gothic"/>
              <a:sym typeface="Century Gothic"/>
            </a:endParaRPr>
          </a:p>
        </p:txBody>
      </p:sp>
      <p:sp>
        <p:nvSpPr>
          <p:cNvPr id="129" name="Google Shape;129;p22"/>
          <p:cNvSpPr txBox="1"/>
          <p:nvPr/>
        </p:nvSpPr>
        <p:spPr>
          <a:xfrm>
            <a:off x="1819800" y="1865475"/>
            <a:ext cx="5504400" cy="3269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5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DHT 11 - Temperature and Humidity</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Birds Repeller</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Micro controller</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Ultrasonic sensor</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Camera</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DC Motor &amp; Tiller</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Lithium ion Battery</a:t>
            </a:r>
            <a:endParaRPr sz="1600" b="1">
              <a:solidFill>
                <a:schemeClr val="accent5"/>
              </a:solidFill>
              <a:latin typeface="Century Gothic"/>
              <a:ea typeface="Century Gothic"/>
              <a:cs typeface="Century Gothic"/>
              <a:sym typeface="Century Gothic"/>
            </a:endParaRPr>
          </a:p>
          <a:p>
            <a:pPr marL="457200" marR="0" lvl="0" indent="-330200" algn="just" rtl="0">
              <a:lnSpc>
                <a:spcPct val="115000"/>
              </a:lnSpc>
              <a:spcBef>
                <a:spcPts val="1000"/>
              </a:spcBef>
              <a:spcAft>
                <a:spcPts val="100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8 channel relay</a:t>
            </a:r>
            <a:endParaRPr sz="1600" b="1">
              <a:solidFill>
                <a:schemeClr val="accent5"/>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3"/>
        <p:cNvGrpSpPr/>
        <p:nvPr/>
      </p:nvGrpSpPr>
      <p:grpSpPr>
        <a:xfrm>
          <a:off x="0" y="0"/>
          <a:ext cx="0" cy="0"/>
          <a:chOff x="0" y="0"/>
          <a:chExt cx="0" cy="0"/>
        </a:xfrm>
      </p:grpSpPr>
      <p:sp>
        <p:nvSpPr>
          <p:cNvPr id="134" name="Google Shape;134;p23"/>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900" b="1">
              <a:solidFill>
                <a:schemeClr val="lt1"/>
              </a:solidFill>
              <a:latin typeface="Century Gothic"/>
              <a:ea typeface="Century Gothic"/>
              <a:cs typeface="Century Gothic"/>
              <a:sym typeface="Century Gothic"/>
            </a:endParaRPr>
          </a:p>
        </p:txBody>
      </p:sp>
      <p:sp>
        <p:nvSpPr>
          <p:cNvPr id="135" name="Google Shape;135;p23"/>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NOVELTY OF THE PROJECT</a:t>
            </a:r>
            <a:endParaRPr sz="2900" b="1">
              <a:solidFill>
                <a:schemeClr val="lt1"/>
              </a:solidFill>
              <a:latin typeface="Century Gothic"/>
              <a:ea typeface="Century Gothic"/>
              <a:cs typeface="Century Gothic"/>
              <a:sym typeface="Century Gothic"/>
            </a:endParaRPr>
          </a:p>
        </p:txBody>
      </p:sp>
      <p:sp>
        <p:nvSpPr>
          <p:cNvPr id="136" name="Google Shape;136;p23"/>
          <p:cNvSpPr txBox="1"/>
          <p:nvPr/>
        </p:nvSpPr>
        <p:spPr>
          <a:xfrm>
            <a:off x="562325" y="2150725"/>
            <a:ext cx="7908600" cy="1908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The Novelty of the project  is that </a:t>
            </a: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457200" marR="0" lvl="0" indent="-330200" algn="just"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Checking the humidity level and temperature before starting the work</a:t>
            </a:r>
            <a:endParaRPr sz="1600"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457200" marR="0" lvl="0" indent="-330200" algn="just"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Analysing the depth </a:t>
            </a:r>
            <a:endParaRPr sz="1600"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457200" marR="0" lvl="0" indent="-330200" algn="just"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Usage of Bird Repeller ensures safety of Birds</a:t>
            </a:r>
            <a:endParaRPr sz="1600" b="1">
              <a:solidFill>
                <a:schemeClr val="accent5"/>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0"/>
        <p:cNvGrpSpPr/>
        <p:nvPr/>
      </p:nvGrpSpPr>
      <p:grpSpPr>
        <a:xfrm>
          <a:off x="0" y="0"/>
          <a:ext cx="0" cy="0"/>
          <a:chOff x="0" y="0"/>
          <a:chExt cx="0" cy="0"/>
        </a:xfrm>
      </p:grpSpPr>
      <p:sp>
        <p:nvSpPr>
          <p:cNvPr id="141" name="Google Shape;141;p24"/>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900" b="1">
              <a:solidFill>
                <a:schemeClr val="lt1"/>
              </a:solidFill>
              <a:latin typeface="Century Gothic"/>
              <a:ea typeface="Century Gothic"/>
              <a:cs typeface="Century Gothic"/>
              <a:sym typeface="Century Gothic"/>
            </a:endParaRPr>
          </a:p>
        </p:txBody>
      </p:sp>
      <p:sp>
        <p:nvSpPr>
          <p:cNvPr id="142" name="Google Shape;142;p24"/>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REFERENCE</a:t>
            </a:r>
            <a:endParaRPr sz="2900" b="1">
              <a:solidFill>
                <a:schemeClr val="lt1"/>
              </a:solidFill>
              <a:latin typeface="Century Gothic"/>
              <a:ea typeface="Century Gothic"/>
              <a:cs typeface="Century Gothic"/>
              <a:sym typeface="Century Gothic"/>
            </a:endParaRPr>
          </a:p>
        </p:txBody>
      </p:sp>
      <p:sp>
        <p:nvSpPr>
          <p:cNvPr id="143" name="Google Shape;143;p24"/>
          <p:cNvSpPr txBox="1"/>
          <p:nvPr/>
        </p:nvSpPr>
        <p:spPr>
          <a:xfrm flipH="1">
            <a:off x="748775" y="2076275"/>
            <a:ext cx="7367400" cy="28938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Paul B. McNulty and Patrick M. Grace, “Agricultural Mechanization and Automation”, Agricultural and Food Engineering Department, National University of Ireland, Dublin, Ireland. </a:t>
            </a: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A. Didar Singh Secretary General, FICC, A Knowledge Paper on Indian farm equipment sector “Transforming agriculture through mechanization”, 2015 </a:t>
            </a: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 Nick Sigrimis, Panos Antsaklis and Peter P.Groumpos, “Advances in Control of Agricuture and Environment”, IEEE Control Systems Magazine, 0272-1708/01/$10.00©2001IEEE, October 2001</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p:nvPr/>
        </p:nvSpPr>
        <p:spPr>
          <a:xfrm>
            <a:off x="2015250" y="531400"/>
            <a:ext cx="51135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WORK PLAN</a:t>
            </a:r>
            <a:endParaRPr sz="2900" b="1">
              <a:solidFill>
                <a:schemeClr val="lt1"/>
              </a:solidFill>
              <a:latin typeface="Century Gothic"/>
              <a:ea typeface="Century Gothic"/>
              <a:cs typeface="Century Gothic"/>
              <a:sym typeface="Century Gothic"/>
            </a:endParaRPr>
          </a:p>
        </p:txBody>
      </p:sp>
      <p:pic>
        <p:nvPicPr>
          <p:cNvPr id="76" name="Google Shape;76;p14"/>
          <p:cNvPicPr preferRelativeResize="0"/>
          <p:nvPr/>
        </p:nvPicPr>
        <p:blipFill>
          <a:blip r:embed="rId3">
            <a:alphaModFix/>
          </a:blip>
          <a:stretch>
            <a:fillRect/>
          </a:stretch>
        </p:blipFill>
        <p:spPr>
          <a:xfrm>
            <a:off x="152400" y="1827250"/>
            <a:ext cx="8839201" cy="2879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0"/>
        <p:cNvGrpSpPr/>
        <p:nvPr/>
      </p:nvGrpSpPr>
      <p:grpSpPr>
        <a:xfrm>
          <a:off x="0" y="0"/>
          <a:ext cx="0" cy="0"/>
          <a:chOff x="0" y="0"/>
          <a:chExt cx="0" cy="0"/>
        </a:xfrm>
      </p:grpSpPr>
      <p:sp>
        <p:nvSpPr>
          <p:cNvPr id="81" name="Google Shape;81;p15"/>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CONTRIBUTIONS TO THE WORK</a:t>
            </a:r>
            <a:endParaRPr sz="2900" b="1">
              <a:solidFill>
                <a:schemeClr val="lt1"/>
              </a:solidFill>
              <a:latin typeface="Century Gothic"/>
              <a:ea typeface="Century Gothic"/>
              <a:cs typeface="Century Gothic"/>
              <a:sym typeface="Century Gothic"/>
            </a:endParaRPr>
          </a:p>
        </p:txBody>
      </p:sp>
      <p:sp>
        <p:nvSpPr>
          <p:cNvPr id="82" name="Google Shape;82;p15"/>
          <p:cNvSpPr txBox="1"/>
          <p:nvPr/>
        </p:nvSpPr>
        <p:spPr>
          <a:xfrm>
            <a:off x="253500" y="1757100"/>
            <a:ext cx="8890500" cy="33864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Monitoring of the agricultural environment and operating the machines has become a major issue in recent years due to a range of factors. </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Modern agriculture depends heavily on engineering, technology, biological and physical sciences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marR="0" lvl="0" indent="45720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This RC Tiller Machine project contributes trouble free work in agricultural field to the next level.</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Our project embarks the revolution in agricultural field as it is fully controllable tilling machine.</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In this project, we included weather forecast before starting the work. </a:t>
            </a:r>
            <a:endParaRPr sz="1600" b="1">
              <a:solidFill>
                <a:schemeClr val="accent5"/>
              </a:solidFill>
              <a:latin typeface="Century Gothic"/>
              <a:ea typeface="Century Gothic"/>
              <a:cs typeface="Century Gothic"/>
              <a:sym typeface="Century Gothic"/>
            </a:endParaRPr>
          </a:p>
        </p:txBody>
      </p:sp>
      <p:sp>
        <p:nvSpPr>
          <p:cNvPr id="83" name="Google Shape;83;p15"/>
          <p:cNvSpPr txBox="1"/>
          <p:nvPr/>
        </p:nvSpPr>
        <p:spPr>
          <a:xfrm>
            <a:off x="1708625" y="2765500"/>
            <a:ext cx="507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7"/>
        <p:cNvGrpSpPr/>
        <p:nvPr/>
      </p:nvGrpSpPr>
      <p:grpSpPr>
        <a:xfrm>
          <a:off x="0" y="0"/>
          <a:ext cx="0" cy="0"/>
          <a:chOff x="0" y="0"/>
          <a:chExt cx="0" cy="0"/>
        </a:xfrm>
      </p:grpSpPr>
      <p:sp>
        <p:nvSpPr>
          <p:cNvPr id="88" name="Google Shape;88;p16"/>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AIM AND OBJECTIVES</a:t>
            </a:r>
            <a:endParaRPr sz="2900" b="1">
              <a:solidFill>
                <a:schemeClr val="lt1"/>
              </a:solidFill>
              <a:latin typeface="Century Gothic"/>
              <a:ea typeface="Century Gothic"/>
              <a:cs typeface="Century Gothic"/>
              <a:sym typeface="Century Gothic"/>
            </a:endParaRPr>
          </a:p>
        </p:txBody>
      </p:sp>
      <p:sp>
        <p:nvSpPr>
          <p:cNvPr id="89" name="Google Shape;89;p16"/>
          <p:cNvSpPr txBox="1"/>
          <p:nvPr/>
        </p:nvSpPr>
        <p:spPr>
          <a:xfrm>
            <a:off x="297150" y="1796075"/>
            <a:ext cx="8549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5"/>
                </a:solidFill>
                <a:latin typeface="Century Gothic"/>
                <a:ea typeface="Century Gothic"/>
                <a:cs typeface="Century Gothic"/>
                <a:sym typeface="Century Gothic"/>
              </a:rPr>
              <a:t>AIM:</a:t>
            </a:r>
            <a:endParaRPr sz="1600" b="1">
              <a:solidFill>
                <a:schemeClr val="accent5"/>
              </a:solidFill>
              <a:latin typeface="Century Gothic"/>
              <a:ea typeface="Century Gothic"/>
              <a:cs typeface="Century Gothic"/>
              <a:sym typeface="Century Gothic"/>
            </a:endParaRPr>
          </a:p>
          <a:p>
            <a:pPr marL="0" lvl="0" indent="457200" algn="l" rtl="0">
              <a:spcBef>
                <a:spcPts val="0"/>
              </a:spcBef>
              <a:spcAft>
                <a:spcPts val="0"/>
              </a:spcAft>
              <a:buNone/>
            </a:pPr>
            <a:r>
              <a:rPr lang="en" sz="1600" b="1">
                <a:solidFill>
                  <a:schemeClr val="accent5"/>
                </a:solidFill>
                <a:latin typeface="Century Gothic"/>
                <a:ea typeface="Century Gothic"/>
                <a:cs typeface="Century Gothic"/>
                <a:sym typeface="Century Gothic"/>
              </a:rPr>
              <a:t>To develop an RC Tiller Machine</a:t>
            </a:r>
            <a:endParaRPr sz="1600" b="1">
              <a:solidFill>
                <a:schemeClr val="accent5"/>
              </a:solidFill>
              <a:latin typeface="Century Gothic"/>
              <a:ea typeface="Century Gothic"/>
              <a:cs typeface="Century Gothic"/>
              <a:sym typeface="Century Gothic"/>
            </a:endParaRPr>
          </a:p>
        </p:txBody>
      </p:sp>
      <p:sp>
        <p:nvSpPr>
          <p:cNvPr id="90" name="Google Shape;90;p16"/>
          <p:cNvSpPr txBox="1"/>
          <p:nvPr/>
        </p:nvSpPr>
        <p:spPr>
          <a:xfrm>
            <a:off x="297150" y="2527700"/>
            <a:ext cx="8432100" cy="21549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OBJECTIVE:</a:t>
            </a: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To develop an RC agricultural vehicle which is easy to operate and shows boundary/ path to the operator via camera. </a:t>
            </a: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To make tilling more easier and comfortable.</a:t>
            </a: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To reduces human effort and save time.</a:t>
            </a:r>
            <a:endParaRPr sz="1600" b="1">
              <a:solidFill>
                <a:schemeClr val="accent5"/>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94"/>
        <p:cNvGrpSpPr/>
        <p:nvPr/>
      </p:nvGrpSpPr>
      <p:grpSpPr>
        <a:xfrm>
          <a:off x="0" y="0"/>
          <a:ext cx="0" cy="0"/>
          <a:chOff x="0" y="0"/>
          <a:chExt cx="0" cy="0"/>
        </a:xfrm>
      </p:grpSpPr>
      <p:sp>
        <p:nvSpPr>
          <p:cNvPr id="95" name="Google Shape;95;p17"/>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LITERATURE SURVEY</a:t>
            </a:r>
            <a:endParaRPr sz="2900" b="1">
              <a:solidFill>
                <a:schemeClr val="lt1"/>
              </a:solidFill>
              <a:latin typeface="Century Gothic"/>
              <a:ea typeface="Century Gothic"/>
              <a:cs typeface="Century Gothic"/>
              <a:sym typeface="Century Gothic"/>
            </a:endParaRPr>
          </a:p>
        </p:txBody>
      </p:sp>
      <p:sp>
        <p:nvSpPr>
          <p:cNvPr id="96" name="Google Shape;96;p17"/>
          <p:cNvSpPr txBox="1"/>
          <p:nvPr/>
        </p:nvSpPr>
        <p:spPr>
          <a:xfrm>
            <a:off x="370950" y="1698325"/>
            <a:ext cx="8402100" cy="33864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The Literature Review have carried out a preliminary study of the automation in agriculture literature</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Prof. C. J. Shende:The main objective of this paper is to move the machine in different directions as per requirements. The unskilled labour can easily operate this device.[1] </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C. B. Mills: Today, new technology is bringing us improved versions of power tillers which are becoming practical. Prices are comparable to a high-end gasoline powered tiller.[2]</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 Davidge E D: In this paper the author says he uses an ultrasonic sensor for obstacle detection and Bird Repeller for the safety of birds.[3]</a:t>
            </a:r>
            <a:endParaRPr sz="1600" b="1">
              <a:solidFill>
                <a:schemeClr val="accent5"/>
              </a:solidFill>
              <a:latin typeface="Century Gothic"/>
              <a:ea typeface="Century Gothic"/>
              <a:cs typeface="Century Gothic"/>
              <a:sym typeface="Century Gothic"/>
            </a:endParaRPr>
          </a:p>
          <a:p>
            <a:pPr marL="0" marR="0" lvl="0" indent="457200" algn="l"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 In Dong Meng Agricultural Machinery Co.,Ltd. Zhejiang, China, is designed for remote or manual control, two control systems, you can randomly manipulate, the remote control system reduces the labor intensity and ensures operator safety.</a:t>
            </a:r>
            <a:endParaRPr sz="1600" b="1">
              <a:solidFill>
                <a:schemeClr val="accent5"/>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SCOPE OF THE PROJECT</a:t>
            </a:r>
            <a:endParaRPr sz="2900" b="1">
              <a:solidFill>
                <a:schemeClr val="lt1"/>
              </a:solidFill>
              <a:latin typeface="Century Gothic"/>
              <a:ea typeface="Century Gothic"/>
              <a:cs typeface="Century Gothic"/>
              <a:sym typeface="Century Gothic"/>
            </a:endParaRPr>
          </a:p>
        </p:txBody>
      </p:sp>
      <p:sp>
        <p:nvSpPr>
          <p:cNvPr id="102" name="Google Shape;102;p18"/>
          <p:cNvSpPr txBox="1"/>
          <p:nvPr/>
        </p:nvSpPr>
        <p:spPr>
          <a:xfrm>
            <a:off x="388500" y="2228875"/>
            <a:ext cx="8367000" cy="21549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The Scope of this Remote Control Tiller machine project is to take Indian-Agriculture to the next level by integrating wireless technology.</a:t>
            </a:r>
            <a:endParaRPr sz="1600" b="1">
              <a:solidFill>
                <a:schemeClr val="accent5"/>
              </a:solidFill>
              <a:latin typeface="Century Gothic"/>
              <a:ea typeface="Century Gothic"/>
              <a:cs typeface="Century Gothic"/>
              <a:sym typeface="Century Gothic"/>
            </a:endParaRPr>
          </a:p>
          <a:p>
            <a:pPr marL="457200" marR="0" lvl="0" indent="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457200" marR="0" lvl="0" indent="-330200" algn="l"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 It supersedes man-power and paves a way for electrification of Agriculture Technology.</a:t>
            </a:r>
            <a:endParaRPr sz="1600" b="1">
              <a:solidFill>
                <a:schemeClr val="accent5"/>
              </a:solidFill>
              <a:latin typeface="Century Gothic"/>
              <a:ea typeface="Century Gothic"/>
              <a:cs typeface="Century Gothic"/>
              <a:sym typeface="Century Gothic"/>
            </a:endParaRPr>
          </a:p>
          <a:p>
            <a:pPr marL="457200" marR="0" lvl="0" indent="0" algn="l"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457200" marR="0" lvl="0" indent="-330200" algn="l" rtl="0">
              <a:lnSpc>
                <a:spcPct val="100000"/>
              </a:lnSpc>
              <a:spcBef>
                <a:spcPts val="0"/>
              </a:spcBef>
              <a:spcAft>
                <a:spcPts val="0"/>
              </a:spcAft>
              <a:buClr>
                <a:schemeClr val="accent5"/>
              </a:buClr>
              <a:buSzPts val="1600"/>
              <a:buFont typeface="Century Gothic"/>
              <a:buChar char="●"/>
            </a:pPr>
            <a:r>
              <a:rPr lang="en" sz="1600" b="1">
                <a:solidFill>
                  <a:schemeClr val="accent5"/>
                </a:solidFill>
                <a:latin typeface="Century Gothic"/>
                <a:ea typeface="Century Gothic"/>
                <a:cs typeface="Century Gothic"/>
                <a:sym typeface="Century Gothic"/>
              </a:rPr>
              <a:t> This project makes the ploughing work of the farmer facile as it is Remote Controllable and saves time. </a:t>
            </a:r>
            <a:endParaRPr sz="1600" b="1">
              <a:solidFill>
                <a:schemeClr val="accent5"/>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6"/>
        <p:cNvGrpSpPr/>
        <p:nvPr/>
      </p:nvGrpSpPr>
      <p:grpSpPr>
        <a:xfrm>
          <a:off x="0" y="0"/>
          <a:ext cx="0" cy="0"/>
          <a:chOff x="0" y="0"/>
          <a:chExt cx="0" cy="0"/>
        </a:xfrm>
      </p:grpSpPr>
      <p:sp>
        <p:nvSpPr>
          <p:cNvPr id="107" name="Google Shape;107;p19"/>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NEED FOR THE CURRENT STUDY</a:t>
            </a:r>
            <a:endParaRPr sz="2900" b="1">
              <a:solidFill>
                <a:schemeClr val="lt1"/>
              </a:solidFill>
              <a:latin typeface="Century Gothic"/>
              <a:ea typeface="Century Gothic"/>
              <a:cs typeface="Century Gothic"/>
              <a:sym typeface="Century Gothic"/>
            </a:endParaRPr>
          </a:p>
        </p:txBody>
      </p:sp>
      <p:sp>
        <p:nvSpPr>
          <p:cNvPr id="108" name="Google Shape;108;p19"/>
          <p:cNvSpPr txBox="1"/>
          <p:nvPr/>
        </p:nvSpPr>
        <p:spPr>
          <a:xfrm>
            <a:off x="317075" y="2016900"/>
            <a:ext cx="8295600" cy="2893800"/>
          </a:xfrm>
          <a:prstGeom prst="rect">
            <a:avLst/>
          </a:prstGeom>
          <a:noFill/>
          <a:ln>
            <a:noFill/>
          </a:ln>
        </p:spPr>
        <p:txBody>
          <a:bodyPr spcFirstLastPara="1" wrap="square" lIns="91425" tIns="91425" rIns="91425" bIns="91425" anchor="t" anchorCtr="0">
            <a:spAutoFit/>
          </a:bodyPr>
          <a:lstStyle/>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The Emerging emanate in the Indian Agricultural field is, the current  generation is not interested in traditional agricultural techniques but interested in virtual controlling.</a:t>
            </a: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To make a revolution in Agricultural field, our first step is to electrify Agriculture Vehicles.</a:t>
            </a: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r>
              <a:rPr lang="en" sz="1600" b="1">
                <a:solidFill>
                  <a:schemeClr val="accent5"/>
                </a:solidFill>
                <a:latin typeface="Century Gothic"/>
                <a:ea typeface="Century Gothic"/>
                <a:cs typeface="Century Gothic"/>
                <a:sym typeface="Century Gothic"/>
              </a:rPr>
              <a:t>To make it possible, we have ideated an RC Tiller Machine concept which leads to a better farming and paves a way for wireless technology.</a:t>
            </a:r>
            <a:endParaRPr sz="1600" b="1">
              <a:solidFill>
                <a:schemeClr val="accent5"/>
              </a:solidFill>
              <a:latin typeface="Century Gothic"/>
              <a:ea typeface="Century Gothic"/>
              <a:cs typeface="Century Gothic"/>
              <a:sym typeface="Century Gothic"/>
            </a:endParaRPr>
          </a:p>
          <a:p>
            <a:pPr marL="0" marR="0" lvl="0" indent="457200" algn="just" rtl="0">
              <a:lnSpc>
                <a:spcPct val="100000"/>
              </a:lnSpc>
              <a:spcBef>
                <a:spcPts val="0"/>
              </a:spcBef>
              <a:spcAft>
                <a:spcPts val="0"/>
              </a:spcAft>
              <a:buNone/>
            </a:pPr>
            <a:endParaRPr sz="1600"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sz="1600" b="1">
              <a:solidFill>
                <a:schemeClr val="accent5"/>
              </a:solidFill>
              <a:highlight>
                <a:srgbClr val="FFFF00"/>
              </a:highlight>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2"/>
        <p:cNvGrpSpPr/>
        <p:nvPr/>
      </p:nvGrpSpPr>
      <p:grpSpPr>
        <a:xfrm>
          <a:off x="0" y="0"/>
          <a:ext cx="0" cy="0"/>
          <a:chOff x="0" y="0"/>
          <a:chExt cx="0" cy="0"/>
        </a:xfrm>
      </p:grpSpPr>
      <p:sp>
        <p:nvSpPr>
          <p:cNvPr id="113" name="Google Shape;113;p20"/>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PROPOSED METHODOLOGY</a:t>
            </a:r>
            <a:endParaRPr sz="2900" b="1">
              <a:solidFill>
                <a:schemeClr val="lt1"/>
              </a:solidFill>
              <a:latin typeface="Century Gothic"/>
              <a:ea typeface="Century Gothic"/>
              <a:cs typeface="Century Gothic"/>
              <a:sym typeface="Century Gothic"/>
            </a:endParaRPr>
          </a:p>
        </p:txBody>
      </p:sp>
      <p:sp>
        <p:nvSpPr>
          <p:cNvPr id="114" name="Google Shape;114;p20"/>
          <p:cNvSpPr txBox="1"/>
          <p:nvPr/>
        </p:nvSpPr>
        <p:spPr>
          <a:xfrm>
            <a:off x="475600" y="1779075"/>
            <a:ext cx="33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5" name="Google Shape;115;p20"/>
          <p:cNvSpPr txBox="1"/>
          <p:nvPr/>
        </p:nvSpPr>
        <p:spPr>
          <a:xfrm>
            <a:off x="289050" y="1990575"/>
            <a:ext cx="8565900" cy="27705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 The fully electric Remote Controlled tiller is powered on, it checks the environment’s humidity level and temperature by using a DHT11 sensor. </a:t>
            </a:r>
            <a:endParaRPr b="1">
              <a:solidFill>
                <a:schemeClr val="accent5"/>
              </a:solidFill>
              <a:latin typeface="Century Gothic"/>
              <a:ea typeface="Century Gothic"/>
              <a:cs typeface="Century Gothic"/>
              <a:sym typeface="Century Gothic"/>
            </a:endParaRPr>
          </a:p>
          <a:p>
            <a:pPr marL="4572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Based on the predefined condition, if the humidity level and temperature are satisfied, it will notify that it is ready to work. </a:t>
            </a:r>
            <a:endParaRPr b="1">
              <a:solidFill>
                <a:schemeClr val="accent5"/>
              </a:solidFill>
              <a:latin typeface="Century Gothic"/>
              <a:ea typeface="Century Gothic"/>
              <a:cs typeface="Century Gothic"/>
              <a:sym typeface="Century Gothic"/>
            </a:endParaRPr>
          </a:p>
          <a:p>
            <a:pPr marL="4572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If the condition is not satisfied it will notify you that the weather condition is not good. </a:t>
            </a:r>
            <a:endParaRPr b="1">
              <a:solidFill>
                <a:schemeClr val="accent5"/>
              </a:solidFill>
              <a:latin typeface="Century Gothic"/>
              <a:ea typeface="Century Gothic"/>
              <a:cs typeface="Century Gothic"/>
              <a:sym typeface="Century Gothic"/>
            </a:endParaRPr>
          </a:p>
          <a:p>
            <a:pPr marL="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Once the RC tiller is started, it shows the land via camera. If not, it shows a warning message. </a:t>
            </a:r>
            <a:endParaRPr b="1">
              <a:solidFill>
                <a:schemeClr val="accent5"/>
              </a:solidFill>
              <a:latin typeface="Century Gothic"/>
              <a:ea typeface="Century Gothic"/>
              <a:cs typeface="Century Gothic"/>
              <a:sym typeface="Century Gothic"/>
            </a:endParaRPr>
          </a:p>
          <a:p>
            <a:pPr marL="4572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It asks the user for the speed, depth. </a:t>
            </a:r>
            <a:endParaRPr b="1">
              <a:solidFill>
                <a:schemeClr val="accent5"/>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9"/>
        <p:cNvGrpSpPr/>
        <p:nvPr/>
      </p:nvGrpSpPr>
      <p:grpSpPr>
        <a:xfrm>
          <a:off x="0" y="0"/>
          <a:ext cx="0" cy="0"/>
          <a:chOff x="0" y="0"/>
          <a:chExt cx="0" cy="0"/>
        </a:xfrm>
      </p:grpSpPr>
      <p:sp>
        <p:nvSpPr>
          <p:cNvPr id="120" name="Google Shape;120;p21"/>
          <p:cNvSpPr txBox="1"/>
          <p:nvPr/>
        </p:nvSpPr>
        <p:spPr>
          <a:xfrm>
            <a:off x="1609200" y="521375"/>
            <a:ext cx="59256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lt1"/>
                </a:solidFill>
                <a:latin typeface="Century Gothic"/>
                <a:ea typeface="Century Gothic"/>
                <a:cs typeface="Century Gothic"/>
                <a:sym typeface="Century Gothic"/>
              </a:rPr>
              <a:t>PROPOSED METHODOLOGY</a:t>
            </a:r>
            <a:endParaRPr sz="2900" b="1">
              <a:solidFill>
                <a:schemeClr val="lt1"/>
              </a:solidFill>
              <a:latin typeface="Century Gothic"/>
              <a:ea typeface="Century Gothic"/>
              <a:cs typeface="Century Gothic"/>
              <a:sym typeface="Century Gothic"/>
            </a:endParaRPr>
          </a:p>
        </p:txBody>
      </p:sp>
      <p:sp>
        <p:nvSpPr>
          <p:cNvPr id="121" name="Google Shape;121;p21"/>
          <p:cNvSpPr txBox="1"/>
          <p:nvPr/>
        </p:nvSpPr>
        <p:spPr>
          <a:xfrm>
            <a:off x="475600" y="1779075"/>
            <a:ext cx="33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2" name="Google Shape;122;p21"/>
          <p:cNvSpPr txBox="1"/>
          <p:nvPr/>
        </p:nvSpPr>
        <p:spPr>
          <a:xfrm>
            <a:off x="289050" y="1779075"/>
            <a:ext cx="8565900" cy="32016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The vehicle is then controlled by the user via remote.</a:t>
            </a:r>
            <a:endParaRPr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If the user moves the joystick forward the vehicle moves forward. If the user moves the joystick backward the vehicle moves backward. If the user moves the joystick rightward the vehicle moves rightward. If the user moves the joystick leftward the vehicle moves leftward. </a:t>
            </a:r>
            <a:endParaRPr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If the user presses the start tiller button the tiller starts tilling at the given depth. </a:t>
            </a:r>
            <a:endParaRPr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If an obstacle is detected by an ultrasonic sensor, it shows a warning. </a:t>
            </a:r>
            <a:endParaRPr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After receiving the warning message, the user can change the path.</a:t>
            </a:r>
            <a:endParaRPr b="1">
              <a:solidFill>
                <a:schemeClr val="accent5"/>
              </a:solidFill>
              <a:latin typeface="Century Gothic"/>
              <a:ea typeface="Century Gothic"/>
              <a:cs typeface="Century Gothic"/>
              <a:sym typeface="Century Gothic"/>
            </a:endParaRPr>
          </a:p>
          <a:p>
            <a:pPr marL="4572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a:p>
            <a:pPr marL="457200" marR="0" lvl="0" indent="-317500" algn="just" rtl="0">
              <a:lnSpc>
                <a:spcPct val="100000"/>
              </a:lnSpc>
              <a:spcBef>
                <a:spcPts val="0"/>
              </a:spcBef>
              <a:spcAft>
                <a:spcPts val="0"/>
              </a:spcAft>
              <a:buClr>
                <a:schemeClr val="accent5"/>
              </a:buClr>
              <a:buSzPts val="1400"/>
              <a:buFont typeface="Century Gothic"/>
              <a:buChar char="●"/>
            </a:pPr>
            <a:r>
              <a:rPr lang="en" b="1">
                <a:solidFill>
                  <a:schemeClr val="accent5"/>
                </a:solidFill>
                <a:latin typeface="Century Gothic"/>
                <a:ea typeface="Century Gothic"/>
                <a:cs typeface="Century Gothic"/>
                <a:sym typeface="Century Gothic"/>
              </a:rPr>
              <a:t>After completion of work, it gives a plough report at the end of the work. </a:t>
            </a:r>
            <a:endParaRPr b="1">
              <a:solidFill>
                <a:schemeClr val="accent5"/>
              </a:solidFill>
              <a:latin typeface="Century Gothic"/>
              <a:ea typeface="Century Gothic"/>
              <a:cs typeface="Century Gothic"/>
              <a:sym typeface="Century Gothic"/>
            </a:endParaRPr>
          </a:p>
          <a:p>
            <a:pPr marL="914400" marR="0" lvl="0" indent="0" algn="just" rtl="0">
              <a:lnSpc>
                <a:spcPct val="100000"/>
              </a:lnSpc>
              <a:spcBef>
                <a:spcPts val="0"/>
              </a:spcBef>
              <a:spcAft>
                <a:spcPts val="0"/>
              </a:spcAft>
              <a:buNone/>
            </a:pPr>
            <a:endParaRPr b="1">
              <a:solidFill>
                <a:schemeClr val="accent5"/>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Unknown User</cp:lastModifiedBy>
  <cp:revision>2</cp:revision>
  <dcterms:modified xsi:type="dcterms:W3CDTF">2022-03-31T13:18:08Z</dcterms:modified>
</cp:coreProperties>
</file>