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6" r:id="rId3"/>
    <p:sldId id="276" r:id="rId4"/>
    <p:sldId id="278" r:id="rId5"/>
    <p:sldId id="283" r:id="rId6"/>
    <p:sldId id="275" r:id="rId7"/>
    <p:sldId id="280" r:id="rId8"/>
    <p:sldId id="281" r:id="rId9"/>
    <p:sldId id="267" r:id="rId10"/>
    <p:sldId id="282" r:id="rId11"/>
    <p:sldId id="279" r:id="rId12"/>
    <p:sldId id="268" r:id="rId13"/>
    <p:sldId id="271" r:id="rId14"/>
    <p:sldId id="26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3" autoAdjust="0"/>
    <p:restoredTop sz="94574" autoAdjust="0"/>
  </p:normalViewPr>
  <p:slideViewPr>
    <p:cSldViewPr snapToGrid="0">
      <p:cViewPr varScale="1">
        <p:scale>
          <a:sx n="110" d="100"/>
          <a:sy n="110" d="100"/>
        </p:scale>
        <p:origin x="600"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3F101B-B227-4159-8303-D3086EC88389}" type="datetimeFigureOut">
              <a:rPr lang="en-US" smtClean="0"/>
              <a:pPr/>
              <a:t>3/31/2022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9533B1-1B7C-4567-A308-39738394CF15}" type="slidenum">
              <a:rPr lang="en-US" smtClean="0"/>
              <a:pPr/>
              <a:t>‹#›</a:t>
            </a:fld>
            <a:endParaRPr lang="en-US"/>
          </a:p>
        </p:txBody>
      </p:sp>
    </p:spTree>
    <p:extLst>
      <p:ext uri="{BB962C8B-B14F-4D97-AF65-F5344CB8AC3E}">
        <p14:creationId xmlns:p14="http://schemas.microsoft.com/office/powerpoint/2010/main" val="3077647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0A1C42F-441A-4F2A-8E80-78F3676CC058}" type="datetime1">
              <a:rPr lang="en-US" smtClean="0"/>
              <a:pPr/>
              <a:t>3/31/2022</a:t>
            </a:fld>
            <a:endParaRPr lang="en-US"/>
          </a:p>
        </p:txBody>
      </p:sp>
      <p:sp>
        <p:nvSpPr>
          <p:cNvPr id="5" name="Footer Placeholder 4"/>
          <p:cNvSpPr>
            <a:spLocks noGrp="1"/>
          </p:cNvSpPr>
          <p:nvPr>
            <p:ph type="ftr" sz="quarter" idx="11"/>
          </p:nvPr>
        </p:nvSpPr>
        <p:spPr/>
        <p:txBody>
          <a:bodyPr/>
          <a:lstStyle/>
          <a:p>
            <a:r>
              <a:rPr lang="en-US" smtClean="0"/>
              <a:t>15MC804 - Project work - Review 2</a:t>
            </a:r>
            <a:endParaRPr lang="en-US" dirty="0"/>
          </a:p>
        </p:txBody>
      </p:sp>
      <p:sp>
        <p:nvSpPr>
          <p:cNvPr id="6" name="Slide Number Placeholder 5"/>
          <p:cNvSpPr>
            <a:spLocks noGrp="1"/>
          </p:cNvSpPr>
          <p:nvPr>
            <p:ph type="sldNum" sz="quarter" idx="12"/>
          </p:nvPr>
        </p:nvSpPr>
        <p:spPr/>
        <p:txBody>
          <a:bodyPr/>
          <a:lstStyle/>
          <a:p>
            <a:fld id="{1C1B3995-864D-412F-881C-EF0BFF8447F9}" type="slidenum">
              <a:rPr lang="en-US" smtClean="0"/>
              <a:pPr/>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51530" y="132594"/>
            <a:ext cx="1411266" cy="1363792"/>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579" y="438642"/>
            <a:ext cx="1269242" cy="1047343"/>
          </a:xfrm>
          <a:prstGeom prst="rect">
            <a:avLst/>
          </a:prstGeom>
        </p:spPr>
      </p:pic>
    </p:spTree>
    <p:extLst>
      <p:ext uri="{BB962C8B-B14F-4D97-AF65-F5344CB8AC3E}">
        <p14:creationId xmlns:p14="http://schemas.microsoft.com/office/powerpoint/2010/main" val="2559744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28F9AE-F903-4089-92EE-261C5CC2F17E}" type="datetime1">
              <a:rPr lang="en-US" smtClean="0"/>
              <a:pPr/>
              <a:t>3/31/2022</a:t>
            </a:fld>
            <a:endParaRPr lang="en-US"/>
          </a:p>
        </p:txBody>
      </p:sp>
      <p:sp>
        <p:nvSpPr>
          <p:cNvPr id="5" name="Footer Placeholder 4"/>
          <p:cNvSpPr>
            <a:spLocks noGrp="1"/>
          </p:cNvSpPr>
          <p:nvPr>
            <p:ph type="ftr" sz="quarter" idx="11"/>
          </p:nvPr>
        </p:nvSpPr>
        <p:spPr/>
        <p:txBody>
          <a:bodyPr/>
          <a:lstStyle/>
          <a:p>
            <a:r>
              <a:rPr lang="en-US" smtClean="0"/>
              <a:t>15MC804 - Project work - Review 2</a:t>
            </a:r>
            <a:endParaRPr lang="en-US" dirty="0"/>
          </a:p>
        </p:txBody>
      </p:sp>
      <p:sp>
        <p:nvSpPr>
          <p:cNvPr id="6" name="Slide Number Placeholder 5"/>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1897518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A104F2-B3D9-4E44-9455-48D246B5B367}" type="datetime1">
              <a:rPr lang="en-US" smtClean="0"/>
              <a:pPr/>
              <a:t>3/31/2022</a:t>
            </a:fld>
            <a:endParaRPr lang="en-US"/>
          </a:p>
        </p:txBody>
      </p:sp>
      <p:sp>
        <p:nvSpPr>
          <p:cNvPr id="5" name="Footer Placeholder 4"/>
          <p:cNvSpPr>
            <a:spLocks noGrp="1"/>
          </p:cNvSpPr>
          <p:nvPr>
            <p:ph type="ftr" sz="quarter" idx="11"/>
          </p:nvPr>
        </p:nvSpPr>
        <p:spPr/>
        <p:txBody>
          <a:bodyPr/>
          <a:lstStyle/>
          <a:p>
            <a:r>
              <a:rPr lang="en-US" smtClean="0"/>
              <a:t>15MC804 - Project work - Review 2</a:t>
            </a:r>
            <a:endParaRPr lang="en-US" dirty="0"/>
          </a:p>
        </p:txBody>
      </p:sp>
      <p:sp>
        <p:nvSpPr>
          <p:cNvPr id="6" name="Slide Number Placeholder 5"/>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2214046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AC1D28-3B35-4FCE-8072-E84DFBB90A17}" type="datetime1">
              <a:rPr lang="en-US" smtClean="0"/>
              <a:pPr/>
              <a:t>3/31/2022</a:t>
            </a:fld>
            <a:endParaRPr lang="en-US"/>
          </a:p>
        </p:txBody>
      </p:sp>
      <p:sp>
        <p:nvSpPr>
          <p:cNvPr id="5" name="Footer Placeholder 4"/>
          <p:cNvSpPr>
            <a:spLocks noGrp="1"/>
          </p:cNvSpPr>
          <p:nvPr>
            <p:ph type="ftr" sz="quarter" idx="11"/>
          </p:nvPr>
        </p:nvSpPr>
        <p:spPr/>
        <p:txBody>
          <a:bodyPr/>
          <a:lstStyle/>
          <a:p>
            <a:r>
              <a:rPr lang="en-US" smtClean="0"/>
              <a:t>15MC804 - Project work - Review 2</a:t>
            </a:r>
            <a:endParaRPr lang="en-US" dirty="0"/>
          </a:p>
        </p:txBody>
      </p:sp>
      <p:sp>
        <p:nvSpPr>
          <p:cNvPr id="6" name="Slide Number Placeholder 5"/>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1505564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9B1ED0E-4CAC-4979-8442-FE341C5F03D0}" type="datetime1">
              <a:rPr lang="en-US" smtClean="0"/>
              <a:pPr/>
              <a:t>3/31/2022</a:t>
            </a:fld>
            <a:endParaRPr lang="en-US"/>
          </a:p>
        </p:txBody>
      </p:sp>
      <p:sp>
        <p:nvSpPr>
          <p:cNvPr id="5" name="Footer Placeholder 4"/>
          <p:cNvSpPr>
            <a:spLocks noGrp="1"/>
          </p:cNvSpPr>
          <p:nvPr>
            <p:ph type="ftr" sz="quarter" idx="11"/>
          </p:nvPr>
        </p:nvSpPr>
        <p:spPr/>
        <p:txBody>
          <a:bodyPr/>
          <a:lstStyle/>
          <a:p>
            <a:r>
              <a:rPr lang="en-US" smtClean="0"/>
              <a:t>15MC804 - Project work - Review 2</a:t>
            </a:r>
            <a:endParaRPr lang="en-US" dirty="0"/>
          </a:p>
        </p:txBody>
      </p:sp>
      <p:sp>
        <p:nvSpPr>
          <p:cNvPr id="6" name="Slide Number Placeholder 5"/>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205579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06D4C3B-DED4-436D-A66F-49790EDDCF24}" type="datetime1">
              <a:rPr lang="en-US" smtClean="0"/>
              <a:pPr/>
              <a:t>3/31/2022</a:t>
            </a:fld>
            <a:endParaRPr lang="en-US"/>
          </a:p>
        </p:txBody>
      </p:sp>
      <p:sp>
        <p:nvSpPr>
          <p:cNvPr id="6" name="Footer Placeholder 5"/>
          <p:cNvSpPr>
            <a:spLocks noGrp="1"/>
          </p:cNvSpPr>
          <p:nvPr>
            <p:ph type="ftr" sz="quarter" idx="11"/>
          </p:nvPr>
        </p:nvSpPr>
        <p:spPr/>
        <p:txBody>
          <a:bodyPr/>
          <a:lstStyle/>
          <a:p>
            <a:r>
              <a:rPr lang="en-US" smtClean="0"/>
              <a:t>15MC804 - Project work - Review 2</a:t>
            </a:r>
            <a:endParaRPr lang="en-US" dirty="0"/>
          </a:p>
        </p:txBody>
      </p:sp>
      <p:sp>
        <p:nvSpPr>
          <p:cNvPr id="7" name="Slide Number Placeholder 6"/>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3588327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2B8837-0504-404E-A6BC-39C23C28C36C}" type="datetime1">
              <a:rPr lang="en-US" smtClean="0"/>
              <a:pPr/>
              <a:t>3/31/2022</a:t>
            </a:fld>
            <a:endParaRPr lang="en-US"/>
          </a:p>
        </p:txBody>
      </p:sp>
      <p:sp>
        <p:nvSpPr>
          <p:cNvPr id="8" name="Footer Placeholder 7"/>
          <p:cNvSpPr>
            <a:spLocks noGrp="1"/>
          </p:cNvSpPr>
          <p:nvPr>
            <p:ph type="ftr" sz="quarter" idx="11"/>
          </p:nvPr>
        </p:nvSpPr>
        <p:spPr/>
        <p:txBody>
          <a:bodyPr/>
          <a:lstStyle/>
          <a:p>
            <a:r>
              <a:rPr lang="en-US" smtClean="0"/>
              <a:t>15MC804 - Project work - Review 2</a:t>
            </a:r>
            <a:endParaRPr lang="en-US" dirty="0"/>
          </a:p>
        </p:txBody>
      </p:sp>
      <p:sp>
        <p:nvSpPr>
          <p:cNvPr id="9" name="Slide Number Placeholder 8"/>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2157199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3A4C7B-BA43-417B-A2D4-C5736664F322}" type="datetime1">
              <a:rPr lang="en-US" smtClean="0"/>
              <a:pPr/>
              <a:t>3/31/2022</a:t>
            </a:fld>
            <a:endParaRPr lang="en-US"/>
          </a:p>
        </p:txBody>
      </p:sp>
      <p:sp>
        <p:nvSpPr>
          <p:cNvPr id="4" name="Footer Placeholder 3"/>
          <p:cNvSpPr>
            <a:spLocks noGrp="1"/>
          </p:cNvSpPr>
          <p:nvPr>
            <p:ph type="ftr" sz="quarter" idx="11"/>
          </p:nvPr>
        </p:nvSpPr>
        <p:spPr/>
        <p:txBody>
          <a:bodyPr/>
          <a:lstStyle/>
          <a:p>
            <a:r>
              <a:rPr lang="en-US" smtClean="0"/>
              <a:t>15MC804 - Project work - Review 2</a:t>
            </a:r>
            <a:endParaRPr lang="en-US" dirty="0"/>
          </a:p>
        </p:txBody>
      </p:sp>
      <p:sp>
        <p:nvSpPr>
          <p:cNvPr id="5" name="Slide Number Placeholder 4"/>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130452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830B3D-494F-4171-81B4-648BA439B733}" type="datetime1">
              <a:rPr lang="en-US" smtClean="0"/>
              <a:pPr/>
              <a:t>3/31/2022</a:t>
            </a:fld>
            <a:endParaRPr lang="en-US"/>
          </a:p>
        </p:txBody>
      </p:sp>
      <p:sp>
        <p:nvSpPr>
          <p:cNvPr id="3" name="Footer Placeholder 2"/>
          <p:cNvSpPr>
            <a:spLocks noGrp="1"/>
          </p:cNvSpPr>
          <p:nvPr>
            <p:ph type="ftr" sz="quarter" idx="11"/>
          </p:nvPr>
        </p:nvSpPr>
        <p:spPr/>
        <p:txBody>
          <a:bodyPr/>
          <a:lstStyle/>
          <a:p>
            <a:r>
              <a:rPr lang="en-US" smtClean="0"/>
              <a:t>15MC804 - Project work - Review 2</a:t>
            </a:r>
            <a:endParaRPr lang="en-US" dirty="0"/>
          </a:p>
        </p:txBody>
      </p:sp>
      <p:sp>
        <p:nvSpPr>
          <p:cNvPr id="4" name="Slide Number Placeholder 3"/>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3794107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46BDEBD-BB08-4ECC-BF12-ABA31FD1702E}" type="datetime1">
              <a:rPr lang="en-US" smtClean="0"/>
              <a:pPr/>
              <a:t>3/31/2022</a:t>
            </a:fld>
            <a:endParaRPr lang="en-US"/>
          </a:p>
        </p:txBody>
      </p:sp>
      <p:sp>
        <p:nvSpPr>
          <p:cNvPr id="6" name="Footer Placeholder 5"/>
          <p:cNvSpPr>
            <a:spLocks noGrp="1"/>
          </p:cNvSpPr>
          <p:nvPr>
            <p:ph type="ftr" sz="quarter" idx="11"/>
          </p:nvPr>
        </p:nvSpPr>
        <p:spPr/>
        <p:txBody>
          <a:bodyPr/>
          <a:lstStyle/>
          <a:p>
            <a:r>
              <a:rPr lang="en-US" smtClean="0"/>
              <a:t>15MC804 - Project work - Review 2</a:t>
            </a:r>
            <a:endParaRPr lang="en-US" dirty="0"/>
          </a:p>
        </p:txBody>
      </p:sp>
      <p:sp>
        <p:nvSpPr>
          <p:cNvPr id="7" name="Slide Number Placeholder 6"/>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1623067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444675-D6C7-4520-8CC3-2EB0B71C2818}" type="datetime1">
              <a:rPr lang="en-US" smtClean="0"/>
              <a:pPr/>
              <a:t>3/31/2022</a:t>
            </a:fld>
            <a:endParaRPr lang="en-US"/>
          </a:p>
        </p:txBody>
      </p:sp>
      <p:sp>
        <p:nvSpPr>
          <p:cNvPr id="6" name="Footer Placeholder 5"/>
          <p:cNvSpPr>
            <a:spLocks noGrp="1"/>
          </p:cNvSpPr>
          <p:nvPr>
            <p:ph type="ftr" sz="quarter" idx="11"/>
          </p:nvPr>
        </p:nvSpPr>
        <p:spPr/>
        <p:txBody>
          <a:bodyPr/>
          <a:lstStyle/>
          <a:p>
            <a:r>
              <a:rPr lang="en-US" smtClean="0"/>
              <a:t>15MC804 - Project work - Review 2</a:t>
            </a:r>
            <a:endParaRPr lang="en-US" dirty="0"/>
          </a:p>
        </p:txBody>
      </p:sp>
      <p:sp>
        <p:nvSpPr>
          <p:cNvPr id="7" name="Slide Number Placeholder 6"/>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3306834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F8BADA-3124-459B-9C3C-25C5D1AC2B22}" type="datetime1">
              <a:rPr lang="en-US" smtClean="0"/>
              <a:pPr/>
              <a:t>3/31/2022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15MC804 - Project work - Review 2</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1B3995-864D-412F-881C-EF0BFF8447F9}" type="slidenum">
              <a:rPr lang="en-US" smtClean="0"/>
              <a:pPr/>
              <a:t>‹#›</a:t>
            </a:fld>
            <a:endParaRPr lang="en-US"/>
          </a:p>
        </p:txBody>
      </p:sp>
    </p:spTree>
    <p:extLst>
      <p:ext uri="{BB962C8B-B14F-4D97-AF65-F5344CB8AC3E}">
        <p14:creationId xmlns:p14="http://schemas.microsoft.com/office/powerpoint/2010/main" val="42581196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ieeexplore.ieee.org/document/9122980" TargetMode="External"/><Relationship Id="rId2" Type="http://schemas.openxmlformats.org/officeDocument/2006/relationships/hyperlink" Target="https://mobidev.biz/blog/iot-based-smart-parking-system" TargetMode="External"/><Relationship Id="rId1" Type="http://schemas.openxmlformats.org/officeDocument/2006/relationships/slideLayout" Target="../slideLayouts/slideLayout2.xml"/><Relationship Id="rId4" Type="http://schemas.openxmlformats.org/officeDocument/2006/relationships/hyperlink" Target="https://www.researchgate.net/publication/303842610_IoT_based_Smart_Parking_Syste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0258" y="1710813"/>
            <a:ext cx="9144000" cy="1179718"/>
          </a:xfrm>
        </p:spPr>
        <p:txBody>
          <a:bodyPr>
            <a:normAutofit fontScale="90000"/>
          </a:bodyPr>
          <a:lstStyle/>
          <a:p>
            <a:r>
              <a:rPr lang="en-US" dirty="0" smtClean="0"/>
              <a:t>SMART CAR PARKING SYSTEM USING IOT</a:t>
            </a:r>
            <a:endParaRPr lang="en-US" dirty="0"/>
          </a:p>
        </p:txBody>
      </p:sp>
      <p:sp>
        <p:nvSpPr>
          <p:cNvPr id="3" name="Subtitle 2"/>
          <p:cNvSpPr>
            <a:spLocks noGrp="1"/>
          </p:cNvSpPr>
          <p:nvPr>
            <p:ph type="subTitle" idx="1"/>
          </p:nvPr>
        </p:nvSpPr>
        <p:spPr>
          <a:xfrm>
            <a:off x="889819" y="4105275"/>
            <a:ext cx="3593690" cy="1655762"/>
          </a:xfrm>
        </p:spPr>
        <p:txBody>
          <a:bodyPr>
            <a:normAutofit fontScale="92500" lnSpcReduction="10000"/>
          </a:bodyPr>
          <a:lstStyle/>
          <a:p>
            <a:pPr algn="l"/>
            <a:r>
              <a:rPr lang="en-US" dirty="0" smtClean="0"/>
              <a:t> </a:t>
            </a:r>
            <a:r>
              <a:rPr lang="en-US" dirty="0" smtClean="0"/>
              <a:t>202IT210- SAMYUKTHA K R P</a:t>
            </a:r>
            <a:endParaRPr lang="en-US" dirty="0" smtClean="0"/>
          </a:p>
          <a:p>
            <a:pPr algn="l"/>
            <a:r>
              <a:rPr lang="en-US" dirty="0" smtClean="0"/>
              <a:t>202IT242- SURYA S </a:t>
            </a:r>
            <a:r>
              <a:rPr lang="en-US" dirty="0" err="1" smtClean="0"/>
              <a:t>S</a:t>
            </a:r>
            <a:endParaRPr lang="en-US" dirty="0" smtClean="0"/>
          </a:p>
          <a:p>
            <a:pPr algn="l"/>
            <a:r>
              <a:rPr lang="en-US" dirty="0" smtClean="0"/>
              <a:t>202IT124- DANUSHMATHI P</a:t>
            </a:r>
            <a:endParaRPr lang="en-US" dirty="0" smtClean="0"/>
          </a:p>
          <a:p>
            <a:pPr algn="l"/>
            <a:r>
              <a:rPr lang="en-US" dirty="0" smtClean="0"/>
              <a:t>202IT231- SRIVARSHAN M</a:t>
            </a:r>
            <a:endParaRPr lang="en-US" dirty="0" smtClean="0"/>
          </a:p>
          <a:p>
            <a:pPr algn="l"/>
            <a:endParaRPr lang="en-US" dirty="0"/>
          </a:p>
        </p:txBody>
      </p:sp>
      <p:sp>
        <p:nvSpPr>
          <p:cNvPr id="5" name="TextBox 4"/>
          <p:cNvSpPr txBox="1"/>
          <p:nvPr/>
        </p:nvSpPr>
        <p:spPr>
          <a:xfrm>
            <a:off x="7890387" y="3859882"/>
            <a:ext cx="3878826" cy="2215991"/>
          </a:xfrm>
          <a:prstGeom prst="rect">
            <a:avLst/>
          </a:prstGeom>
          <a:noFill/>
        </p:spPr>
        <p:txBody>
          <a:bodyPr wrap="square" rtlCol="0">
            <a:spAutoFit/>
          </a:bodyPr>
          <a:lstStyle/>
          <a:p>
            <a:r>
              <a:rPr lang="en-US" sz="2400" dirty="0" smtClean="0"/>
              <a:t>Under guidance of </a:t>
            </a:r>
          </a:p>
          <a:p>
            <a:r>
              <a:rPr lang="en-US" sz="2400" dirty="0" err="1" smtClean="0"/>
              <a:t>Mr</a:t>
            </a:r>
            <a:r>
              <a:rPr lang="en-US" sz="2400" dirty="0" smtClean="0"/>
              <a:t>/Dr. </a:t>
            </a:r>
            <a:r>
              <a:rPr lang="en-US" sz="2400" dirty="0" smtClean="0"/>
              <a:t>NATARAJ N,</a:t>
            </a:r>
          </a:p>
          <a:p>
            <a:r>
              <a:rPr lang="en-US" sz="2400" dirty="0" smtClean="0"/>
              <a:t>ME</a:t>
            </a:r>
            <a:endParaRPr lang="en-US" sz="2400" dirty="0" smtClean="0"/>
          </a:p>
          <a:p>
            <a:r>
              <a:rPr lang="en-US" sz="2400" dirty="0" smtClean="0"/>
              <a:t>BIT, </a:t>
            </a:r>
          </a:p>
          <a:p>
            <a:r>
              <a:rPr lang="en-US" sz="2400" dirty="0" smtClean="0"/>
              <a:t>Sathy. </a:t>
            </a:r>
          </a:p>
          <a:p>
            <a:endParaRPr lang="en-US" dirty="0"/>
          </a:p>
        </p:txBody>
      </p:sp>
      <p:sp>
        <p:nvSpPr>
          <p:cNvPr id="4" name="Rectangle 3"/>
          <p:cNvSpPr/>
          <p:nvPr/>
        </p:nvSpPr>
        <p:spPr>
          <a:xfrm>
            <a:off x="10432473" y="249382"/>
            <a:ext cx="1537854" cy="12330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830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011373-F3BE-448A-9CDE-A9DB6DABFBAF}"/>
              </a:ext>
            </a:extLst>
          </p:cNvPr>
          <p:cNvSpPr>
            <a:spLocks noGrp="1"/>
          </p:cNvSpPr>
          <p:nvPr>
            <p:ph type="title"/>
          </p:nvPr>
        </p:nvSpPr>
        <p:spPr/>
        <p:txBody>
          <a:bodyPr>
            <a:normAutofit/>
          </a:bodyPr>
          <a:lstStyle/>
          <a:p>
            <a:r>
              <a:rPr lang="en-US" sz="3600" dirty="0" smtClean="0"/>
              <a:t>Technology </a:t>
            </a:r>
            <a:r>
              <a:rPr lang="en-US" sz="3600" dirty="0"/>
              <a:t>stack &amp; use case</a:t>
            </a:r>
            <a:endParaRPr lang="en-IN" sz="3600" dirty="0"/>
          </a:p>
        </p:txBody>
      </p:sp>
      <p:pic>
        <p:nvPicPr>
          <p:cNvPr id="2050" name="Picture 2" descr="IoT-based Smart Parking System Development - MobiDe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6795" y="1838460"/>
            <a:ext cx="3952096" cy="309929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igure 1 from A Smart Parking System based on IoT protocols and emerging  enabling technologies | Semantic Schol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1749" y="1955708"/>
            <a:ext cx="4943045" cy="2982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589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 &amp; Sample Output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4313" y="2229394"/>
            <a:ext cx="4940133" cy="280416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9439" y="2290354"/>
            <a:ext cx="4318091" cy="27432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of Results &amp; Discussions </a:t>
            </a:r>
            <a:endParaRPr lang="en-US" dirty="0"/>
          </a:p>
        </p:txBody>
      </p:sp>
      <p:sp>
        <p:nvSpPr>
          <p:cNvPr id="3" name="Content Placeholder 2"/>
          <p:cNvSpPr>
            <a:spLocks noGrp="1"/>
          </p:cNvSpPr>
          <p:nvPr>
            <p:ph idx="1"/>
          </p:nvPr>
        </p:nvSpPr>
        <p:spPr>
          <a:xfrm>
            <a:off x="742406" y="1690688"/>
            <a:ext cx="10515600" cy="4351338"/>
          </a:xfrm>
        </p:spPr>
        <p:txBody>
          <a:bodyPr/>
          <a:lstStyle/>
          <a:p>
            <a:r>
              <a:rPr lang="en-US" dirty="0"/>
              <a:t>Optimized parking.</a:t>
            </a:r>
          </a:p>
          <a:p>
            <a:r>
              <a:rPr lang="en-US" dirty="0"/>
              <a:t>Reduced traffic.</a:t>
            </a:r>
          </a:p>
          <a:p>
            <a:r>
              <a:rPr lang="en-US" dirty="0"/>
              <a:t>Reduced pollution.</a:t>
            </a:r>
          </a:p>
          <a:p>
            <a:r>
              <a:rPr lang="en-US" dirty="0"/>
              <a:t>Enhanced User Experience.</a:t>
            </a:r>
          </a:p>
          <a:p>
            <a:r>
              <a:rPr lang="en-US" dirty="0"/>
              <a:t>Integrated Payments and POS.</a:t>
            </a:r>
          </a:p>
          <a:p>
            <a:r>
              <a:rPr lang="en-US" dirty="0"/>
              <a:t>Increased Safety.</a:t>
            </a:r>
          </a:p>
          <a:p>
            <a:r>
              <a:rPr lang="en-US" dirty="0"/>
              <a:t>Real-Time Data and Trend Insight.</a:t>
            </a:r>
          </a:p>
          <a:p>
            <a:r>
              <a:rPr lang="en-US" dirty="0"/>
              <a:t>Decreased Management Costs.</a:t>
            </a:r>
          </a:p>
          <a:p>
            <a:pPr>
              <a:buNone/>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Benefit Analysis  (List of Components / Service Used)</a:t>
            </a:r>
            <a:endParaRPr lang="en-US" dirty="0"/>
          </a:p>
        </p:txBody>
      </p:sp>
      <p:sp>
        <p:nvSpPr>
          <p:cNvPr id="3" name="Content Placeholder 2"/>
          <p:cNvSpPr>
            <a:spLocks noGrp="1"/>
          </p:cNvSpPr>
          <p:nvPr>
            <p:ph idx="1"/>
          </p:nvPr>
        </p:nvSpPr>
        <p:spPr/>
        <p:txBody>
          <a:bodyPr/>
          <a:lstStyle/>
          <a:p>
            <a:pPr>
              <a:buNone/>
            </a:pPr>
            <a:r>
              <a:rPr lang="en-US" i="1" dirty="0" smtClean="0">
                <a:solidFill>
                  <a:srgbClr val="FF0000"/>
                </a:solidFill>
              </a:rPr>
              <a:t>(Budget) </a:t>
            </a:r>
          </a:p>
        </p:txBody>
      </p:sp>
      <p:graphicFrame>
        <p:nvGraphicFramePr>
          <p:cNvPr id="4" name="Table 3"/>
          <p:cNvGraphicFramePr>
            <a:graphicFrameLocks noGrp="1"/>
          </p:cNvGraphicFramePr>
          <p:nvPr>
            <p:extLst>
              <p:ext uri="{D42A27DB-BD31-4B8C-83A1-F6EECF244321}">
                <p14:modId xmlns:p14="http://schemas.microsoft.com/office/powerpoint/2010/main" val="3702964421"/>
              </p:ext>
            </p:extLst>
          </p:nvPr>
        </p:nvGraphicFramePr>
        <p:xfrm>
          <a:off x="1136259" y="2585786"/>
          <a:ext cx="9761895" cy="3399144"/>
        </p:xfrm>
        <a:graphic>
          <a:graphicData uri="http://schemas.openxmlformats.org/drawingml/2006/table">
            <a:tbl>
              <a:tblPr firstRow="1" bandRow="1">
                <a:tableStyleId>{5C22544A-7EE6-4342-B048-85BDC9FD1C3A}</a:tableStyleId>
              </a:tblPr>
              <a:tblGrid>
                <a:gridCol w="711202">
                  <a:extLst>
                    <a:ext uri="{9D8B030D-6E8A-4147-A177-3AD203B41FA5}">
                      <a16:colId xmlns:a16="http://schemas.microsoft.com/office/drawing/2014/main" xmlns="" val="20000"/>
                    </a:ext>
                  </a:extLst>
                </a:gridCol>
                <a:gridCol w="3517641">
                  <a:extLst>
                    <a:ext uri="{9D8B030D-6E8A-4147-A177-3AD203B41FA5}">
                      <a16:colId xmlns:a16="http://schemas.microsoft.com/office/drawing/2014/main" xmlns="" val="20001"/>
                    </a:ext>
                  </a:extLst>
                </a:gridCol>
                <a:gridCol w="2808514">
                  <a:extLst>
                    <a:ext uri="{9D8B030D-6E8A-4147-A177-3AD203B41FA5}">
                      <a16:colId xmlns:a16="http://schemas.microsoft.com/office/drawing/2014/main" xmlns="" val="20002"/>
                    </a:ext>
                  </a:extLst>
                </a:gridCol>
                <a:gridCol w="1362270">
                  <a:extLst>
                    <a:ext uri="{9D8B030D-6E8A-4147-A177-3AD203B41FA5}">
                      <a16:colId xmlns:a16="http://schemas.microsoft.com/office/drawing/2014/main" xmlns="" val="20003"/>
                    </a:ext>
                  </a:extLst>
                </a:gridCol>
                <a:gridCol w="1362268">
                  <a:extLst>
                    <a:ext uri="{9D8B030D-6E8A-4147-A177-3AD203B41FA5}">
                      <a16:colId xmlns:a16="http://schemas.microsoft.com/office/drawing/2014/main" xmlns="" val="20004"/>
                    </a:ext>
                  </a:extLst>
                </a:gridCol>
              </a:tblGrid>
              <a:tr h="437332">
                <a:tc>
                  <a:txBody>
                    <a:bodyPr/>
                    <a:lstStyle/>
                    <a:p>
                      <a:r>
                        <a:rPr lang="en-IN" dirty="0" err="1" smtClean="0"/>
                        <a:t>S.No</a:t>
                      </a:r>
                      <a:endParaRPr lang="en-IN" dirty="0"/>
                    </a:p>
                  </a:txBody>
                  <a:tcPr/>
                </a:tc>
                <a:tc>
                  <a:txBody>
                    <a:bodyPr/>
                    <a:lstStyle/>
                    <a:p>
                      <a:r>
                        <a:rPr lang="en-IN" dirty="0" smtClean="0"/>
                        <a:t>Component Name</a:t>
                      </a:r>
                      <a:endParaRPr lang="en-IN" dirty="0"/>
                    </a:p>
                  </a:txBody>
                  <a:tcPr/>
                </a:tc>
                <a:tc>
                  <a:txBody>
                    <a:bodyPr/>
                    <a:lstStyle/>
                    <a:p>
                      <a:r>
                        <a:rPr lang="en-IN" dirty="0" smtClean="0"/>
                        <a:t>Specification (IC</a:t>
                      </a:r>
                      <a:r>
                        <a:rPr lang="en-IN" baseline="0" dirty="0" smtClean="0"/>
                        <a:t> number or Range or Value)</a:t>
                      </a:r>
                      <a:endParaRPr lang="en-IN" dirty="0"/>
                    </a:p>
                  </a:txBody>
                  <a:tcPr/>
                </a:tc>
                <a:tc>
                  <a:txBody>
                    <a:bodyPr/>
                    <a:lstStyle/>
                    <a:p>
                      <a:r>
                        <a:rPr lang="en-IN" dirty="0" smtClean="0"/>
                        <a:t>Unit Cost</a:t>
                      </a:r>
                      <a:endParaRPr lang="en-IN" dirty="0"/>
                    </a:p>
                  </a:txBody>
                  <a:tcPr/>
                </a:tc>
                <a:tc>
                  <a:txBody>
                    <a:bodyPr/>
                    <a:lstStyle/>
                    <a:p>
                      <a:r>
                        <a:rPr lang="en-IN" dirty="0" smtClean="0"/>
                        <a:t>Total Cost</a:t>
                      </a:r>
                      <a:endParaRPr lang="en-IN" dirty="0"/>
                    </a:p>
                  </a:txBody>
                  <a:tcPr/>
                </a:tc>
                <a:extLst>
                  <a:ext uri="{0D108BD9-81ED-4DB2-BD59-A6C34878D82A}">
                    <a16:rowId xmlns:a16="http://schemas.microsoft.com/office/drawing/2014/main" xmlns="" val="10000"/>
                  </a:ext>
                </a:extLst>
              </a:tr>
              <a:tr h="529746">
                <a:tc>
                  <a:txBody>
                    <a:bodyPr/>
                    <a:lstStyle/>
                    <a:p>
                      <a:r>
                        <a:rPr lang="en-IN" dirty="0" smtClean="0"/>
                        <a:t>1</a:t>
                      </a:r>
                      <a:endParaRPr lang="en-IN" dirty="0"/>
                    </a:p>
                  </a:txBody>
                  <a:tcPr/>
                </a:tc>
                <a:tc>
                  <a:txBody>
                    <a:bodyPr/>
                    <a:lstStyle/>
                    <a:p>
                      <a:r>
                        <a:rPr lang="en-IN" dirty="0" smtClean="0"/>
                        <a:t>ULTRASONIC SENSORS</a:t>
                      </a:r>
                      <a:endParaRPr lang="en-IN" dirty="0"/>
                    </a:p>
                  </a:txBody>
                  <a:tcPr/>
                </a:tc>
                <a:tc>
                  <a:txBody>
                    <a:bodyPr/>
                    <a:lstStyle/>
                    <a:p>
                      <a:r>
                        <a:rPr lang="en-US" sz="1800" b="1" i="0" kern="1200" dirty="0" smtClean="0">
                          <a:solidFill>
                            <a:schemeClr val="dk1"/>
                          </a:solidFill>
                          <a:effectLst/>
                          <a:latin typeface="+mn-lt"/>
                          <a:ea typeface="+mn-ea"/>
                          <a:cs typeface="+mn-cs"/>
                        </a:rPr>
                        <a:t>30–500 kHz</a:t>
                      </a:r>
                      <a:r>
                        <a:rPr lang="en-US" sz="1800" b="0" i="0" kern="1200" dirty="0" smtClean="0">
                          <a:solidFill>
                            <a:schemeClr val="dk1"/>
                          </a:solidFill>
                          <a:effectLst/>
                          <a:latin typeface="+mn-lt"/>
                          <a:ea typeface="+mn-ea"/>
                          <a:cs typeface="+mn-cs"/>
                        </a:rPr>
                        <a:t> </a:t>
                      </a:r>
                      <a:endParaRPr lang="en-IN" dirty="0"/>
                    </a:p>
                  </a:txBody>
                  <a:tcPr/>
                </a:tc>
                <a:tc>
                  <a:txBody>
                    <a:bodyPr/>
                    <a:lstStyle/>
                    <a:p>
                      <a:r>
                        <a:rPr lang="en-IN" dirty="0" smtClean="0"/>
                        <a:t>RS 129</a:t>
                      </a:r>
                      <a:endParaRPr lang="en-IN" dirty="0"/>
                    </a:p>
                  </a:txBody>
                  <a:tcPr/>
                </a:tc>
                <a:tc>
                  <a:txBody>
                    <a:bodyPr/>
                    <a:lstStyle/>
                    <a:p>
                      <a:r>
                        <a:rPr lang="en-IN" dirty="0" smtClean="0"/>
                        <a:t>RS 400</a:t>
                      </a:r>
                      <a:endParaRPr lang="en-IN" dirty="0"/>
                    </a:p>
                  </a:txBody>
                  <a:tcPr/>
                </a:tc>
                <a:extLst>
                  <a:ext uri="{0D108BD9-81ED-4DB2-BD59-A6C34878D82A}">
                    <a16:rowId xmlns:a16="http://schemas.microsoft.com/office/drawing/2014/main" xmlns="" val="10001"/>
                  </a:ext>
                </a:extLst>
              </a:tr>
              <a:tr h="529746">
                <a:tc>
                  <a:txBody>
                    <a:bodyPr/>
                    <a:lstStyle/>
                    <a:p>
                      <a:r>
                        <a:rPr lang="en-IN" dirty="0" smtClean="0"/>
                        <a:t>2</a:t>
                      </a:r>
                      <a:endParaRPr lang="en-IN" dirty="0"/>
                    </a:p>
                  </a:txBody>
                  <a:tcPr/>
                </a:tc>
                <a:tc>
                  <a:txBody>
                    <a:bodyPr/>
                    <a:lstStyle/>
                    <a:p>
                      <a:r>
                        <a:rPr lang="en-IN" dirty="0" smtClean="0"/>
                        <a:t>LED S</a:t>
                      </a:r>
                      <a:endParaRPr lang="en-IN" dirty="0"/>
                    </a:p>
                  </a:txBody>
                  <a:tcPr/>
                </a:tc>
                <a:tc>
                  <a:txBody>
                    <a:bodyPr/>
                    <a:lstStyle/>
                    <a:p>
                      <a:r>
                        <a:rPr lang="en-US" sz="1800" b="1" i="0" kern="1200" dirty="0" smtClean="0">
                          <a:solidFill>
                            <a:schemeClr val="dk1"/>
                          </a:solidFill>
                          <a:effectLst/>
                          <a:latin typeface="+mn-lt"/>
                          <a:ea typeface="+mn-ea"/>
                          <a:cs typeface="+mn-cs"/>
                        </a:rPr>
                        <a:t>275 to 950 nm</a:t>
                      </a:r>
                      <a:r>
                        <a:rPr lang="en-US" sz="1800" b="0" i="0" kern="1200" dirty="0" smtClean="0">
                          <a:solidFill>
                            <a:schemeClr val="dk1"/>
                          </a:solidFill>
                          <a:effectLst/>
                          <a:latin typeface="+mn-lt"/>
                          <a:ea typeface="+mn-ea"/>
                          <a:cs typeface="+mn-cs"/>
                        </a:rPr>
                        <a:t>.</a:t>
                      </a:r>
                      <a:endParaRPr lang="en-IN" dirty="0"/>
                    </a:p>
                  </a:txBody>
                  <a:tcPr/>
                </a:tc>
                <a:tc>
                  <a:txBody>
                    <a:bodyPr/>
                    <a:lstStyle/>
                    <a:p>
                      <a:r>
                        <a:rPr lang="en-IN" dirty="0" smtClean="0"/>
                        <a:t>RS 75</a:t>
                      </a:r>
                      <a:endParaRPr lang="en-IN" dirty="0"/>
                    </a:p>
                  </a:txBody>
                  <a:tcPr/>
                </a:tc>
                <a:tc>
                  <a:txBody>
                    <a:bodyPr/>
                    <a:lstStyle/>
                    <a:p>
                      <a:r>
                        <a:rPr lang="en-IN" dirty="0" smtClean="0"/>
                        <a:t>RS 400</a:t>
                      </a:r>
                      <a:endParaRPr lang="en-IN" dirty="0"/>
                    </a:p>
                  </a:txBody>
                  <a:tcPr/>
                </a:tc>
                <a:extLst>
                  <a:ext uri="{0D108BD9-81ED-4DB2-BD59-A6C34878D82A}">
                    <a16:rowId xmlns:a16="http://schemas.microsoft.com/office/drawing/2014/main" xmlns="" val="10002"/>
                  </a:ext>
                </a:extLst>
              </a:tr>
              <a:tr h="529746">
                <a:tc>
                  <a:txBody>
                    <a:bodyPr/>
                    <a:lstStyle/>
                    <a:p>
                      <a:r>
                        <a:rPr lang="en-IN" dirty="0" smtClean="0"/>
                        <a:t>3</a:t>
                      </a:r>
                      <a:endParaRPr lang="en-IN" dirty="0"/>
                    </a:p>
                  </a:txBody>
                  <a:tcPr/>
                </a:tc>
                <a:tc>
                  <a:txBody>
                    <a:bodyPr/>
                    <a:lstStyle/>
                    <a:p>
                      <a:r>
                        <a:rPr lang="en-IN" dirty="0" smtClean="0"/>
                        <a:t>AURDINO</a:t>
                      </a:r>
                      <a:r>
                        <a:rPr lang="en-IN" baseline="0" dirty="0" smtClean="0"/>
                        <a:t> MEGA</a:t>
                      </a:r>
                      <a:endParaRPr lang="en-IN" dirty="0"/>
                    </a:p>
                  </a:txBody>
                  <a:tcPr/>
                </a:tc>
                <a:tc>
                  <a:txBody>
                    <a:bodyPr/>
                    <a:lstStyle/>
                    <a:p>
                      <a:r>
                        <a:rPr lang="en-US" sz="1800" b="0" i="0" kern="1200" dirty="0" smtClean="0">
                          <a:solidFill>
                            <a:schemeClr val="dk1"/>
                          </a:solidFill>
                          <a:effectLst/>
                          <a:latin typeface="+mn-lt"/>
                          <a:ea typeface="+mn-ea"/>
                          <a:cs typeface="+mn-cs"/>
                        </a:rPr>
                        <a:t> </a:t>
                      </a:r>
                      <a:r>
                        <a:rPr lang="en-US" sz="1800" b="1" i="0" kern="1200" dirty="0" smtClean="0">
                          <a:solidFill>
                            <a:schemeClr val="dk1"/>
                          </a:solidFill>
                          <a:effectLst/>
                          <a:latin typeface="+mn-lt"/>
                          <a:ea typeface="+mn-ea"/>
                          <a:cs typeface="+mn-cs"/>
                        </a:rPr>
                        <a:t>7 to 12 volts</a:t>
                      </a:r>
                      <a:r>
                        <a:rPr lang="en-US" sz="1800" b="0" i="0" kern="1200" dirty="0" smtClean="0">
                          <a:solidFill>
                            <a:schemeClr val="dk1"/>
                          </a:solidFill>
                          <a:effectLst/>
                          <a:latin typeface="+mn-lt"/>
                          <a:ea typeface="+mn-ea"/>
                          <a:cs typeface="+mn-cs"/>
                        </a:rPr>
                        <a:t>.</a:t>
                      </a:r>
                      <a:endParaRPr lang="en-IN" dirty="0"/>
                    </a:p>
                  </a:txBody>
                  <a:tcPr/>
                </a:tc>
                <a:tc>
                  <a:txBody>
                    <a:bodyPr/>
                    <a:lstStyle/>
                    <a:p>
                      <a:r>
                        <a:rPr lang="en-IN" dirty="0" smtClean="0"/>
                        <a:t>RS 235</a:t>
                      </a:r>
                      <a:endParaRPr lang="en-IN" dirty="0"/>
                    </a:p>
                  </a:txBody>
                  <a:tcPr/>
                </a:tc>
                <a:tc>
                  <a:txBody>
                    <a:bodyPr/>
                    <a:lstStyle/>
                    <a:p>
                      <a:r>
                        <a:rPr lang="en-IN" dirty="0" smtClean="0"/>
                        <a:t>RS 800</a:t>
                      </a:r>
                      <a:endParaRPr lang="en-IN" dirty="0"/>
                    </a:p>
                  </a:txBody>
                  <a:tcPr/>
                </a:tc>
                <a:extLst>
                  <a:ext uri="{0D108BD9-81ED-4DB2-BD59-A6C34878D82A}">
                    <a16:rowId xmlns:a16="http://schemas.microsoft.com/office/drawing/2014/main" xmlns="" val="10003"/>
                  </a:ext>
                </a:extLst>
              </a:tr>
              <a:tr h="529746">
                <a:tc>
                  <a:txBody>
                    <a:bodyPr/>
                    <a:lstStyle/>
                    <a:p>
                      <a:r>
                        <a:rPr lang="en-IN" dirty="0" smtClean="0"/>
                        <a:t>4</a:t>
                      </a:r>
                      <a:endParaRPr lang="en-IN" dirty="0"/>
                    </a:p>
                  </a:txBody>
                  <a:tcPr/>
                </a:tc>
                <a:tc>
                  <a:txBody>
                    <a:bodyPr/>
                    <a:lstStyle/>
                    <a:p>
                      <a:r>
                        <a:rPr lang="en-IN" dirty="0" smtClean="0"/>
                        <a:t>AURDINO UNO</a:t>
                      </a:r>
                      <a:endParaRPr lang="en-IN" dirty="0"/>
                    </a:p>
                  </a:txBody>
                  <a:tcPr/>
                </a:tc>
                <a:tc>
                  <a:txBody>
                    <a:bodyPr/>
                    <a:lstStyle/>
                    <a:p>
                      <a:r>
                        <a:rPr lang="en-US" sz="1800" b="1" i="0" kern="1200" dirty="0" smtClean="0">
                          <a:solidFill>
                            <a:schemeClr val="dk1"/>
                          </a:solidFill>
                          <a:effectLst/>
                          <a:latin typeface="+mn-lt"/>
                          <a:ea typeface="+mn-ea"/>
                          <a:cs typeface="+mn-cs"/>
                        </a:rPr>
                        <a:t>7 to 12 volts</a:t>
                      </a:r>
                      <a:r>
                        <a:rPr lang="en-US" sz="1800" b="0" i="0" kern="1200" dirty="0" smtClean="0">
                          <a:solidFill>
                            <a:schemeClr val="dk1"/>
                          </a:solidFill>
                          <a:effectLst/>
                          <a:latin typeface="+mn-lt"/>
                          <a:ea typeface="+mn-ea"/>
                          <a:cs typeface="+mn-cs"/>
                        </a:rPr>
                        <a:t>.</a:t>
                      </a:r>
                      <a:endParaRPr lang="en-IN" dirty="0"/>
                    </a:p>
                  </a:txBody>
                  <a:tcPr/>
                </a:tc>
                <a:tc>
                  <a:txBody>
                    <a:bodyPr/>
                    <a:lstStyle/>
                    <a:p>
                      <a:r>
                        <a:rPr lang="en-IN" dirty="0" smtClean="0"/>
                        <a:t>RS 1000</a:t>
                      </a:r>
                      <a:endParaRPr lang="en-IN" dirty="0"/>
                    </a:p>
                  </a:txBody>
                  <a:tcPr/>
                </a:tc>
                <a:tc>
                  <a:txBody>
                    <a:bodyPr/>
                    <a:lstStyle/>
                    <a:p>
                      <a:r>
                        <a:rPr lang="en-IN" dirty="0" smtClean="0"/>
                        <a:t>RS 2000</a:t>
                      </a:r>
                      <a:endParaRPr lang="en-IN" dirty="0"/>
                    </a:p>
                  </a:txBody>
                  <a:tcPr/>
                </a:tc>
                <a:extLst>
                  <a:ext uri="{0D108BD9-81ED-4DB2-BD59-A6C34878D82A}">
                    <a16:rowId xmlns:a16="http://schemas.microsoft.com/office/drawing/2014/main" xmlns="" val="10004"/>
                  </a:ext>
                </a:extLst>
              </a:tr>
              <a:tr h="529746">
                <a:tc>
                  <a:txBody>
                    <a:bodyPr/>
                    <a:lstStyle/>
                    <a:p>
                      <a:r>
                        <a:rPr lang="en-IN" dirty="0" smtClean="0"/>
                        <a:t>5</a:t>
                      </a:r>
                      <a:endParaRPr lang="en-IN" dirty="0"/>
                    </a:p>
                  </a:txBody>
                  <a:tcPr/>
                </a:tc>
                <a:tc>
                  <a:txBody>
                    <a:bodyPr/>
                    <a:lstStyle/>
                    <a:p>
                      <a:r>
                        <a:rPr lang="en-IN" dirty="0" smtClean="0"/>
                        <a:t>XBEE</a:t>
                      </a:r>
                      <a:endParaRPr lang="en-IN" dirty="0"/>
                    </a:p>
                  </a:txBody>
                  <a:tcPr/>
                </a:tc>
                <a:tc>
                  <a:txBody>
                    <a:bodyPr/>
                    <a:lstStyle/>
                    <a:p>
                      <a:r>
                        <a:rPr lang="en-US" sz="1800" b="1" i="0" kern="1200" dirty="0" smtClean="0">
                          <a:solidFill>
                            <a:schemeClr val="dk1"/>
                          </a:solidFill>
                          <a:effectLst/>
                          <a:latin typeface="+mn-lt"/>
                          <a:ea typeface="+mn-ea"/>
                          <a:cs typeface="+mn-cs"/>
                        </a:rPr>
                        <a:t>100 feet indoors or 300 feet outdoors</a:t>
                      </a:r>
                      <a:r>
                        <a:rPr lang="en-US" sz="1800" b="0" i="0" kern="1200" dirty="0" smtClean="0">
                          <a:solidFill>
                            <a:schemeClr val="dk1"/>
                          </a:solidFill>
                          <a:effectLst/>
                          <a:latin typeface="+mn-lt"/>
                          <a:ea typeface="+mn-ea"/>
                          <a:cs typeface="+mn-cs"/>
                        </a:rPr>
                        <a:t> </a:t>
                      </a:r>
                      <a:endParaRPr lang="en-IN" dirty="0"/>
                    </a:p>
                  </a:txBody>
                  <a:tcPr/>
                </a:tc>
                <a:tc>
                  <a:txBody>
                    <a:bodyPr/>
                    <a:lstStyle/>
                    <a:p>
                      <a:r>
                        <a:rPr lang="en-IN" dirty="0" smtClean="0"/>
                        <a:t>RS 400</a:t>
                      </a:r>
                      <a:endParaRPr lang="en-IN" dirty="0"/>
                    </a:p>
                  </a:txBody>
                  <a:tcPr/>
                </a:tc>
                <a:tc>
                  <a:txBody>
                    <a:bodyPr/>
                    <a:lstStyle/>
                    <a:p>
                      <a:r>
                        <a:rPr lang="en-IN" dirty="0" smtClean="0"/>
                        <a:t>RS 800</a:t>
                      </a:r>
                      <a:endParaRPr lang="en-IN" dirty="0"/>
                    </a:p>
                  </a:txBody>
                  <a:tcPr/>
                </a:tc>
                <a:extLst>
                  <a:ext uri="{0D108BD9-81ED-4DB2-BD59-A6C34878D82A}">
                    <a16:rowId xmlns:a16="http://schemas.microsoft.com/office/drawing/2014/main" xmlns="" val="10005"/>
                  </a:ext>
                </a:extLst>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sz="2800" dirty="0">
              <a:solidFill>
                <a:srgbClr val="FF0000"/>
              </a:solidFill>
            </a:endParaRPr>
          </a:p>
        </p:txBody>
      </p:sp>
      <p:sp>
        <p:nvSpPr>
          <p:cNvPr id="3" name="Content Placeholder 2"/>
          <p:cNvSpPr>
            <a:spLocks noGrp="1"/>
          </p:cNvSpPr>
          <p:nvPr>
            <p:ph idx="1"/>
          </p:nvPr>
        </p:nvSpPr>
        <p:spPr/>
        <p:txBody>
          <a:bodyPr>
            <a:normAutofit/>
          </a:bodyPr>
          <a:lstStyle/>
          <a:p>
            <a:pPr marL="514350" indent="-514350" algn="just">
              <a:buFont typeface="+mj-lt"/>
              <a:buAutoNum type="arabicPeriod"/>
            </a:pPr>
            <a:r>
              <a:rPr lang="en-US" i="1" dirty="0">
                <a:hlinkClick r:id="rId2"/>
              </a:rPr>
              <a:t>https://</a:t>
            </a:r>
            <a:r>
              <a:rPr lang="en-US" i="1" dirty="0" smtClean="0">
                <a:hlinkClick r:id="rId2"/>
              </a:rPr>
              <a:t>mobidev.biz/blog/iot-based-smart-parking-system</a:t>
            </a:r>
            <a:endParaRPr lang="en-US" i="1" dirty="0" smtClean="0"/>
          </a:p>
          <a:p>
            <a:pPr marL="514350" indent="-514350" algn="just">
              <a:buFont typeface="+mj-lt"/>
              <a:buAutoNum type="arabicPeriod"/>
            </a:pPr>
            <a:r>
              <a:rPr lang="en-US" i="1" dirty="0">
                <a:hlinkClick r:id="rId3"/>
              </a:rPr>
              <a:t>https://</a:t>
            </a:r>
            <a:r>
              <a:rPr lang="en-US" i="1" dirty="0" smtClean="0">
                <a:hlinkClick r:id="rId3"/>
              </a:rPr>
              <a:t>ieeexplore.ieee.org/document/9122980</a:t>
            </a:r>
            <a:endParaRPr lang="en-US" i="1" dirty="0" smtClean="0"/>
          </a:p>
          <a:p>
            <a:pPr marL="514350" indent="-514350" algn="just">
              <a:buFont typeface="+mj-lt"/>
              <a:buAutoNum type="arabicPeriod"/>
            </a:pPr>
            <a:r>
              <a:rPr lang="en-US" i="1" dirty="0">
                <a:hlinkClick r:id="rId4"/>
              </a:rPr>
              <a:t>https://</a:t>
            </a:r>
            <a:r>
              <a:rPr lang="en-US" i="1" dirty="0" smtClean="0">
                <a:hlinkClick r:id="rId4"/>
              </a:rPr>
              <a:t>www.researchgate.net/publication/303842610_IoT_based_Smart_Parking_System</a:t>
            </a:r>
            <a:endParaRPr lang="en-US" i="1" dirty="0" smtClean="0"/>
          </a:p>
          <a:p>
            <a:pPr marL="0" indent="0" algn="just">
              <a:buNone/>
            </a:pPr>
            <a:endParaRPr lang="en-US" i="1" dirty="0"/>
          </a:p>
        </p:txBody>
      </p:sp>
    </p:spTree>
    <p:extLst>
      <p:ext uri="{BB962C8B-B14F-4D97-AF65-F5344CB8AC3E}">
        <p14:creationId xmlns:p14="http://schemas.microsoft.com/office/powerpoint/2010/main" val="12202287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192" y="337133"/>
            <a:ext cx="10515600" cy="1325563"/>
          </a:xfrm>
        </p:spPr>
        <p:txBody>
          <a:bodyPr/>
          <a:lstStyle/>
          <a:p>
            <a:r>
              <a:rPr lang="en-US" dirty="0" smtClean="0"/>
              <a:t>Abstract</a:t>
            </a:r>
            <a:endParaRPr lang="en-US" dirty="0"/>
          </a:p>
        </p:txBody>
      </p:sp>
      <p:sp>
        <p:nvSpPr>
          <p:cNvPr id="3" name="Content Placeholder 2"/>
          <p:cNvSpPr>
            <a:spLocks noGrp="1"/>
          </p:cNvSpPr>
          <p:nvPr>
            <p:ph idx="1"/>
          </p:nvPr>
        </p:nvSpPr>
        <p:spPr/>
        <p:txBody>
          <a:bodyPr>
            <a:normAutofit fontScale="92500" lnSpcReduction="20000"/>
          </a:bodyPr>
          <a:lstStyle/>
          <a:p>
            <a:pPr>
              <a:lnSpc>
                <a:spcPct val="200000"/>
              </a:lnSpc>
              <a:buNone/>
            </a:pPr>
            <a:r>
              <a:rPr lang="en-US" dirty="0" smtClean="0"/>
              <a:t> </a:t>
            </a:r>
            <a:r>
              <a:rPr lang="en-US" b="1" i="1" dirty="0" smtClean="0">
                <a:solidFill>
                  <a:srgbClr val="FF0000"/>
                </a:solidFill>
              </a:rPr>
              <a:t> </a:t>
            </a:r>
            <a:r>
              <a:rPr lang="en-US" sz="1700" dirty="0"/>
              <a:t>The idea of smart cities has acquired a lot of popularity in latest days. The concept of a smart city today appears to be feasible, due to advancement of the Internet of Things. In order to </a:t>
            </a:r>
            <a:r>
              <a:rPr lang="en-US" sz="1700" dirty="0" err="1"/>
              <a:t>maximise</a:t>
            </a:r>
            <a:r>
              <a:rPr lang="en-US" sz="1700" dirty="0"/>
              <a:t> the performance and dependability of urban infrastructure, consistent attempts are being taken in the domain of </a:t>
            </a:r>
            <a:r>
              <a:rPr lang="en-US" sz="1700" dirty="0" err="1"/>
              <a:t>IoT</a:t>
            </a:r>
            <a:r>
              <a:rPr lang="en-US" sz="1700" dirty="0"/>
              <a:t>. </a:t>
            </a:r>
            <a:r>
              <a:rPr lang="en-US" sz="1700" dirty="0" err="1"/>
              <a:t>IoT</a:t>
            </a:r>
            <a:r>
              <a:rPr lang="en-US" sz="1700" dirty="0"/>
              <a:t> is addressing issues such as road congestion, limited automobile parking spaces, and accident prevention. We describe an </a:t>
            </a:r>
            <a:r>
              <a:rPr lang="en-US" sz="1700" dirty="0" err="1"/>
              <a:t>IoT</a:t>
            </a:r>
            <a:r>
              <a:rPr lang="en-US" sz="1700" dirty="0"/>
              <a:t>-based cloud-integrated smart parking system in this research. The proposed Smart Parking system entails the installation of an </a:t>
            </a:r>
            <a:r>
              <a:rPr lang="en-US" sz="1700" dirty="0" err="1"/>
              <a:t>IoT</a:t>
            </a:r>
            <a:r>
              <a:rPr lang="en-US" sz="1700" dirty="0"/>
              <a:t> module on-site, which is </a:t>
            </a:r>
            <a:r>
              <a:rPr lang="en-US" sz="1700" dirty="0" err="1"/>
              <a:t>utilised</a:t>
            </a:r>
            <a:r>
              <a:rPr lang="en-US" sz="1700" dirty="0"/>
              <a:t> to monitor and communicate the availability of each individual parking place. A android application is also available, which allows people to check the status of the parking spaces and reserve one correspondingly. A increased view of the system architecture is also described in the article. The paper concludes with a discussion of the system's operation in the form of a use case that demonstrates the accuracy of the provided model</a:t>
            </a:r>
            <a:endParaRPr lang="en-US" sz="1700" b="1" i="1" dirty="0" smtClean="0">
              <a:solidFill>
                <a:srgbClr val="FF0000"/>
              </a:solidFill>
            </a:endParaRPr>
          </a:p>
        </p:txBody>
      </p:sp>
      <p:sp>
        <p:nvSpPr>
          <p:cNvPr id="4" name="Footer Placeholder 3"/>
          <p:cNvSpPr>
            <a:spLocks noGrp="1"/>
          </p:cNvSpPr>
          <p:nvPr>
            <p:ph type="ftr" sz="quarter" idx="11"/>
          </p:nvPr>
        </p:nvSpPr>
        <p:spPr/>
        <p:txBody>
          <a:bodyPr/>
          <a:lstStyle/>
          <a:p>
            <a:r>
              <a:rPr lang="en-US" smtClean="0"/>
              <a:t>15MC804 - Project work - Review 2</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192" y="337133"/>
            <a:ext cx="10515600" cy="1325563"/>
          </a:xfrm>
        </p:spPr>
        <p:txBody>
          <a:bodyPr/>
          <a:lstStyle/>
          <a:p>
            <a:r>
              <a:rPr lang="en-US" dirty="0" smtClean="0"/>
              <a:t>Problem Statement Addressed</a:t>
            </a:r>
            <a:endParaRPr lang="en-US" dirty="0"/>
          </a:p>
        </p:txBody>
      </p:sp>
      <p:sp>
        <p:nvSpPr>
          <p:cNvPr id="3" name="Content Placeholder 2"/>
          <p:cNvSpPr>
            <a:spLocks noGrp="1"/>
          </p:cNvSpPr>
          <p:nvPr>
            <p:ph idx="1"/>
          </p:nvPr>
        </p:nvSpPr>
        <p:spPr/>
        <p:txBody>
          <a:bodyPr/>
          <a:lstStyle/>
          <a:p>
            <a:pPr>
              <a:lnSpc>
                <a:spcPct val="200000"/>
              </a:lnSpc>
              <a:buNone/>
            </a:pPr>
            <a:r>
              <a:rPr lang="en-US" sz="2000" dirty="0"/>
              <a:t>The lots of folks have difficulty parking their cars. We may also state that it is one of the primary issues that millions of people throughout the world are dealing </a:t>
            </a:r>
            <a:r>
              <a:rPr lang="en-US" sz="2000" dirty="0" err="1"/>
              <a:t>with.Because</a:t>
            </a:r>
            <a:r>
              <a:rPr lang="en-US" sz="2000" dirty="0"/>
              <a:t> of the increase in number of vehicles and their larger sizes, individuals generally spend the most time looking for parking spots. It is unavoidable for people to keep up with the advance in science. Individuals generally are having difficulty parking their vehicles in city parking </a:t>
            </a:r>
            <a:r>
              <a:rPr lang="en-US" sz="2000" dirty="0" smtClean="0"/>
              <a:t>spaces</a:t>
            </a:r>
            <a:endParaRPr lang="en-US" b="1" i="1" dirty="0" smtClean="0">
              <a:solidFill>
                <a:srgbClr val="FF0000"/>
              </a:solidFill>
            </a:endParaRPr>
          </a:p>
        </p:txBody>
      </p:sp>
      <p:sp>
        <p:nvSpPr>
          <p:cNvPr id="4" name="Footer Placeholder 3"/>
          <p:cNvSpPr>
            <a:spLocks noGrp="1"/>
          </p:cNvSpPr>
          <p:nvPr>
            <p:ph type="ftr" sz="quarter" idx="11"/>
          </p:nvPr>
        </p:nvSpPr>
        <p:spPr/>
        <p:txBody>
          <a:bodyPr/>
          <a:lstStyle/>
          <a:p>
            <a:r>
              <a:rPr lang="en-US" smtClean="0"/>
              <a:t>15MC804 - Project work - Review 2</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192" y="337133"/>
            <a:ext cx="10515600" cy="1325563"/>
          </a:xfrm>
        </p:spPr>
        <p:txBody>
          <a:bodyPr/>
          <a:lstStyle/>
          <a:p>
            <a:r>
              <a:rPr lang="en-US" dirty="0" smtClean="0"/>
              <a:t>Existing Solution to the Problem Addressed</a:t>
            </a:r>
            <a:endParaRPr lang="en-US" dirty="0"/>
          </a:p>
        </p:txBody>
      </p:sp>
      <p:sp>
        <p:nvSpPr>
          <p:cNvPr id="3" name="Content Placeholder 2"/>
          <p:cNvSpPr>
            <a:spLocks noGrp="1"/>
          </p:cNvSpPr>
          <p:nvPr>
            <p:ph idx="1"/>
          </p:nvPr>
        </p:nvSpPr>
        <p:spPr/>
        <p:txBody>
          <a:bodyPr>
            <a:normAutofit/>
          </a:bodyPr>
          <a:lstStyle/>
          <a:p>
            <a:pPr>
              <a:lnSpc>
                <a:spcPct val="200000"/>
              </a:lnSpc>
              <a:buNone/>
            </a:pPr>
            <a:r>
              <a:rPr lang="en-US" sz="2000" dirty="0" smtClean="0"/>
              <a:t> </a:t>
            </a:r>
            <a:r>
              <a:rPr lang="en-US" sz="1600" dirty="0"/>
              <a:t>P&amp;E PARC and PUCRS systems are used by service suppliers to handle a manner that is so wide and diverse. Hardware sensors, dynamic messaging systems, and traffic management devices, wireless and wireline telecommunications systems, computer clients and servers, and hardware drivers and application interfaces are all included in these devices. The largest problem in reducing the cost and difficulty of smart parking is enabling all of these devices from thousands of different vendors to interact and linking them all together one network</a:t>
            </a:r>
            <a:r>
              <a:rPr lang="en-US" sz="1600" dirty="0" smtClean="0"/>
              <a:t>.</a:t>
            </a:r>
          </a:p>
          <a:p>
            <a:pPr>
              <a:lnSpc>
                <a:spcPct val="200000"/>
              </a:lnSpc>
              <a:buNone/>
            </a:pPr>
            <a:endParaRPr lang="en-US" sz="1600" b="1" i="1" dirty="0" smtClean="0">
              <a:solidFill>
                <a:srgbClr val="FF0000"/>
              </a:solidFill>
            </a:endParaRPr>
          </a:p>
        </p:txBody>
      </p:sp>
      <p:sp>
        <p:nvSpPr>
          <p:cNvPr id="4" name="Footer Placeholder 3"/>
          <p:cNvSpPr>
            <a:spLocks noGrp="1"/>
          </p:cNvSpPr>
          <p:nvPr>
            <p:ph type="ftr" sz="quarter" idx="11"/>
          </p:nvPr>
        </p:nvSpPr>
        <p:spPr/>
        <p:txBody>
          <a:bodyPr/>
          <a:lstStyle/>
          <a:p>
            <a:r>
              <a:rPr lang="en-US" smtClean="0"/>
              <a:t>15MC804 - Project work - Review 2</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6101" y="4061264"/>
            <a:ext cx="3810000" cy="2259874"/>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192" y="337133"/>
            <a:ext cx="10515600" cy="1325563"/>
          </a:xfrm>
        </p:spPr>
        <p:txBody>
          <a:bodyPr/>
          <a:lstStyle/>
          <a:p>
            <a:r>
              <a:rPr lang="en-US" dirty="0" smtClean="0"/>
              <a:t>Proposed Solution to the Problem Addressed</a:t>
            </a:r>
            <a:endParaRPr lang="en-US" dirty="0"/>
          </a:p>
        </p:txBody>
      </p:sp>
      <p:sp>
        <p:nvSpPr>
          <p:cNvPr id="3" name="Content Placeholder 2"/>
          <p:cNvSpPr>
            <a:spLocks noGrp="1"/>
          </p:cNvSpPr>
          <p:nvPr>
            <p:ph idx="1"/>
          </p:nvPr>
        </p:nvSpPr>
        <p:spPr/>
        <p:txBody>
          <a:bodyPr>
            <a:normAutofit/>
          </a:bodyPr>
          <a:lstStyle/>
          <a:p>
            <a:pPr>
              <a:lnSpc>
                <a:spcPct val="200000"/>
              </a:lnSpc>
              <a:buNone/>
            </a:pPr>
            <a:r>
              <a:rPr lang="en-US" sz="1800" dirty="0" smtClean="0"/>
              <a:t> </a:t>
            </a:r>
            <a:r>
              <a:rPr lang="en-US" sz="1800" dirty="0"/>
              <a:t>Smart parking development entails the creation of an </a:t>
            </a:r>
            <a:r>
              <a:rPr lang="en-US" sz="1800" dirty="0" err="1"/>
              <a:t>IoT</a:t>
            </a:r>
            <a:r>
              <a:rPr lang="en-US" sz="1800" dirty="0"/>
              <a:t>-based system that transmits information about available and occupied parking spaces via a web/mobile application. Each parking space has an </a:t>
            </a:r>
            <a:r>
              <a:rPr lang="en-US" sz="1800" dirty="0" err="1"/>
              <a:t>IoT</a:t>
            </a:r>
            <a:r>
              <a:rPr lang="en-US" sz="1800" dirty="0"/>
              <a:t> gadget, which includes sensors and microcontrollers. The user is given a real-time update on the availability of all parking spaces and is given the option to choose the best </a:t>
            </a:r>
            <a:r>
              <a:rPr lang="en-US" sz="1800" dirty="0" err="1"/>
              <a:t>one.We</a:t>
            </a:r>
            <a:r>
              <a:rPr lang="en-US" sz="1800" dirty="0"/>
              <a:t> launched an internal study effort to investigate the technologies underpinning the smart parking solution. The core concept was to create smart parking </a:t>
            </a:r>
            <a:r>
              <a:rPr lang="en-US" sz="1800" dirty="0" err="1"/>
              <a:t>utilising</a:t>
            </a:r>
            <a:r>
              <a:rPr lang="en-US" sz="1800" dirty="0"/>
              <a:t> the Internet of Things and ultrasonic sensors, with available parking spaces shown in a web app.</a:t>
            </a:r>
            <a:endParaRPr lang="en-US" sz="1800" b="1" i="1" dirty="0" smtClean="0">
              <a:solidFill>
                <a:srgbClr val="FF0000"/>
              </a:solidFill>
            </a:endParaRPr>
          </a:p>
        </p:txBody>
      </p:sp>
      <p:sp>
        <p:nvSpPr>
          <p:cNvPr id="4" name="Footer Placeholder 3"/>
          <p:cNvSpPr>
            <a:spLocks noGrp="1"/>
          </p:cNvSpPr>
          <p:nvPr>
            <p:ph type="ftr" sz="quarter" idx="11"/>
          </p:nvPr>
        </p:nvSpPr>
        <p:spPr/>
        <p:txBody>
          <a:bodyPr/>
          <a:lstStyle/>
          <a:p>
            <a:r>
              <a:rPr lang="en-US" smtClean="0"/>
              <a:t>15MC804 - Project work - Review 2</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Work Plan  </a:t>
            </a:r>
            <a:endParaRPr lang="en-US" dirty="0"/>
          </a:p>
        </p:txBody>
      </p:sp>
      <p:sp>
        <p:nvSpPr>
          <p:cNvPr id="3" name="Content Placeholder 2"/>
          <p:cNvSpPr>
            <a:spLocks noGrp="1"/>
          </p:cNvSpPr>
          <p:nvPr>
            <p:ph idx="1"/>
          </p:nvPr>
        </p:nvSpPr>
        <p:spPr/>
        <p:txBody>
          <a:bodyPr>
            <a:normAutofit/>
          </a:bodyPr>
          <a:lstStyle/>
          <a:p>
            <a:pPr>
              <a:lnSpc>
                <a:spcPct val="200000"/>
              </a:lnSpc>
              <a:buNone/>
            </a:pPr>
            <a:r>
              <a:rPr lang="en-US" sz="1600" dirty="0" smtClean="0"/>
              <a:t> </a:t>
            </a:r>
            <a:r>
              <a:rPr lang="en-US" sz="1600" dirty="0"/>
              <a:t>MEGA </a:t>
            </a:r>
            <a:r>
              <a:rPr lang="en-US" sz="1600" dirty="0" err="1"/>
              <a:t>ArduinoThe</a:t>
            </a:r>
            <a:r>
              <a:rPr lang="en-US" sz="1600" dirty="0"/>
              <a:t> Arduino Mega is a board that contains a microcontroller. There are 54 digital input/output pins, 16 analogue inputs, 4 UARTs (hardware serial ports), a 16 MHz crystal oscillator, a USB connection, and a reset button on this board. It comes with everything you'll need to get started with the microcontroller; simply plug it into a computer with a USB cable or power it with an AC-to-DC adapter or </a:t>
            </a:r>
            <a:r>
              <a:rPr lang="en-US" sz="1600" dirty="0" err="1"/>
              <a:t>battery.We</a:t>
            </a:r>
            <a:r>
              <a:rPr lang="en-US" sz="1600" dirty="0"/>
              <a:t> </a:t>
            </a:r>
            <a:r>
              <a:rPr lang="en-US" sz="1600" dirty="0" err="1"/>
              <a:t>utilised</a:t>
            </a:r>
            <a:r>
              <a:rPr lang="en-US" sz="1600" dirty="0"/>
              <a:t> Arduino UNO in our project, however it didn't have enough pins, whereas Arduino MEGA did. Sensor for ultrasonic </a:t>
            </a:r>
            <a:r>
              <a:rPr lang="en-US" sz="1600" dirty="0" err="1"/>
              <a:t>wavesUltrasonic</a:t>
            </a:r>
            <a:r>
              <a:rPr lang="en-US" sz="1600" dirty="0"/>
              <a:t> sensors are devices that measure distance between the sensor and the target object through an electrical–mechanical energy </a:t>
            </a:r>
            <a:r>
              <a:rPr lang="en-US" sz="1600" dirty="0" err="1"/>
              <a:t>transition.We</a:t>
            </a:r>
            <a:r>
              <a:rPr lang="en-US" sz="1600" dirty="0"/>
              <a:t> </a:t>
            </a:r>
            <a:r>
              <a:rPr lang="en-US" sz="1600" dirty="0" err="1"/>
              <a:t>utilise</a:t>
            </a:r>
            <a:r>
              <a:rPr lang="en-US" sz="1600" dirty="0"/>
              <a:t> it in our project to detect the presence of an automobile in the area and modify the </a:t>
            </a:r>
            <a:r>
              <a:rPr lang="en-US" sz="1600" dirty="0" err="1"/>
              <a:t>colour</a:t>
            </a:r>
            <a:r>
              <a:rPr lang="en-US" sz="1600" dirty="0"/>
              <a:t> of LEDs in certain scenarios.</a:t>
            </a:r>
            <a:endParaRPr lang="en-US" sz="1600" b="1" i="1" dirty="0" smtClean="0">
              <a:solidFill>
                <a:srgbClr val="FF0000"/>
              </a:solidFill>
            </a:endParaRPr>
          </a:p>
        </p:txBody>
      </p:sp>
      <p:sp>
        <p:nvSpPr>
          <p:cNvPr id="4" name="Footer Placeholder 3"/>
          <p:cNvSpPr>
            <a:spLocks noGrp="1"/>
          </p:cNvSpPr>
          <p:nvPr>
            <p:ph type="ftr" sz="quarter" idx="11"/>
          </p:nvPr>
        </p:nvSpPr>
        <p:spPr/>
        <p:txBody>
          <a:bodyPr/>
          <a:lstStyle/>
          <a:p>
            <a:r>
              <a:rPr lang="en-US" smtClean="0"/>
              <a:t>15MC804 - Project work - Review 2</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Diagram and/or Circuit </a:t>
            </a:r>
            <a:r>
              <a:rPr lang="en-US" dirty="0" smtClean="0"/>
              <a:t>Diagram</a:t>
            </a:r>
            <a:endParaRPr lang="en-US" dirty="0"/>
          </a:p>
        </p:txBody>
      </p:sp>
      <p:sp>
        <p:nvSpPr>
          <p:cNvPr id="3" name="Content Placeholder 2"/>
          <p:cNvSpPr>
            <a:spLocks noGrp="1"/>
          </p:cNvSpPr>
          <p:nvPr>
            <p:ph idx="1"/>
          </p:nvPr>
        </p:nvSpPr>
        <p:spPr/>
        <p:txBody>
          <a:bodyPr/>
          <a:lstStyle/>
          <a:p>
            <a:pPr>
              <a:buNone/>
            </a:pPr>
            <a:r>
              <a:rPr lang="en-US" dirty="0" smtClean="0"/>
              <a:t> </a:t>
            </a:r>
            <a:endParaRPr lang="en-US" b="1" i="1" dirty="0" smtClean="0">
              <a:solidFill>
                <a:srgbClr val="FF0000"/>
              </a:solidFill>
            </a:endParaRPr>
          </a:p>
        </p:txBody>
      </p:sp>
      <p:sp>
        <p:nvSpPr>
          <p:cNvPr id="4" name="Footer Placeholder 3"/>
          <p:cNvSpPr>
            <a:spLocks noGrp="1"/>
          </p:cNvSpPr>
          <p:nvPr>
            <p:ph type="ftr" sz="quarter" idx="11"/>
          </p:nvPr>
        </p:nvSpPr>
        <p:spPr/>
        <p:txBody>
          <a:bodyPr/>
          <a:lstStyle/>
          <a:p>
            <a:r>
              <a:rPr lang="en-US" smtClean="0"/>
              <a:t>15MC804 - Project work - Review 2</a:t>
            </a:r>
            <a:endParaRPr lang="en-US" dirty="0"/>
          </a:p>
        </p:txBody>
      </p:sp>
      <p:pic>
        <p:nvPicPr>
          <p:cNvPr id="1028" name="Picture 4" descr="SMART CAR-PARKING SYSTEM USING IOT"/>
          <p:cNvPicPr>
            <a:picLocks noChangeAspect="1" noChangeArrowheads="1"/>
          </p:cNvPicPr>
          <p:nvPr/>
        </p:nvPicPr>
        <p:blipFill rotWithShape="1">
          <a:blip r:embed="rId2">
            <a:extLst>
              <a:ext uri="{28A0092B-C50C-407E-A947-70E740481C1C}">
                <a14:useLocalDpi xmlns:a14="http://schemas.microsoft.com/office/drawing/2010/main" val="0"/>
              </a:ext>
            </a:extLst>
          </a:blip>
          <a:srcRect l="10849" t="13367"/>
          <a:stretch/>
        </p:blipFill>
        <p:spPr bwMode="auto">
          <a:xfrm>
            <a:off x="2159726" y="2168434"/>
            <a:ext cx="6583680" cy="38866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Chart</a:t>
            </a:r>
            <a:endParaRPr lang="en-US" dirty="0"/>
          </a:p>
        </p:txBody>
      </p:sp>
      <p:sp>
        <p:nvSpPr>
          <p:cNvPr id="3" name="Content Placeholder 2"/>
          <p:cNvSpPr>
            <a:spLocks noGrp="1"/>
          </p:cNvSpPr>
          <p:nvPr>
            <p:ph idx="1"/>
          </p:nvPr>
        </p:nvSpPr>
        <p:spPr/>
        <p:txBody>
          <a:bodyPr>
            <a:normAutofit fontScale="25000" lnSpcReduction="20000"/>
          </a:bodyPr>
          <a:lstStyle/>
          <a:p>
            <a:r>
              <a:rPr lang="en-US" sz="3700" dirty="0" smtClean="0"/>
              <a:t> </a:t>
            </a:r>
            <a:r>
              <a:rPr lang="en-US" sz="3700" dirty="0" smtClean="0"/>
              <a:t>Start</a:t>
            </a:r>
          </a:p>
          <a:p>
            <a:r>
              <a:rPr lang="en-US" sz="3700" dirty="0"/>
              <a:t>All the spots are free and LEDs shine green and the #of free spot at LCD = X ( 1,2,3,..,X</a:t>
            </a:r>
            <a:r>
              <a:rPr lang="en-US" sz="3700" dirty="0" smtClean="0"/>
              <a:t>)</a:t>
            </a:r>
          </a:p>
          <a:p>
            <a:r>
              <a:rPr lang="en-US" sz="3700" dirty="0" smtClean="0"/>
              <a:t>Driver </a:t>
            </a:r>
            <a:r>
              <a:rPr lang="en-US" sz="3700" dirty="0"/>
              <a:t>reserve one of the free spots by using </a:t>
            </a:r>
            <a:r>
              <a:rPr lang="en-US" sz="3700" dirty="0" err="1"/>
              <a:t>WI-Fi</a:t>
            </a:r>
            <a:r>
              <a:rPr lang="en-US" sz="3700" dirty="0"/>
              <a:t> and telnet APP</a:t>
            </a:r>
            <a:r>
              <a:rPr lang="en-US" sz="3700" dirty="0" smtClean="0"/>
              <a:t>.</a:t>
            </a:r>
          </a:p>
          <a:p>
            <a:r>
              <a:rPr lang="en-US" sz="3700" dirty="0" smtClean="0"/>
              <a:t>NO</a:t>
            </a:r>
          </a:p>
          <a:p>
            <a:r>
              <a:rPr lang="en-US" sz="3700" dirty="0"/>
              <a:t>Did the driver make reservation </a:t>
            </a:r>
            <a:r>
              <a:rPr lang="en-US" sz="3700" dirty="0" smtClean="0"/>
              <a:t>?</a:t>
            </a:r>
          </a:p>
          <a:p>
            <a:r>
              <a:rPr lang="en-US" sz="3700" dirty="0" smtClean="0"/>
              <a:t>YES</a:t>
            </a:r>
          </a:p>
          <a:p>
            <a:r>
              <a:rPr lang="en-US" sz="3700" dirty="0"/>
              <a:t>the LED of this spot will shine blue and the #of free spots = </a:t>
            </a:r>
            <a:r>
              <a:rPr lang="en-US" sz="3700" dirty="0" smtClean="0"/>
              <a:t>X-1</a:t>
            </a:r>
          </a:p>
          <a:p>
            <a:r>
              <a:rPr lang="en-US" sz="3700" dirty="0"/>
              <a:t>Driver arrive the parking and check if that is the reserving car by crossing RFID </a:t>
            </a:r>
            <a:r>
              <a:rPr lang="en-US" sz="3700" dirty="0" err="1" smtClean="0"/>
              <a:t>reade</a:t>
            </a:r>
            <a:endParaRPr lang="en-US" sz="3700" dirty="0" smtClean="0"/>
          </a:p>
          <a:p>
            <a:r>
              <a:rPr lang="en-US" sz="3700" dirty="0"/>
              <a:t>The gate will stay close and the #of free space stay = </a:t>
            </a:r>
            <a:r>
              <a:rPr lang="en-US" sz="3700" dirty="0" smtClean="0"/>
              <a:t>X</a:t>
            </a:r>
          </a:p>
          <a:p>
            <a:r>
              <a:rPr lang="en-US" sz="3700" dirty="0" smtClean="0"/>
              <a:t>NO</a:t>
            </a:r>
          </a:p>
          <a:p>
            <a:r>
              <a:rPr lang="en-US" sz="3700" dirty="0"/>
              <a:t>Is this the reserving car </a:t>
            </a:r>
            <a:r>
              <a:rPr lang="en-US" sz="3700" dirty="0" smtClean="0"/>
              <a:t>?</a:t>
            </a:r>
          </a:p>
          <a:p>
            <a:r>
              <a:rPr lang="en-US" sz="3700" dirty="0" smtClean="0"/>
              <a:t>YES</a:t>
            </a:r>
          </a:p>
          <a:p>
            <a:r>
              <a:rPr lang="en-US" sz="3700" dirty="0"/>
              <a:t>The gate will open and its spot will shine red and the # of free space = </a:t>
            </a:r>
            <a:r>
              <a:rPr lang="en-US" sz="3700" dirty="0" smtClean="0"/>
              <a:t>X-1</a:t>
            </a:r>
          </a:p>
          <a:p>
            <a:r>
              <a:rPr lang="en-US" sz="3700" dirty="0" smtClean="0"/>
              <a:t>NO</a:t>
            </a:r>
          </a:p>
          <a:p>
            <a:r>
              <a:rPr lang="en-US" sz="3700" dirty="0"/>
              <a:t>the reserving car leave the spot </a:t>
            </a:r>
            <a:r>
              <a:rPr lang="en-US" sz="3700" dirty="0" smtClean="0"/>
              <a:t>?</a:t>
            </a:r>
          </a:p>
          <a:p>
            <a:r>
              <a:rPr lang="en-US" sz="3700" dirty="0" smtClean="0"/>
              <a:t>YES</a:t>
            </a:r>
          </a:p>
          <a:p>
            <a:r>
              <a:rPr lang="en-US" sz="3700" dirty="0"/>
              <a:t>The Led again shine green and the #of free spot increasing by </a:t>
            </a:r>
            <a:r>
              <a:rPr lang="en-US" sz="3700" dirty="0" smtClean="0"/>
              <a:t>1</a:t>
            </a:r>
          </a:p>
          <a:p>
            <a:r>
              <a:rPr lang="en-US" sz="3700" dirty="0"/>
              <a:t>The led stay red until </a:t>
            </a:r>
            <a:r>
              <a:rPr lang="en-US" sz="3700" dirty="0" smtClean="0"/>
              <a:t>leaving</a:t>
            </a:r>
          </a:p>
          <a:p>
            <a:r>
              <a:rPr lang="en-US" sz="3700" dirty="0"/>
              <a:t>Finish</a:t>
            </a:r>
            <a:endParaRPr lang="en-US" sz="3700" dirty="0" smtClean="0"/>
          </a:p>
          <a:p>
            <a:pPr>
              <a:buNone/>
            </a:pPr>
            <a:endParaRPr lang="en-US" b="1" i="1" dirty="0" smtClean="0">
              <a:solidFill>
                <a:srgbClr val="FF0000"/>
              </a:solidFill>
            </a:endParaRPr>
          </a:p>
        </p:txBody>
      </p:sp>
      <p:sp>
        <p:nvSpPr>
          <p:cNvPr id="4" name="Footer Placeholder 3"/>
          <p:cNvSpPr>
            <a:spLocks noGrp="1"/>
          </p:cNvSpPr>
          <p:nvPr>
            <p:ph type="ftr" sz="quarter" idx="11"/>
          </p:nvPr>
        </p:nvSpPr>
        <p:spPr/>
        <p:txBody>
          <a:bodyPr/>
          <a:lstStyle/>
          <a:p>
            <a:r>
              <a:rPr lang="en-US" smtClean="0"/>
              <a:t>15MC804 - Project work - Review 2</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Effective utilization of the Modern Tool &amp; Cloud</a:t>
            </a:r>
            <a:endParaRPr lang="en-US" dirty="0"/>
          </a:p>
        </p:txBody>
      </p:sp>
      <p:sp>
        <p:nvSpPr>
          <p:cNvPr id="3" name="Content Placeholder 2"/>
          <p:cNvSpPr>
            <a:spLocks noGrp="1"/>
          </p:cNvSpPr>
          <p:nvPr>
            <p:ph idx="1"/>
          </p:nvPr>
        </p:nvSpPr>
        <p:spPr/>
        <p:txBody>
          <a:bodyPr>
            <a:normAutofit/>
          </a:bodyPr>
          <a:lstStyle/>
          <a:p>
            <a:pPr>
              <a:lnSpc>
                <a:spcPct val="200000"/>
              </a:lnSpc>
              <a:buNone/>
            </a:pPr>
            <a:r>
              <a:rPr lang="en-US" sz="2000" i="1" dirty="0"/>
              <a:t>Ordinary physical goods, unique devices, all types of cars, constructions, inns, and eateries with implanted hardware are all part of the Internet of Things. The product, sensors, and system network all work together to collect, send, and receive data. Distributed storage entails storing data on equipment in a remote physical location that can be accessed via the Internet by any device. Rather than storing documents, customers transmit them to a cloud provider's information server. self-contained hard discs</a:t>
            </a:r>
            <a:endParaRPr lang="en-US" sz="2000" i="1"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TotalTime>
  <Words>1103</Words>
  <Application>Microsoft Office PowerPoint</Application>
  <PresentationFormat>Widescreen</PresentationFormat>
  <Paragraphs>98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SMART CAR PARKING SYSTEM USING IOT</vt:lpstr>
      <vt:lpstr>Abstract</vt:lpstr>
      <vt:lpstr>Problem Statement Addressed</vt:lpstr>
      <vt:lpstr>Existing Solution to the Problem Addressed</vt:lpstr>
      <vt:lpstr>Proposed Solution to the Problem Addressed</vt:lpstr>
      <vt:lpstr>Project Work Plan  </vt:lpstr>
      <vt:lpstr>Block Diagram and/or Circuit Diagram</vt:lpstr>
      <vt:lpstr>Flow Chart</vt:lpstr>
      <vt:lpstr>Effective utilization of the Modern Tool &amp; Cloud</vt:lpstr>
      <vt:lpstr>Technology stack &amp; use case</vt:lpstr>
      <vt:lpstr>Prototype &amp; Sample Output</vt:lpstr>
      <vt:lpstr>Analysis of Results &amp; Discussions </vt:lpstr>
      <vt:lpstr>Cost Benefit Analysis  (List of Components / Service Used)</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vignesh waran</dc:creator>
  <cp:lastModifiedBy>trc</cp:lastModifiedBy>
  <cp:revision>55</cp:revision>
  <dcterms:created xsi:type="dcterms:W3CDTF">2021-02-20T05:24:33Z</dcterms:created>
  <dcterms:modified xsi:type="dcterms:W3CDTF">2022-03-31T16:26:33Z</dcterms:modified>
</cp:coreProperties>
</file>