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4" r:id="rId19"/>
    <p:sldId id="276" r:id="rId20"/>
  </p:sldIdLst>
  <p:sldSz cx="12192000" cy="6858000"/>
  <p:notesSz cx="12192000" cy="6858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000000"/>
          </p15:clr>
        </p15:guide>
        <p15:guide id="2" pos="2160">
          <p15:clr>
            <a:srgbClr val="000000"/>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8" roundtripDataSignature="AMtx7mhhqDUpsPC5naP1jisI4yuI/RLi6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C430471-A733-499D-A658-D62AB0651931}">
  <a:tblStyle styleId="{1C430471-A733-499D-A658-D62AB0651931}" styleName="Table_0">
    <a:wholeTbl>
      <a:tcTxStyle b="off" i="off">
        <a:font>
          <a:latin typeface="Calibri"/>
          <a:ea typeface="Calibri"/>
          <a:cs typeface="Calibri"/>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53"/>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8" Type="http://customschemas.google.com/relationships/presentationmetadata" Target="meta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
        <p:cNvGrpSpPr/>
        <p:nvPr/>
      </p:nvGrpSpPr>
      <p:grpSpPr>
        <a:xfrm>
          <a:off x="0" y="0"/>
          <a:ext cx="0" cy="0"/>
          <a:chOff x="0" y="0"/>
          <a:chExt cx="0" cy="0"/>
        </a:xfrm>
      </p:grpSpPr>
      <p:sp>
        <p:nvSpPr>
          <p:cNvPr id="40" name="Google Shape;40;p1: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1" name="Google Shape;41;p1: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10: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1" name="Google Shape;101;p10: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11: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7" name="Google Shape;107;p11: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12: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4" name="Google Shape;114;p12: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13: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1" name="Google Shape;121;p13: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14: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7" name="Google Shape;127;p14: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15: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3" name="Google Shape;133;p15: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16: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0" name="Google Shape;140;p16: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17: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6" name="Google Shape;146;p17: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18: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8" name="Google Shape;158;p18: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20: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0" name="Google Shape;170;p20: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2: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3" name="Google Shape;53;p2: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3: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9" name="Google Shape;59;p3: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4: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5" name="Google Shape;65;p4: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5: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71" name="Google Shape;71;p5: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6: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7" name="Google Shape;77;p6: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7: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3" name="Google Shape;83;p7: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8: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 name="Google Shape;89;p8: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9: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p9: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1"/>
        <p:cNvGrpSpPr/>
        <p:nvPr/>
      </p:nvGrpSpPr>
      <p:grpSpPr>
        <a:xfrm>
          <a:off x="0" y="0"/>
          <a:ext cx="0" cy="0"/>
          <a:chOff x="0" y="0"/>
          <a:chExt cx="0" cy="0"/>
        </a:xfrm>
      </p:grpSpPr>
      <p:sp>
        <p:nvSpPr>
          <p:cNvPr id="12" name="Google Shape;12;p22"/>
          <p:cNvSpPr txBox="1">
            <a:spLocks noGrp="1"/>
          </p:cNvSpPr>
          <p:nvPr>
            <p:ph type="title"/>
          </p:nvPr>
        </p:nvSpPr>
        <p:spPr>
          <a:xfrm>
            <a:off x="916939" y="308228"/>
            <a:ext cx="10358120" cy="130048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400" b="0" i="0">
                <a:solidFill>
                  <a:schemeClr val="dk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22"/>
          <p:cNvSpPr txBox="1">
            <a:spLocks noGrp="1"/>
          </p:cNvSpPr>
          <p:nvPr>
            <p:ph type="body" idx="1"/>
          </p:nvPr>
        </p:nvSpPr>
        <p:spPr>
          <a:xfrm>
            <a:off x="914400" y="1793493"/>
            <a:ext cx="10363199" cy="3137535"/>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sz="2800" b="0" i="0">
                <a:solidFill>
                  <a:schemeClr val="dk1"/>
                </a:solidFill>
                <a:latin typeface="Calibri"/>
                <a:ea typeface="Calibri"/>
                <a:cs typeface="Calibri"/>
                <a:sym typeface="Calibri"/>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4" name="Google Shape;14;p22"/>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22"/>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2"/>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7"/>
        <p:cNvGrpSpPr/>
        <p:nvPr/>
      </p:nvGrpSpPr>
      <p:grpSpPr>
        <a:xfrm>
          <a:off x="0" y="0"/>
          <a:ext cx="0" cy="0"/>
          <a:chOff x="0" y="0"/>
          <a:chExt cx="0" cy="0"/>
        </a:xfrm>
      </p:grpSpPr>
      <p:sp>
        <p:nvSpPr>
          <p:cNvPr id="18" name="Google Shape;18;p23"/>
          <p:cNvSpPr txBox="1">
            <a:spLocks noGrp="1"/>
          </p:cNvSpPr>
          <p:nvPr>
            <p:ph type="ctrTitle"/>
          </p:nvPr>
        </p:nvSpPr>
        <p:spPr>
          <a:xfrm>
            <a:off x="636828" y="137236"/>
            <a:ext cx="10918342" cy="6350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b="0" i="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23"/>
          <p:cNvSpPr txBox="1">
            <a:spLocks noGrp="1"/>
          </p:cNvSpPr>
          <p:nvPr>
            <p:ph type="subTitle" idx="1"/>
          </p:nvPr>
        </p:nvSpPr>
        <p:spPr>
          <a:xfrm>
            <a:off x="1828800" y="3840480"/>
            <a:ext cx="8534400" cy="17145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3"/>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3"/>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23"/>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23"/>
        <p:cNvGrpSpPr/>
        <p:nvPr/>
      </p:nvGrpSpPr>
      <p:grpSpPr>
        <a:xfrm>
          <a:off x="0" y="0"/>
          <a:ext cx="0" cy="0"/>
          <a:chOff x="0" y="0"/>
          <a:chExt cx="0" cy="0"/>
        </a:xfrm>
      </p:grpSpPr>
      <p:sp>
        <p:nvSpPr>
          <p:cNvPr id="24" name="Google Shape;24;p24"/>
          <p:cNvSpPr txBox="1">
            <a:spLocks noGrp="1"/>
          </p:cNvSpPr>
          <p:nvPr>
            <p:ph type="title"/>
          </p:nvPr>
        </p:nvSpPr>
        <p:spPr>
          <a:xfrm>
            <a:off x="916939" y="308228"/>
            <a:ext cx="10358120" cy="130048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400" b="0" i="0">
                <a:solidFill>
                  <a:schemeClr val="dk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24"/>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24"/>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24"/>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28"/>
        <p:cNvGrpSpPr/>
        <p:nvPr/>
      </p:nvGrpSpPr>
      <p:grpSpPr>
        <a:xfrm>
          <a:off x="0" y="0"/>
          <a:ext cx="0" cy="0"/>
          <a:chOff x="0" y="0"/>
          <a:chExt cx="0" cy="0"/>
        </a:xfrm>
      </p:grpSpPr>
      <p:sp>
        <p:nvSpPr>
          <p:cNvPr id="29" name="Google Shape;29;p25"/>
          <p:cNvSpPr txBox="1">
            <a:spLocks noGrp="1"/>
          </p:cNvSpPr>
          <p:nvPr>
            <p:ph type="title"/>
          </p:nvPr>
        </p:nvSpPr>
        <p:spPr>
          <a:xfrm>
            <a:off x="916939" y="308228"/>
            <a:ext cx="10358120" cy="130048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400" b="0" i="0">
                <a:solidFill>
                  <a:schemeClr val="dk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 name="Google Shape;30;p25"/>
          <p:cNvSpPr txBox="1">
            <a:spLocks noGrp="1"/>
          </p:cNvSpPr>
          <p:nvPr>
            <p:ph type="body" idx="1"/>
          </p:nvPr>
        </p:nvSpPr>
        <p:spPr>
          <a:xfrm>
            <a:off x="60960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1" name="Google Shape;31;p25"/>
          <p:cNvSpPr txBox="1">
            <a:spLocks noGrp="1"/>
          </p:cNvSpPr>
          <p:nvPr>
            <p:ph type="body" idx="2"/>
          </p:nvPr>
        </p:nvSpPr>
        <p:spPr>
          <a:xfrm>
            <a:off x="627888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2" name="Google Shape;32;p25"/>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25"/>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25"/>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35"/>
        <p:cNvGrpSpPr/>
        <p:nvPr/>
      </p:nvGrpSpPr>
      <p:grpSpPr>
        <a:xfrm>
          <a:off x="0" y="0"/>
          <a:ext cx="0" cy="0"/>
          <a:chOff x="0" y="0"/>
          <a:chExt cx="0" cy="0"/>
        </a:xfrm>
      </p:grpSpPr>
      <p:sp>
        <p:nvSpPr>
          <p:cNvPr id="36" name="Google Shape;36;p26"/>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26"/>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26"/>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21"/>
          <p:cNvSpPr txBox="1">
            <a:spLocks noGrp="1"/>
          </p:cNvSpPr>
          <p:nvPr>
            <p:ph type="title"/>
          </p:nvPr>
        </p:nvSpPr>
        <p:spPr>
          <a:xfrm>
            <a:off x="916939" y="308228"/>
            <a:ext cx="10358120" cy="130048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21"/>
          <p:cNvSpPr txBox="1">
            <a:spLocks noGrp="1"/>
          </p:cNvSpPr>
          <p:nvPr>
            <p:ph type="body" idx="1"/>
          </p:nvPr>
        </p:nvSpPr>
        <p:spPr>
          <a:xfrm>
            <a:off x="914400" y="1793493"/>
            <a:ext cx="10363199" cy="3137535"/>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28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8" name="Google Shape;8;p21"/>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b="0" i="0" u="none" strike="noStrike" cap="none">
                <a:solidFill>
                  <a:srgbClr val="888888"/>
                </a:solidFill>
              </a:defRPr>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9" name="Google Shape;9;p21"/>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b="0" i="0" u="none" strike="noStrike" cap="none">
                <a:solidFill>
                  <a:srgbClr val="888888"/>
                </a:solidFill>
              </a:defRPr>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0" name="Google Shape;10;p21"/>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spAutoFit/>
          </a:bodyPr>
          <a:lstStyle>
            <a:lvl1pPr marL="0" marR="0" lvl="0" indent="0" algn="r" rtl="0">
              <a:spcBef>
                <a:spcPts val="0"/>
              </a:spcBef>
              <a:buNone/>
              <a:defRPr sz="1800" b="0" i="0" u="none" strike="noStrike" cap="none">
                <a:solidFill>
                  <a:srgbClr val="888888"/>
                </a:solidFill>
              </a:defRPr>
            </a:lvl1pPr>
            <a:lvl2pPr marL="0" marR="0" lvl="1" indent="0" algn="r" rtl="0">
              <a:spcBef>
                <a:spcPts val="0"/>
              </a:spcBef>
              <a:buNone/>
              <a:defRPr sz="1800" b="0" i="0" u="none" strike="noStrike" cap="none">
                <a:solidFill>
                  <a:srgbClr val="888888"/>
                </a:solidFill>
              </a:defRPr>
            </a:lvl2pPr>
            <a:lvl3pPr marL="0" marR="0" lvl="2" indent="0" algn="r" rtl="0">
              <a:spcBef>
                <a:spcPts val="0"/>
              </a:spcBef>
              <a:buNone/>
              <a:defRPr sz="1800" b="0" i="0" u="none" strike="noStrike" cap="none">
                <a:solidFill>
                  <a:srgbClr val="888888"/>
                </a:solidFill>
              </a:defRPr>
            </a:lvl3pPr>
            <a:lvl4pPr marL="0" marR="0" lvl="3" indent="0" algn="r" rtl="0">
              <a:spcBef>
                <a:spcPts val="0"/>
              </a:spcBef>
              <a:buNone/>
              <a:defRPr sz="1800" b="0" i="0" u="none" strike="noStrike" cap="none">
                <a:solidFill>
                  <a:srgbClr val="888888"/>
                </a:solidFill>
              </a:defRPr>
            </a:lvl4pPr>
            <a:lvl5pPr marL="0" marR="0" lvl="4" indent="0" algn="r" rtl="0">
              <a:spcBef>
                <a:spcPts val="0"/>
              </a:spcBef>
              <a:buNone/>
              <a:defRPr sz="1800" b="0" i="0" u="none" strike="noStrike" cap="none">
                <a:solidFill>
                  <a:srgbClr val="888888"/>
                </a:solidFill>
              </a:defRPr>
            </a:lvl5pPr>
            <a:lvl6pPr marL="0" marR="0" lvl="5" indent="0" algn="r" rtl="0">
              <a:spcBef>
                <a:spcPts val="0"/>
              </a:spcBef>
              <a:buNone/>
              <a:defRPr sz="1800" b="0" i="0" u="none" strike="noStrike" cap="none">
                <a:solidFill>
                  <a:srgbClr val="888888"/>
                </a:solidFill>
              </a:defRPr>
            </a:lvl6pPr>
            <a:lvl7pPr marL="0" marR="0" lvl="6" indent="0" algn="r" rtl="0">
              <a:spcBef>
                <a:spcPts val="0"/>
              </a:spcBef>
              <a:buNone/>
              <a:defRPr sz="1800" b="0" i="0" u="none" strike="noStrike" cap="none">
                <a:solidFill>
                  <a:srgbClr val="888888"/>
                </a:solidFill>
              </a:defRPr>
            </a:lvl7pPr>
            <a:lvl8pPr marL="0" marR="0" lvl="7" indent="0" algn="r" rtl="0">
              <a:spcBef>
                <a:spcPts val="0"/>
              </a:spcBef>
              <a:buNone/>
              <a:defRPr sz="1800" b="0" i="0" u="none" strike="noStrike" cap="none">
                <a:solidFill>
                  <a:srgbClr val="888888"/>
                </a:solidFill>
              </a:defRPr>
            </a:lvl8pPr>
            <a:lvl9pPr marL="0" marR="0" lvl="8" indent="0" algn="r" rtl="0">
              <a:spcBef>
                <a:spcPts val="0"/>
              </a:spcBef>
              <a:buNone/>
              <a:defRPr sz="1800" b="0" i="0" u="none" strike="noStrike" cap="none">
                <a:solidFill>
                  <a:srgbClr val="888888"/>
                </a:solidFill>
              </a:defRPr>
            </a:lvl9pPr>
          </a:lstStyle>
          <a:p>
            <a:pPr marL="0" lvl="0" indent="0" algn="r" rtl="0">
              <a:spcBef>
                <a:spcPts val="0"/>
              </a:spcBef>
              <a:spcAft>
                <a:spcPts val="0"/>
              </a:spcAft>
              <a:buNone/>
            </a:pPr>
            <a:fld id="{00000000-1234-1234-1234-123412341234}" type="slidenum">
              <a:rPr lang="en-US"/>
              <a:t>‹#›</a:t>
            </a:fld>
            <a:endParaRPr sz="1400">
              <a:solidFill>
                <a:srgbClr val="000000"/>
              </a:solidFil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7.jpg"/></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42"/>
        <p:cNvGrpSpPr/>
        <p:nvPr/>
      </p:nvGrpSpPr>
      <p:grpSpPr>
        <a:xfrm>
          <a:off x="0" y="0"/>
          <a:ext cx="0" cy="0"/>
          <a:chOff x="0" y="0"/>
          <a:chExt cx="0" cy="0"/>
        </a:xfrm>
      </p:grpSpPr>
      <p:pic>
        <p:nvPicPr>
          <p:cNvPr id="43" name="Google Shape;43;p1"/>
          <p:cNvPicPr preferRelativeResize="0"/>
          <p:nvPr/>
        </p:nvPicPr>
        <p:blipFill rotWithShape="1">
          <a:blip r:embed="rId3">
            <a:alphaModFix/>
          </a:blip>
          <a:srcRect/>
          <a:stretch/>
        </p:blipFill>
        <p:spPr>
          <a:xfrm>
            <a:off x="10613945" y="290610"/>
            <a:ext cx="1082354" cy="1110312"/>
          </a:xfrm>
          <a:prstGeom prst="rect">
            <a:avLst/>
          </a:prstGeom>
          <a:noFill/>
          <a:ln>
            <a:noFill/>
          </a:ln>
        </p:spPr>
      </p:pic>
      <p:pic>
        <p:nvPicPr>
          <p:cNvPr id="44" name="Google Shape;44;p1"/>
          <p:cNvPicPr preferRelativeResize="0"/>
          <p:nvPr/>
        </p:nvPicPr>
        <p:blipFill rotWithShape="1">
          <a:blip r:embed="rId4">
            <a:alphaModFix/>
          </a:blip>
          <a:srcRect/>
          <a:stretch/>
        </p:blipFill>
        <p:spPr>
          <a:xfrm>
            <a:off x="204215" y="438912"/>
            <a:ext cx="1259653" cy="1038678"/>
          </a:xfrm>
          <a:prstGeom prst="rect">
            <a:avLst/>
          </a:prstGeom>
          <a:noFill/>
          <a:ln>
            <a:noFill/>
          </a:ln>
        </p:spPr>
      </p:pic>
      <p:sp>
        <p:nvSpPr>
          <p:cNvPr id="45" name="Google Shape;45;p1"/>
          <p:cNvSpPr txBox="1">
            <a:spLocks noGrp="1"/>
          </p:cNvSpPr>
          <p:nvPr>
            <p:ph type="title"/>
          </p:nvPr>
        </p:nvSpPr>
        <p:spPr>
          <a:xfrm>
            <a:off x="1837689" y="1965147"/>
            <a:ext cx="8365490" cy="848994"/>
          </a:xfrm>
          <a:prstGeom prst="rect">
            <a:avLst/>
          </a:prstGeom>
          <a:noFill/>
          <a:ln>
            <a:noFill/>
          </a:ln>
        </p:spPr>
        <p:txBody>
          <a:bodyPr spcFirstLastPara="1" wrap="square" lIns="0" tIns="12700" rIns="0" bIns="0" anchor="t" anchorCtr="0">
            <a:spAutoFit/>
          </a:bodyPr>
          <a:lstStyle/>
          <a:p>
            <a:pPr marL="12700" lvl="0" indent="0" algn="ctr" rtl="0">
              <a:lnSpc>
                <a:spcPct val="100000"/>
              </a:lnSpc>
              <a:spcBef>
                <a:spcPts val="0"/>
              </a:spcBef>
              <a:spcAft>
                <a:spcPts val="0"/>
              </a:spcAft>
              <a:buNone/>
            </a:pPr>
            <a:r>
              <a:rPr lang="en-US" sz="5400" dirty="0"/>
              <a:t>SMART IRRIGATION</a:t>
            </a:r>
            <a:endParaRPr sz="5400" dirty="0"/>
          </a:p>
        </p:txBody>
      </p:sp>
      <p:sp>
        <p:nvSpPr>
          <p:cNvPr id="46" name="Google Shape;46;p1"/>
          <p:cNvSpPr txBox="1"/>
          <p:nvPr/>
        </p:nvSpPr>
        <p:spPr>
          <a:xfrm>
            <a:off x="968755" y="4050233"/>
            <a:ext cx="3374390" cy="1581785"/>
          </a:xfrm>
          <a:prstGeom prst="rect">
            <a:avLst/>
          </a:prstGeom>
          <a:noFill/>
          <a:ln>
            <a:noFill/>
          </a:ln>
        </p:spPr>
        <p:txBody>
          <a:bodyPr spcFirstLastPara="1" wrap="square" lIns="0" tIns="12050" rIns="0" bIns="0" anchor="t" anchorCtr="0">
            <a:spAutoFit/>
          </a:bodyPr>
          <a:lstStyle/>
          <a:p>
            <a:pPr marL="12700" marR="0" lvl="0" indent="0" algn="l" rtl="0">
              <a:lnSpc>
                <a:spcPct val="102052"/>
              </a:lnSpc>
              <a:spcBef>
                <a:spcPts val="0"/>
              </a:spcBef>
              <a:spcAft>
                <a:spcPts val="0"/>
              </a:spcAft>
              <a:buNone/>
            </a:pPr>
            <a:r>
              <a:rPr lang="en-US" sz="1900" b="0" i="0" u="none" strike="noStrike" cap="none">
                <a:latin typeface="Calibri"/>
                <a:ea typeface="Calibri"/>
                <a:cs typeface="Calibri"/>
                <a:sym typeface="Calibri"/>
              </a:rPr>
              <a:t>(7376211CS248</a:t>
            </a:r>
            <a:endParaRPr sz="1900" b="0" i="0" u="none" strike="noStrike" cap="none">
              <a:latin typeface="Calibri"/>
              <a:ea typeface="Calibri"/>
              <a:cs typeface="Calibri"/>
              <a:sym typeface="Calibri"/>
            </a:endParaRPr>
          </a:p>
          <a:p>
            <a:pPr marL="12700" marR="0" lvl="0" indent="0" algn="l" rtl="0">
              <a:lnSpc>
                <a:spcPct val="102052"/>
              </a:lnSpc>
              <a:spcBef>
                <a:spcPts val="0"/>
              </a:spcBef>
              <a:spcAft>
                <a:spcPts val="0"/>
              </a:spcAft>
              <a:buNone/>
            </a:pPr>
            <a:r>
              <a:rPr lang="en-US" sz="1900" b="0" i="0" u="none" strike="noStrike" cap="none">
                <a:latin typeface="Calibri"/>
                <a:ea typeface="Calibri"/>
                <a:cs typeface="Calibri"/>
                <a:sym typeface="Calibri"/>
              </a:rPr>
              <a:t>&amp;PRAVEENRAJA.SK)</a:t>
            </a:r>
            <a:endParaRPr sz="1900" b="0" i="0" u="none" strike="noStrike" cap="none">
              <a:latin typeface="Calibri"/>
              <a:ea typeface="Calibri"/>
              <a:cs typeface="Calibri"/>
              <a:sym typeface="Calibri"/>
            </a:endParaRPr>
          </a:p>
          <a:p>
            <a:pPr marL="12700" marR="5080" lvl="0" indent="0" algn="just" rtl="0">
              <a:lnSpc>
                <a:spcPct val="113700"/>
              </a:lnSpc>
              <a:spcBef>
                <a:spcPts val="600"/>
              </a:spcBef>
              <a:spcAft>
                <a:spcPts val="0"/>
              </a:spcAft>
              <a:buNone/>
            </a:pPr>
            <a:r>
              <a:rPr lang="en-US" sz="1900" b="0" i="0" u="none" strike="noStrike" cap="none">
                <a:latin typeface="Calibri"/>
                <a:ea typeface="Calibri"/>
                <a:cs typeface="Calibri"/>
                <a:sym typeface="Calibri"/>
              </a:rPr>
              <a:t>(7376211IT146 &amp; HARIPRASAD.S)  (7376211CS231 &amp; NIKILANAND.S)  (7376211CS166 &amp; INDHUJA.J)</a:t>
            </a:r>
            <a:endParaRPr sz="1900" b="0" i="0" u="none" strike="noStrike" cap="none">
              <a:latin typeface="Calibri"/>
              <a:ea typeface="Calibri"/>
              <a:cs typeface="Calibri"/>
              <a:sym typeface="Calibri"/>
            </a:endParaRPr>
          </a:p>
        </p:txBody>
      </p:sp>
      <p:sp>
        <p:nvSpPr>
          <p:cNvPr id="47" name="Google Shape;47;p1"/>
          <p:cNvSpPr txBox="1"/>
          <p:nvPr/>
        </p:nvSpPr>
        <p:spPr>
          <a:xfrm>
            <a:off x="7970011" y="3876497"/>
            <a:ext cx="2418715" cy="1733550"/>
          </a:xfrm>
          <a:prstGeom prst="rect">
            <a:avLst/>
          </a:prstGeom>
          <a:noFill/>
          <a:ln>
            <a:noFill/>
          </a:ln>
        </p:spPr>
        <p:txBody>
          <a:bodyPr spcFirstLastPara="1" wrap="square" lIns="0" tIns="12700" rIns="0" bIns="0" anchor="t" anchorCtr="0">
            <a:spAutoFit/>
          </a:bodyPr>
          <a:lstStyle/>
          <a:p>
            <a:pPr marL="12700" marR="5080" lvl="0" indent="0" algn="l" rtl="0">
              <a:lnSpc>
                <a:spcPct val="100000"/>
              </a:lnSpc>
              <a:spcBef>
                <a:spcPts val="0"/>
              </a:spcBef>
              <a:spcAft>
                <a:spcPts val="0"/>
              </a:spcAft>
              <a:buNone/>
            </a:pPr>
            <a:r>
              <a:rPr lang="en-US" sz="2400" b="0" i="0" u="none" strike="noStrike" cap="none">
                <a:latin typeface="Calibri"/>
                <a:ea typeface="Calibri"/>
                <a:cs typeface="Calibri"/>
                <a:sym typeface="Calibri"/>
              </a:rPr>
              <a:t>Under guidance of  </a:t>
            </a:r>
            <a:r>
              <a:rPr lang="en-US" sz="2000" b="0" i="0" u="none" strike="noStrike" cap="none">
                <a:latin typeface="Lucida Sans"/>
                <a:ea typeface="Lucida Sans"/>
                <a:cs typeface="Lucida Sans"/>
                <a:sym typeface="Lucida Sans"/>
              </a:rPr>
              <a:t>Mr. S.Tamilselvan  Assistant Professor  </a:t>
            </a:r>
            <a:r>
              <a:rPr lang="en-US" sz="2400" b="0" i="0" u="none" strike="noStrike" cap="none">
                <a:latin typeface="Calibri"/>
                <a:ea typeface="Calibri"/>
                <a:cs typeface="Calibri"/>
                <a:sym typeface="Calibri"/>
              </a:rPr>
              <a:t>BIT</a:t>
            </a:r>
            <a:endParaRPr sz="2400" b="0" i="0" u="none" strike="noStrike" cap="none">
              <a:latin typeface="Calibri"/>
              <a:ea typeface="Calibri"/>
              <a:cs typeface="Calibri"/>
              <a:sym typeface="Calibri"/>
            </a:endParaRPr>
          </a:p>
          <a:p>
            <a:pPr marL="12700" marR="0" lvl="0" indent="0" algn="l" rtl="0">
              <a:lnSpc>
                <a:spcPct val="100000"/>
              </a:lnSpc>
              <a:spcBef>
                <a:spcPts val="0"/>
              </a:spcBef>
              <a:spcAft>
                <a:spcPts val="0"/>
              </a:spcAft>
              <a:buNone/>
            </a:pPr>
            <a:r>
              <a:rPr lang="en-US" sz="2400" b="0" i="0" u="none" strike="noStrike" cap="none">
                <a:latin typeface="Calibri"/>
                <a:ea typeface="Calibri"/>
                <a:cs typeface="Calibri"/>
                <a:sym typeface="Calibri"/>
              </a:rPr>
              <a:t>Sathy.</a:t>
            </a:r>
            <a:endParaRPr sz="2400" b="0" i="0" u="none" strike="noStrike" cap="none">
              <a:latin typeface="Calibri"/>
              <a:ea typeface="Calibri"/>
              <a:cs typeface="Calibri"/>
              <a:sym typeface="Calibri"/>
            </a:endParaRPr>
          </a:p>
        </p:txBody>
      </p:sp>
      <p:grpSp>
        <p:nvGrpSpPr>
          <p:cNvPr id="48" name="Google Shape;48;p1"/>
          <p:cNvGrpSpPr/>
          <p:nvPr/>
        </p:nvGrpSpPr>
        <p:grpSpPr>
          <a:xfrm>
            <a:off x="10431780" y="249936"/>
            <a:ext cx="1539240" cy="1233170"/>
            <a:chOff x="10431780" y="249936"/>
            <a:chExt cx="1539240" cy="1233170"/>
          </a:xfrm>
        </p:grpSpPr>
        <p:sp>
          <p:nvSpPr>
            <p:cNvPr id="49" name="Google Shape;49;p1"/>
            <p:cNvSpPr/>
            <p:nvPr/>
          </p:nvSpPr>
          <p:spPr>
            <a:xfrm>
              <a:off x="10431780" y="249936"/>
              <a:ext cx="1539240" cy="1233170"/>
            </a:xfrm>
            <a:custGeom>
              <a:avLst/>
              <a:gdLst/>
              <a:ahLst/>
              <a:cxnLst/>
              <a:rect l="l" t="t" r="r" b="b"/>
              <a:pathLst>
                <a:path w="1539240" h="1233170" extrusionOk="0">
                  <a:moveTo>
                    <a:pt x="1539240" y="0"/>
                  </a:moveTo>
                  <a:lnTo>
                    <a:pt x="0" y="0"/>
                  </a:lnTo>
                  <a:lnTo>
                    <a:pt x="0" y="1232916"/>
                  </a:lnTo>
                  <a:lnTo>
                    <a:pt x="1539240" y="1232916"/>
                  </a:lnTo>
                  <a:lnTo>
                    <a:pt x="1539240"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50" name="Google Shape;50;p1"/>
            <p:cNvSpPr/>
            <p:nvPr/>
          </p:nvSpPr>
          <p:spPr>
            <a:xfrm>
              <a:off x="10431780" y="249936"/>
              <a:ext cx="1539240" cy="1233170"/>
            </a:xfrm>
            <a:custGeom>
              <a:avLst/>
              <a:gdLst/>
              <a:ahLst/>
              <a:cxnLst/>
              <a:rect l="l" t="t" r="r" b="b"/>
              <a:pathLst>
                <a:path w="1539240" h="1233170" extrusionOk="0">
                  <a:moveTo>
                    <a:pt x="0" y="1232916"/>
                  </a:moveTo>
                  <a:lnTo>
                    <a:pt x="1539240" y="1232916"/>
                  </a:lnTo>
                  <a:lnTo>
                    <a:pt x="1539240" y="0"/>
                  </a:lnTo>
                  <a:lnTo>
                    <a:pt x="0" y="0"/>
                  </a:lnTo>
                  <a:lnTo>
                    <a:pt x="0" y="1232916"/>
                  </a:lnTo>
                  <a:close/>
                </a:path>
              </a:pathLst>
            </a:custGeom>
            <a:noFill/>
            <a:ln w="12700"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Shape 102"/>
        <p:cNvGrpSpPr/>
        <p:nvPr/>
      </p:nvGrpSpPr>
      <p:grpSpPr>
        <a:xfrm>
          <a:off x="0" y="0"/>
          <a:ext cx="0" cy="0"/>
          <a:chOff x="0" y="0"/>
          <a:chExt cx="0" cy="0"/>
        </a:xfrm>
      </p:grpSpPr>
      <p:sp>
        <p:nvSpPr>
          <p:cNvPr id="103" name="Google Shape;103;p10"/>
          <p:cNvSpPr txBox="1">
            <a:spLocks noGrp="1"/>
          </p:cNvSpPr>
          <p:nvPr>
            <p:ph type="title"/>
          </p:nvPr>
        </p:nvSpPr>
        <p:spPr>
          <a:xfrm>
            <a:off x="916939" y="609676"/>
            <a:ext cx="4123200" cy="69720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Project Work Plan</a:t>
            </a:r>
            <a:endParaRPr/>
          </a:p>
        </p:txBody>
      </p:sp>
      <p:sp>
        <p:nvSpPr>
          <p:cNvPr id="104" name="Google Shape;104;p10"/>
          <p:cNvSpPr txBox="1"/>
          <p:nvPr/>
        </p:nvSpPr>
        <p:spPr>
          <a:xfrm>
            <a:off x="1439725" y="1614528"/>
            <a:ext cx="9047100" cy="36807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5"/>
              </a:spcBef>
              <a:spcAft>
                <a:spcPts val="0"/>
              </a:spcAft>
              <a:buNone/>
            </a:pPr>
            <a:r>
              <a:rPr lang="en-US" sz="1700" dirty="0">
                <a:solidFill>
                  <a:srgbClr val="FF0000"/>
                </a:solidFill>
              </a:rPr>
              <a:t>Arduino Sketch for Solenoid Valve</a:t>
            </a:r>
            <a:endParaRPr sz="1700" dirty="0">
              <a:solidFill>
                <a:srgbClr val="FF0000"/>
              </a:solidFill>
            </a:endParaRPr>
          </a:p>
          <a:p>
            <a:pPr marL="12700" marR="0" lvl="0" indent="0" algn="l" rtl="0">
              <a:lnSpc>
                <a:spcPct val="100000"/>
              </a:lnSpc>
              <a:spcBef>
                <a:spcPts val="5"/>
              </a:spcBef>
              <a:spcAft>
                <a:spcPts val="0"/>
              </a:spcAft>
              <a:buNone/>
            </a:pPr>
            <a:r>
              <a:rPr lang="en-US" sz="1700" dirty="0">
                <a:solidFill>
                  <a:srgbClr val="FF0000"/>
                </a:solidFill>
              </a:rPr>
              <a:t> #include "</a:t>
            </a:r>
            <a:r>
              <a:rPr lang="en-US" sz="1700" dirty="0" err="1">
                <a:solidFill>
                  <a:srgbClr val="FF0000"/>
                </a:solidFill>
              </a:rPr>
              <a:t>CayenneDefines.h</a:t>
            </a:r>
            <a:r>
              <a:rPr lang="en-US" sz="1700" dirty="0">
                <a:solidFill>
                  <a:srgbClr val="FF0000"/>
                </a:solidFill>
              </a:rPr>
              <a:t>"</a:t>
            </a:r>
            <a:endParaRPr sz="1700" dirty="0">
              <a:solidFill>
                <a:srgbClr val="FF0000"/>
              </a:solidFill>
            </a:endParaRPr>
          </a:p>
          <a:p>
            <a:pPr marL="12700" marR="0" lvl="0" indent="0" algn="l" rtl="0">
              <a:lnSpc>
                <a:spcPct val="100000"/>
              </a:lnSpc>
              <a:spcBef>
                <a:spcPts val="5"/>
              </a:spcBef>
              <a:spcAft>
                <a:spcPts val="0"/>
              </a:spcAft>
              <a:buNone/>
            </a:pPr>
            <a:r>
              <a:rPr lang="en-US" sz="1700" dirty="0">
                <a:solidFill>
                  <a:srgbClr val="FF0000"/>
                </a:solidFill>
              </a:rPr>
              <a:t> #include "</a:t>
            </a:r>
            <a:r>
              <a:rPr lang="en-US" sz="1700" dirty="0" err="1">
                <a:solidFill>
                  <a:srgbClr val="FF0000"/>
                </a:solidFill>
              </a:rPr>
              <a:t>CayenneWiFi.h</a:t>
            </a:r>
            <a:r>
              <a:rPr lang="en-US" sz="1700" dirty="0">
                <a:solidFill>
                  <a:srgbClr val="FF0000"/>
                </a:solidFill>
              </a:rPr>
              <a:t>" #include "</a:t>
            </a:r>
            <a:r>
              <a:rPr lang="en-US" sz="1700" dirty="0" err="1">
                <a:solidFill>
                  <a:srgbClr val="FF0000"/>
                </a:solidFill>
              </a:rPr>
              <a:t>CayenneWiFiClient.h</a:t>
            </a:r>
            <a:r>
              <a:rPr lang="en-US" sz="1700" dirty="0">
                <a:solidFill>
                  <a:srgbClr val="FF0000"/>
                </a:solidFill>
              </a:rPr>
              <a:t>" </a:t>
            </a:r>
            <a:endParaRPr sz="1700" dirty="0">
              <a:solidFill>
                <a:srgbClr val="FF0000"/>
              </a:solidFill>
            </a:endParaRPr>
          </a:p>
          <a:p>
            <a:pPr marL="12700" marR="0" lvl="0" indent="0" algn="l" rtl="0">
              <a:lnSpc>
                <a:spcPct val="100000"/>
              </a:lnSpc>
              <a:spcBef>
                <a:spcPts val="5"/>
              </a:spcBef>
              <a:spcAft>
                <a:spcPts val="0"/>
              </a:spcAft>
              <a:buNone/>
            </a:pPr>
            <a:r>
              <a:rPr lang="en-US" sz="1700" dirty="0">
                <a:solidFill>
                  <a:srgbClr val="FF0000"/>
                </a:solidFill>
              </a:rPr>
              <a:t>#define CAYENNE_PRINT Serial // Comment this out to disable prints and save space</a:t>
            </a:r>
            <a:endParaRPr sz="1700" dirty="0">
              <a:solidFill>
                <a:srgbClr val="FF0000"/>
              </a:solidFill>
            </a:endParaRPr>
          </a:p>
          <a:p>
            <a:pPr marL="12700" marR="0" lvl="0" indent="0" algn="l" rtl="0">
              <a:lnSpc>
                <a:spcPct val="100000"/>
              </a:lnSpc>
              <a:spcBef>
                <a:spcPts val="5"/>
              </a:spcBef>
              <a:spcAft>
                <a:spcPts val="0"/>
              </a:spcAft>
              <a:buNone/>
            </a:pPr>
            <a:r>
              <a:rPr lang="en-US" sz="1700" dirty="0">
                <a:solidFill>
                  <a:srgbClr val="FF0000"/>
                </a:solidFill>
              </a:rPr>
              <a:t> #define RELAY_PIN 14 // RELAY PIN const int </a:t>
            </a:r>
            <a:r>
              <a:rPr lang="en-US" sz="1700" dirty="0" err="1">
                <a:solidFill>
                  <a:srgbClr val="FF0000"/>
                </a:solidFill>
              </a:rPr>
              <a:t>sensorPin</a:t>
            </a:r>
            <a:r>
              <a:rPr lang="en-US" sz="1700" dirty="0">
                <a:solidFill>
                  <a:srgbClr val="FF0000"/>
                </a:solidFill>
              </a:rPr>
              <a:t>= A0;</a:t>
            </a:r>
            <a:endParaRPr sz="1700" dirty="0">
              <a:solidFill>
                <a:srgbClr val="FF0000"/>
              </a:solidFill>
            </a:endParaRPr>
          </a:p>
          <a:p>
            <a:pPr marL="12700" marR="0" lvl="0" indent="0" algn="l" rtl="0">
              <a:lnSpc>
                <a:spcPct val="100000"/>
              </a:lnSpc>
              <a:spcBef>
                <a:spcPts val="5"/>
              </a:spcBef>
              <a:spcAft>
                <a:spcPts val="0"/>
              </a:spcAft>
              <a:buNone/>
            </a:pPr>
            <a:r>
              <a:rPr lang="en-US" sz="1700" dirty="0">
                <a:solidFill>
                  <a:srgbClr val="FF0000"/>
                </a:solidFill>
              </a:rPr>
              <a:t> //sensor pin connected to analog pin A0 float </a:t>
            </a:r>
            <a:r>
              <a:rPr lang="en-US" sz="1700" dirty="0" err="1">
                <a:solidFill>
                  <a:srgbClr val="FF0000"/>
                </a:solidFill>
              </a:rPr>
              <a:t>liquid_level</a:t>
            </a:r>
            <a:r>
              <a:rPr lang="en-US" sz="1700" dirty="0">
                <a:solidFill>
                  <a:srgbClr val="FF0000"/>
                </a:solidFill>
              </a:rPr>
              <a:t>; </a:t>
            </a:r>
            <a:endParaRPr sz="1700" dirty="0">
              <a:solidFill>
                <a:srgbClr val="FF0000"/>
              </a:solidFill>
            </a:endParaRPr>
          </a:p>
          <a:p>
            <a:pPr marL="12700" marR="0" lvl="0" indent="0" algn="l" rtl="0">
              <a:lnSpc>
                <a:spcPct val="100000"/>
              </a:lnSpc>
              <a:spcBef>
                <a:spcPts val="5"/>
              </a:spcBef>
              <a:spcAft>
                <a:spcPts val="0"/>
              </a:spcAft>
              <a:buNone/>
            </a:pPr>
            <a:r>
              <a:rPr lang="en-US" sz="1700" dirty="0">
                <a:solidFill>
                  <a:srgbClr val="FF0000"/>
                </a:solidFill>
              </a:rPr>
              <a:t>int </a:t>
            </a:r>
            <a:r>
              <a:rPr lang="en-US" sz="1700" dirty="0" err="1">
                <a:solidFill>
                  <a:srgbClr val="FF0000"/>
                </a:solidFill>
              </a:rPr>
              <a:t>liquid_percentage</a:t>
            </a:r>
            <a:r>
              <a:rPr lang="en-US" sz="1700" dirty="0">
                <a:solidFill>
                  <a:srgbClr val="FF0000"/>
                </a:solidFill>
              </a:rPr>
              <a:t>; int </a:t>
            </a:r>
            <a:r>
              <a:rPr lang="en-US" sz="1700" dirty="0" err="1">
                <a:solidFill>
                  <a:srgbClr val="FF0000"/>
                </a:solidFill>
              </a:rPr>
              <a:t>top_level</a:t>
            </a:r>
            <a:r>
              <a:rPr lang="en-US" sz="1700" dirty="0">
                <a:solidFill>
                  <a:srgbClr val="FF0000"/>
                </a:solidFill>
              </a:rPr>
              <a:t> = 512; </a:t>
            </a:r>
            <a:endParaRPr sz="1700" dirty="0">
              <a:solidFill>
                <a:srgbClr val="FF0000"/>
              </a:solidFill>
            </a:endParaRPr>
          </a:p>
          <a:p>
            <a:pPr marL="12700" marR="0" lvl="0" indent="0" algn="l" rtl="0">
              <a:lnSpc>
                <a:spcPct val="100000"/>
              </a:lnSpc>
              <a:spcBef>
                <a:spcPts val="5"/>
              </a:spcBef>
              <a:spcAft>
                <a:spcPts val="0"/>
              </a:spcAft>
              <a:buNone/>
            </a:pPr>
            <a:r>
              <a:rPr lang="en-US" sz="1700" dirty="0">
                <a:solidFill>
                  <a:srgbClr val="FF0000"/>
                </a:solidFill>
              </a:rPr>
              <a:t>int </a:t>
            </a:r>
            <a:r>
              <a:rPr lang="en-US" sz="1700" dirty="0" err="1">
                <a:solidFill>
                  <a:srgbClr val="FF0000"/>
                </a:solidFill>
              </a:rPr>
              <a:t>bottom_level</a:t>
            </a:r>
            <a:r>
              <a:rPr lang="en-US" sz="1700" dirty="0">
                <a:solidFill>
                  <a:srgbClr val="FF0000"/>
                </a:solidFill>
              </a:rPr>
              <a:t> = 3; // Cayenne authentication token. This should be obtained from the Cayenne Dashboard. char token[] = ""; // Insert your token here char </a:t>
            </a:r>
            <a:r>
              <a:rPr lang="en-US" sz="1700" dirty="0" err="1">
                <a:solidFill>
                  <a:srgbClr val="FF0000"/>
                </a:solidFill>
              </a:rPr>
              <a:t>ssid</a:t>
            </a:r>
            <a:r>
              <a:rPr lang="en-US" sz="1700" dirty="0">
                <a:solidFill>
                  <a:srgbClr val="FF0000"/>
                </a:solidFill>
              </a:rPr>
              <a:t>[] = ""; // Insert your SSID here char </a:t>
            </a:r>
            <a:r>
              <a:rPr lang="en-US" sz="1700" dirty="0" err="1">
                <a:solidFill>
                  <a:srgbClr val="FF0000"/>
                </a:solidFill>
              </a:rPr>
              <a:t>pwd</a:t>
            </a:r>
            <a:r>
              <a:rPr lang="en-US" sz="1700" dirty="0">
                <a:solidFill>
                  <a:srgbClr val="FF0000"/>
                </a:solidFill>
              </a:rPr>
              <a:t>[] = ""; // Insert your SSID password here void setup() { </a:t>
            </a:r>
            <a:r>
              <a:rPr lang="en-US" sz="1700" dirty="0" err="1">
                <a:solidFill>
                  <a:srgbClr val="FF0000"/>
                </a:solidFill>
              </a:rPr>
              <a:t>Serial.begin</a:t>
            </a:r>
            <a:r>
              <a:rPr lang="en-US" sz="1700" dirty="0">
                <a:solidFill>
                  <a:srgbClr val="FF0000"/>
                </a:solidFill>
              </a:rPr>
              <a:t>(115200); </a:t>
            </a:r>
            <a:r>
              <a:rPr lang="en-US" sz="1700" dirty="0" err="1">
                <a:solidFill>
                  <a:srgbClr val="FF0000"/>
                </a:solidFill>
              </a:rPr>
              <a:t>Cayenne.begin</a:t>
            </a:r>
            <a:r>
              <a:rPr lang="en-US" sz="1700" dirty="0">
                <a:solidFill>
                  <a:srgbClr val="FF0000"/>
                </a:solidFill>
              </a:rPr>
              <a:t>(token, </a:t>
            </a:r>
            <a:r>
              <a:rPr lang="en-US" sz="1700" dirty="0" err="1">
                <a:solidFill>
                  <a:srgbClr val="FF0000"/>
                </a:solidFill>
              </a:rPr>
              <a:t>ssid</a:t>
            </a:r>
            <a:r>
              <a:rPr lang="en-US" sz="1700" dirty="0">
                <a:solidFill>
                  <a:srgbClr val="FF0000"/>
                </a:solidFill>
              </a:rPr>
              <a:t>, </a:t>
            </a:r>
            <a:r>
              <a:rPr lang="en-US" sz="1700" dirty="0" err="1">
                <a:solidFill>
                  <a:srgbClr val="FF0000"/>
                </a:solidFill>
              </a:rPr>
              <a:t>pwd</a:t>
            </a:r>
            <a:r>
              <a:rPr lang="en-US" sz="1700" dirty="0">
                <a:solidFill>
                  <a:srgbClr val="FF0000"/>
                </a:solidFill>
              </a:rPr>
              <a:t>); </a:t>
            </a:r>
            <a:r>
              <a:rPr lang="en-US" sz="1700" dirty="0" err="1">
                <a:solidFill>
                  <a:srgbClr val="FF0000"/>
                </a:solidFill>
              </a:rPr>
              <a:t>pinMode</a:t>
            </a:r>
            <a:r>
              <a:rPr lang="en-US" sz="1700" dirty="0">
                <a:solidFill>
                  <a:srgbClr val="FF0000"/>
                </a:solidFill>
              </a:rPr>
              <a:t>(</a:t>
            </a:r>
            <a:r>
              <a:rPr lang="en-US" sz="1700" dirty="0" err="1">
                <a:solidFill>
                  <a:srgbClr val="FF0000"/>
                </a:solidFill>
              </a:rPr>
              <a:t>sensorPin</a:t>
            </a:r>
            <a:r>
              <a:rPr lang="en-US" sz="1700" dirty="0">
                <a:solidFill>
                  <a:srgbClr val="FF0000"/>
                </a:solidFill>
              </a:rPr>
              <a:t>, INPUT); </a:t>
            </a:r>
            <a:r>
              <a:rPr lang="en-US" sz="1700" dirty="0" err="1">
                <a:solidFill>
                  <a:srgbClr val="FF0000"/>
                </a:solidFill>
              </a:rPr>
              <a:t>pinMode</a:t>
            </a:r>
            <a:r>
              <a:rPr lang="en-US" sz="1700" dirty="0">
                <a:solidFill>
                  <a:srgbClr val="FF0000"/>
                </a:solidFill>
              </a:rPr>
              <a:t>(RELAY_PIN, OUTPUT); } void loop() { </a:t>
            </a:r>
            <a:r>
              <a:rPr lang="en-US" sz="1700" dirty="0" err="1">
                <a:solidFill>
                  <a:srgbClr val="FF0000"/>
                </a:solidFill>
              </a:rPr>
              <a:t>liquid_level</a:t>
            </a:r>
            <a:r>
              <a:rPr lang="en-US" sz="1700" dirty="0">
                <a:solidFill>
                  <a:srgbClr val="FF0000"/>
                </a:solidFill>
              </a:rPr>
              <a:t> = </a:t>
            </a:r>
            <a:r>
              <a:rPr lang="en-US" sz="1700" dirty="0" err="1">
                <a:solidFill>
                  <a:srgbClr val="FF0000"/>
                </a:solidFill>
              </a:rPr>
              <a:t>analogRead</a:t>
            </a:r>
            <a:r>
              <a:rPr lang="en-US" sz="1700" dirty="0">
                <a:solidFill>
                  <a:srgbClr val="FF0000"/>
                </a:solidFill>
              </a:rPr>
              <a:t>(</a:t>
            </a:r>
            <a:r>
              <a:rPr lang="en-US" sz="1700" dirty="0" err="1">
                <a:solidFill>
                  <a:srgbClr val="FF0000"/>
                </a:solidFill>
              </a:rPr>
              <a:t>sensorPin</a:t>
            </a:r>
            <a:r>
              <a:rPr lang="en-US" sz="1700" dirty="0">
                <a:solidFill>
                  <a:srgbClr val="FF0000"/>
                </a:solidFill>
              </a:rPr>
              <a:t>); </a:t>
            </a:r>
            <a:r>
              <a:rPr lang="en-US" sz="1700" dirty="0" err="1">
                <a:solidFill>
                  <a:srgbClr val="FF0000"/>
                </a:solidFill>
              </a:rPr>
              <a:t>liquid_percentage</a:t>
            </a:r>
            <a:r>
              <a:rPr lang="en-US" sz="1700" dirty="0">
                <a:solidFill>
                  <a:srgbClr val="FF0000"/>
                </a:solidFill>
              </a:rPr>
              <a:t> = ((</a:t>
            </a:r>
            <a:r>
              <a:rPr lang="en-US" sz="1700" dirty="0" err="1">
                <a:solidFill>
                  <a:srgbClr val="FF0000"/>
                </a:solidFill>
              </a:rPr>
              <a:t>liquid_level-bottom_level</a:t>
            </a:r>
            <a:r>
              <a:rPr lang="en-US" sz="1700" dirty="0">
                <a:solidFill>
                  <a:srgbClr val="FF0000"/>
                </a:solidFill>
              </a:rPr>
              <a:t>)/</a:t>
            </a:r>
            <a:r>
              <a:rPr lang="en-US" sz="1700" dirty="0" err="1">
                <a:solidFill>
                  <a:srgbClr val="FF0000"/>
                </a:solidFill>
              </a:rPr>
              <a:t>top_level</a:t>
            </a:r>
            <a:r>
              <a:rPr lang="en-US" sz="1700" dirty="0">
                <a:solidFill>
                  <a:srgbClr val="FF0000"/>
                </a:solidFill>
              </a:rPr>
              <a:t>)*100; </a:t>
            </a:r>
            <a:r>
              <a:rPr lang="en-US" sz="1700" dirty="0" err="1">
                <a:solidFill>
                  <a:srgbClr val="FF0000"/>
                </a:solidFill>
              </a:rPr>
              <a:t>Serial.println</a:t>
            </a:r>
            <a:r>
              <a:rPr lang="en-US" sz="1700" dirty="0">
                <a:solidFill>
                  <a:srgbClr val="FF0000"/>
                </a:solidFill>
              </a:rPr>
              <a:t>(</a:t>
            </a:r>
            <a:r>
              <a:rPr lang="en-US" sz="1700" dirty="0" err="1">
                <a:solidFill>
                  <a:srgbClr val="FF0000"/>
                </a:solidFill>
              </a:rPr>
              <a:t>liquid_level</a:t>
            </a:r>
            <a:r>
              <a:rPr lang="en-US" sz="1700" dirty="0">
                <a:solidFill>
                  <a:srgbClr val="FF0000"/>
                </a:solidFill>
              </a:rPr>
              <a:t>); delay(100); </a:t>
            </a:r>
            <a:r>
              <a:rPr lang="en-US" sz="1700" dirty="0" err="1">
                <a:solidFill>
                  <a:srgbClr val="FF0000"/>
                </a:solidFill>
              </a:rPr>
              <a:t>Cayenne.run</a:t>
            </a:r>
            <a:r>
              <a:rPr lang="en-US" sz="1700" dirty="0">
                <a:solidFill>
                  <a:srgbClr val="FF0000"/>
                </a:solidFill>
              </a:rPr>
              <a:t>();</a:t>
            </a:r>
            <a:endParaRPr sz="1700" dirty="0">
              <a:solidFill>
                <a:srgbClr val="FF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Shape 108"/>
        <p:cNvGrpSpPr/>
        <p:nvPr/>
      </p:nvGrpSpPr>
      <p:grpSpPr>
        <a:xfrm>
          <a:off x="0" y="0"/>
          <a:ext cx="0" cy="0"/>
          <a:chOff x="0" y="0"/>
          <a:chExt cx="0" cy="0"/>
        </a:xfrm>
      </p:grpSpPr>
      <p:sp>
        <p:nvSpPr>
          <p:cNvPr id="109" name="Google Shape;109;p11"/>
          <p:cNvSpPr txBox="1">
            <a:spLocks noGrp="1"/>
          </p:cNvSpPr>
          <p:nvPr>
            <p:ph type="title"/>
          </p:nvPr>
        </p:nvSpPr>
        <p:spPr>
          <a:xfrm>
            <a:off x="916939" y="609676"/>
            <a:ext cx="4123054" cy="69723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Project Work Plan</a:t>
            </a:r>
            <a:endParaRPr/>
          </a:p>
        </p:txBody>
      </p:sp>
      <p:sp>
        <p:nvSpPr>
          <p:cNvPr id="110" name="Google Shape;110;p11"/>
          <p:cNvSpPr/>
          <p:nvPr/>
        </p:nvSpPr>
        <p:spPr>
          <a:xfrm>
            <a:off x="838200" y="1269491"/>
            <a:ext cx="10515600" cy="5463540"/>
          </a:xfrm>
          <a:custGeom>
            <a:avLst/>
            <a:gdLst/>
            <a:ahLst/>
            <a:cxnLst/>
            <a:rect l="l" t="t" r="r" b="b"/>
            <a:pathLst>
              <a:path w="10515600" h="5463540" extrusionOk="0">
                <a:moveTo>
                  <a:pt x="10515600" y="0"/>
                </a:moveTo>
                <a:lnTo>
                  <a:pt x="0" y="0"/>
                </a:lnTo>
                <a:lnTo>
                  <a:pt x="0" y="5463540"/>
                </a:lnTo>
                <a:lnTo>
                  <a:pt x="10515600" y="5463540"/>
                </a:lnTo>
                <a:lnTo>
                  <a:pt x="10515600"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11" name="Google Shape;111;p11"/>
          <p:cNvSpPr txBox="1"/>
          <p:nvPr/>
        </p:nvSpPr>
        <p:spPr>
          <a:xfrm>
            <a:off x="916959" y="1469901"/>
            <a:ext cx="6033300" cy="4926990"/>
          </a:xfrm>
          <a:prstGeom prst="rect">
            <a:avLst/>
          </a:prstGeom>
          <a:noFill/>
          <a:ln>
            <a:noFill/>
          </a:ln>
        </p:spPr>
        <p:txBody>
          <a:bodyPr spcFirstLastPara="1" wrap="square" lIns="0" tIns="12700" rIns="0" bIns="0" anchor="t" anchorCtr="0">
            <a:spAutoFit/>
          </a:bodyPr>
          <a:lstStyle/>
          <a:p>
            <a:pPr marL="0" marR="0" lvl="0" indent="0" algn="l" rtl="0">
              <a:lnSpc>
                <a:spcPct val="100000"/>
              </a:lnSpc>
              <a:spcBef>
                <a:spcPts val="50"/>
              </a:spcBef>
              <a:spcAft>
                <a:spcPts val="0"/>
              </a:spcAft>
              <a:buNone/>
            </a:pPr>
            <a:r>
              <a:rPr lang="en-US" sz="1800" dirty="0">
                <a:solidFill>
                  <a:srgbClr val="FF0000"/>
                </a:solidFill>
              </a:rPr>
              <a:t>{ </a:t>
            </a:r>
            <a:endParaRPr sz="1800" dirty="0">
              <a:solidFill>
                <a:srgbClr val="FF0000"/>
              </a:solidFill>
            </a:endParaRPr>
          </a:p>
          <a:p>
            <a:pPr marL="0" marR="0" lvl="0" indent="0" algn="l" rtl="0">
              <a:lnSpc>
                <a:spcPct val="100000"/>
              </a:lnSpc>
              <a:spcBef>
                <a:spcPts val="50"/>
              </a:spcBef>
              <a:spcAft>
                <a:spcPts val="0"/>
              </a:spcAft>
              <a:buNone/>
            </a:pPr>
            <a:r>
              <a:rPr lang="en-US" sz="1800" dirty="0" err="1">
                <a:solidFill>
                  <a:srgbClr val="FF0000"/>
                </a:solidFill>
              </a:rPr>
              <a:t>Cayenne.virtualWrite</a:t>
            </a:r>
            <a:r>
              <a:rPr lang="en-US" sz="1800" dirty="0">
                <a:solidFill>
                  <a:srgbClr val="FF0000"/>
                </a:solidFill>
              </a:rPr>
              <a:t>(V10, </a:t>
            </a:r>
            <a:r>
              <a:rPr lang="en-US" sz="1800" dirty="0" err="1">
                <a:solidFill>
                  <a:srgbClr val="FF0000"/>
                </a:solidFill>
              </a:rPr>
              <a:t>liquid_percentage</a:t>
            </a:r>
            <a:r>
              <a:rPr lang="en-US" sz="1800" dirty="0">
                <a:solidFill>
                  <a:srgbClr val="FF0000"/>
                </a:solidFill>
              </a:rPr>
              <a:t>); </a:t>
            </a:r>
            <a:endParaRPr sz="1800" dirty="0">
              <a:solidFill>
                <a:srgbClr val="FF0000"/>
              </a:solidFill>
            </a:endParaRPr>
          </a:p>
          <a:p>
            <a:pPr marL="0" marR="0" lvl="0" indent="0" algn="l" rtl="0">
              <a:lnSpc>
                <a:spcPct val="100000"/>
              </a:lnSpc>
              <a:spcBef>
                <a:spcPts val="50"/>
              </a:spcBef>
              <a:spcAft>
                <a:spcPts val="0"/>
              </a:spcAft>
              <a:buNone/>
            </a:pPr>
            <a:r>
              <a:rPr lang="en-US" sz="1800" dirty="0">
                <a:solidFill>
                  <a:srgbClr val="FF0000"/>
                </a:solidFill>
              </a:rPr>
              <a:t>} </a:t>
            </a:r>
            <a:endParaRPr sz="1800" dirty="0">
              <a:solidFill>
                <a:srgbClr val="FF0000"/>
              </a:solidFill>
            </a:endParaRPr>
          </a:p>
          <a:p>
            <a:pPr marL="0" marR="0" lvl="0" indent="0" algn="l" rtl="0">
              <a:lnSpc>
                <a:spcPct val="100000"/>
              </a:lnSpc>
              <a:spcBef>
                <a:spcPts val="50"/>
              </a:spcBef>
              <a:spcAft>
                <a:spcPts val="0"/>
              </a:spcAft>
              <a:buNone/>
            </a:pPr>
            <a:r>
              <a:rPr lang="en-US" sz="1800" dirty="0">
                <a:solidFill>
                  <a:srgbClr val="FF0000"/>
                </a:solidFill>
              </a:rPr>
              <a:t>CAYENNE_IN(V1) </a:t>
            </a:r>
            <a:endParaRPr sz="1800" dirty="0">
              <a:solidFill>
                <a:srgbClr val="FF0000"/>
              </a:solidFill>
            </a:endParaRPr>
          </a:p>
          <a:p>
            <a:pPr marL="0" marR="0" lvl="0" indent="0" algn="l" rtl="0">
              <a:lnSpc>
                <a:spcPct val="100000"/>
              </a:lnSpc>
              <a:spcBef>
                <a:spcPts val="50"/>
              </a:spcBef>
              <a:spcAft>
                <a:spcPts val="0"/>
              </a:spcAft>
              <a:buNone/>
            </a:pPr>
            <a:r>
              <a:rPr lang="en-US" sz="1800" dirty="0">
                <a:solidFill>
                  <a:srgbClr val="FF0000"/>
                </a:solidFill>
              </a:rPr>
              <a:t>{ </a:t>
            </a:r>
            <a:endParaRPr sz="1800" dirty="0">
              <a:solidFill>
                <a:srgbClr val="FF0000"/>
              </a:solidFill>
            </a:endParaRPr>
          </a:p>
          <a:p>
            <a:pPr marL="0" marR="0" lvl="0" indent="0" algn="l" rtl="0">
              <a:lnSpc>
                <a:spcPct val="100000"/>
              </a:lnSpc>
              <a:spcBef>
                <a:spcPts val="50"/>
              </a:spcBef>
              <a:spcAft>
                <a:spcPts val="0"/>
              </a:spcAft>
              <a:buNone/>
            </a:pPr>
            <a:r>
              <a:rPr lang="en-US" sz="1800" dirty="0">
                <a:solidFill>
                  <a:srgbClr val="FF0000"/>
                </a:solidFill>
              </a:rPr>
              <a:t>// get value sent from dashboard</a:t>
            </a:r>
            <a:endParaRPr sz="1800" dirty="0">
              <a:solidFill>
                <a:srgbClr val="FF0000"/>
              </a:solidFill>
            </a:endParaRPr>
          </a:p>
          <a:p>
            <a:pPr marL="0" marR="0" lvl="0" indent="0" algn="l" rtl="0">
              <a:lnSpc>
                <a:spcPct val="100000"/>
              </a:lnSpc>
              <a:spcBef>
                <a:spcPts val="50"/>
              </a:spcBef>
              <a:spcAft>
                <a:spcPts val="0"/>
              </a:spcAft>
              <a:buNone/>
            </a:pPr>
            <a:r>
              <a:rPr lang="en-US" sz="1800" dirty="0">
                <a:solidFill>
                  <a:srgbClr val="FF0000"/>
                </a:solidFill>
              </a:rPr>
              <a:t> int </a:t>
            </a:r>
            <a:r>
              <a:rPr lang="en-US" sz="1800" dirty="0" err="1">
                <a:solidFill>
                  <a:srgbClr val="FF0000"/>
                </a:solidFill>
              </a:rPr>
              <a:t>currentValue</a:t>
            </a:r>
            <a:r>
              <a:rPr lang="en-US" sz="1800" dirty="0">
                <a:solidFill>
                  <a:srgbClr val="FF0000"/>
                </a:solidFill>
              </a:rPr>
              <a:t> = </a:t>
            </a:r>
            <a:r>
              <a:rPr lang="en-US" sz="1800" dirty="0" err="1">
                <a:solidFill>
                  <a:srgbClr val="FF0000"/>
                </a:solidFill>
              </a:rPr>
              <a:t>getValue.asInt</a:t>
            </a:r>
            <a:r>
              <a:rPr lang="en-US" sz="1800" dirty="0">
                <a:solidFill>
                  <a:srgbClr val="FF0000"/>
                </a:solidFill>
              </a:rPr>
              <a:t>(); // 0 to 1 // assuming you wire your relay as normally open </a:t>
            </a:r>
            <a:endParaRPr sz="1800" dirty="0">
              <a:solidFill>
                <a:srgbClr val="FF0000"/>
              </a:solidFill>
            </a:endParaRPr>
          </a:p>
          <a:p>
            <a:pPr marL="0" marR="0" lvl="0" indent="0" algn="l" rtl="0">
              <a:lnSpc>
                <a:spcPct val="100000"/>
              </a:lnSpc>
              <a:spcBef>
                <a:spcPts val="50"/>
              </a:spcBef>
              <a:spcAft>
                <a:spcPts val="0"/>
              </a:spcAft>
              <a:buNone/>
            </a:pPr>
            <a:r>
              <a:rPr lang="en-US" sz="1800" dirty="0">
                <a:solidFill>
                  <a:srgbClr val="FF0000"/>
                </a:solidFill>
              </a:rPr>
              <a:t>if (</a:t>
            </a:r>
            <a:r>
              <a:rPr lang="en-US" sz="1800" dirty="0" err="1">
                <a:solidFill>
                  <a:srgbClr val="FF0000"/>
                </a:solidFill>
              </a:rPr>
              <a:t>currentValue</a:t>
            </a:r>
            <a:r>
              <a:rPr lang="en-US" sz="1800" dirty="0">
                <a:solidFill>
                  <a:srgbClr val="FF0000"/>
                </a:solidFill>
              </a:rPr>
              <a:t> == 0) </a:t>
            </a:r>
            <a:endParaRPr sz="1800" dirty="0">
              <a:solidFill>
                <a:srgbClr val="FF0000"/>
              </a:solidFill>
            </a:endParaRPr>
          </a:p>
          <a:p>
            <a:pPr marL="0" marR="0" lvl="0" indent="0" algn="l" rtl="0">
              <a:lnSpc>
                <a:spcPct val="100000"/>
              </a:lnSpc>
              <a:spcBef>
                <a:spcPts val="50"/>
              </a:spcBef>
              <a:spcAft>
                <a:spcPts val="0"/>
              </a:spcAft>
              <a:buNone/>
            </a:pPr>
            <a:r>
              <a:rPr lang="en-US" sz="1800" dirty="0">
                <a:solidFill>
                  <a:srgbClr val="FF0000"/>
                </a:solidFill>
              </a:rPr>
              <a:t>{</a:t>
            </a:r>
            <a:endParaRPr sz="1800" dirty="0">
              <a:solidFill>
                <a:srgbClr val="FF0000"/>
              </a:solidFill>
            </a:endParaRPr>
          </a:p>
          <a:p>
            <a:pPr marL="0" marR="0" lvl="0" indent="0" algn="l" rtl="0">
              <a:lnSpc>
                <a:spcPct val="100000"/>
              </a:lnSpc>
              <a:spcBef>
                <a:spcPts val="50"/>
              </a:spcBef>
              <a:spcAft>
                <a:spcPts val="0"/>
              </a:spcAft>
              <a:buNone/>
            </a:pPr>
            <a:r>
              <a:rPr lang="en-US" sz="1800" dirty="0">
                <a:solidFill>
                  <a:srgbClr val="FF0000"/>
                </a:solidFill>
              </a:rPr>
              <a:t> </a:t>
            </a:r>
            <a:r>
              <a:rPr lang="en-US" sz="1800" dirty="0" err="1">
                <a:solidFill>
                  <a:srgbClr val="FF0000"/>
                </a:solidFill>
              </a:rPr>
              <a:t>digitalWrite</a:t>
            </a:r>
            <a:r>
              <a:rPr lang="en-US" sz="1800" dirty="0">
                <a:solidFill>
                  <a:srgbClr val="FF0000"/>
                </a:solidFill>
              </a:rPr>
              <a:t>(RELAY_PIN, HIGH);</a:t>
            </a:r>
            <a:endParaRPr sz="1800" dirty="0">
              <a:solidFill>
                <a:srgbClr val="FF0000"/>
              </a:solidFill>
            </a:endParaRPr>
          </a:p>
          <a:p>
            <a:pPr marL="0" marR="0" lvl="0" indent="0" algn="l" rtl="0">
              <a:lnSpc>
                <a:spcPct val="100000"/>
              </a:lnSpc>
              <a:spcBef>
                <a:spcPts val="50"/>
              </a:spcBef>
              <a:spcAft>
                <a:spcPts val="0"/>
              </a:spcAft>
              <a:buNone/>
            </a:pPr>
            <a:r>
              <a:rPr lang="en-US" sz="1800" dirty="0">
                <a:solidFill>
                  <a:srgbClr val="FF0000"/>
                </a:solidFill>
              </a:rPr>
              <a:t> } </a:t>
            </a:r>
            <a:endParaRPr sz="1800" dirty="0">
              <a:solidFill>
                <a:srgbClr val="FF0000"/>
              </a:solidFill>
            </a:endParaRPr>
          </a:p>
          <a:p>
            <a:pPr marL="0" marR="0" lvl="0" indent="0" algn="l" rtl="0">
              <a:lnSpc>
                <a:spcPct val="100000"/>
              </a:lnSpc>
              <a:spcBef>
                <a:spcPts val="50"/>
              </a:spcBef>
              <a:spcAft>
                <a:spcPts val="0"/>
              </a:spcAft>
              <a:buNone/>
            </a:pPr>
            <a:r>
              <a:rPr lang="en-US" sz="1800" dirty="0">
                <a:solidFill>
                  <a:srgbClr val="FF0000"/>
                </a:solidFill>
              </a:rPr>
              <a:t>else</a:t>
            </a:r>
            <a:endParaRPr sz="1800" dirty="0">
              <a:solidFill>
                <a:srgbClr val="FF0000"/>
              </a:solidFill>
            </a:endParaRPr>
          </a:p>
          <a:p>
            <a:pPr marL="0" marR="0" lvl="0" indent="0" algn="l" rtl="0">
              <a:lnSpc>
                <a:spcPct val="100000"/>
              </a:lnSpc>
              <a:spcBef>
                <a:spcPts val="50"/>
              </a:spcBef>
              <a:spcAft>
                <a:spcPts val="0"/>
              </a:spcAft>
              <a:buNone/>
            </a:pPr>
            <a:r>
              <a:rPr lang="en-US" sz="1800" dirty="0">
                <a:solidFill>
                  <a:srgbClr val="FF0000"/>
                </a:solidFill>
              </a:rPr>
              <a:t> { </a:t>
            </a:r>
            <a:endParaRPr sz="1800" dirty="0">
              <a:solidFill>
                <a:srgbClr val="FF0000"/>
              </a:solidFill>
            </a:endParaRPr>
          </a:p>
          <a:p>
            <a:pPr marL="0" marR="0" lvl="0" indent="0" algn="l" rtl="0">
              <a:lnSpc>
                <a:spcPct val="100000"/>
              </a:lnSpc>
              <a:spcBef>
                <a:spcPts val="50"/>
              </a:spcBef>
              <a:spcAft>
                <a:spcPts val="0"/>
              </a:spcAft>
              <a:buNone/>
            </a:pPr>
            <a:r>
              <a:rPr lang="en-US" sz="1800" dirty="0" err="1">
                <a:solidFill>
                  <a:srgbClr val="FF0000"/>
                </a:solidFill>
              </a:rPr>
              <a:t>digitalWrite</a:t>
            </a:r>
            <a:r>
              <a:rPr lang="en-US" sz="1800" dirty="0">
                <a:solidFill>
                  <a:srgbClr val="FF0000"/>
                </a:solidFill>
              </a:rPr>
              <a:t>(RELAY_PIN, LOW); </a:t>
            </a:r>
            <a:endParaRPr sz="1800" dirty="0">
              <a:solidFill>
                <a:srgbClr val="FF0000"/>
              </a:solidFill>
            </a:endParaRPr>
          </a:p>
          <a:p>
            <a:pPr marL="0" marR="0" lvl="0" indent="0" algn="l" rtl="0">
              <a:lnSpc>
                <a:spcPct val="100000"/>
              </a:lnSpc>
              <a:spcBef>
                <a:spcPts val="50"/>
              </a:spcBef>
              <a:spcAft>
                <a:spcPts val="0"/>
              </a:spcAft>
              <a:buNone/>
            </a:pPr>
            <a:r>
              <a:rPr lang="en-US" sz="1800" dirty="0">
                <a:solidFill>
                  <a:srgbClr val="FF0000"/>
                </a:solidFill>
              </a:rPr>
              <a:t>}</a:t>
            </a:r>
            <a:endParaRPr sz="1800" dirty="0">
              <a:solidFill>
                <a:srgbClr val="FF0000"/>
              </a:solidFill>
            </a:endParaRPr>
          </a:p>
          <a:p>
            <a:pPr marL="0" marR="0" lvl="0" indent="0" algn="l" rtl="0">
              <a:lnSpc>
                <a:spcPct val="100000"/>
              </a:lnSpc>
              <a:spcBef>
                <a:spcPts val="50"/>
              </a:spcBef>
              <a:spcAft>
                <a:spcPts val="0"/>
              </a:spcAft>
              <a:buNone/>
            </a:pPr>
            <a:r>
              <a:rPr lang="en-US" sz="1800" dirty="0">
                <a:solidFill>
                  <a:srgbClr val="FF0000"/>
                </a:solidFill>
              </a:rPr>
              <a:t> }</a:t>
            </a:r>
            <a:endParaRPr sz="1800" dirty="0">
              <a:solidFill>
                <a:srgbClr val="FF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Shape 115"/>
        <p:cNvGrpSpPr/>
        <p:nvPr/>
      </p:nvGrpSpPr>
      <p:grpSpPr>
        <a:xfrm>
          <a:off x="0" y="0"/>
          <a:ext cx="0" cy="0"/>
          <a:chOff x="0" y="0"/>
          <a:chExt cx="0" cy="0"/>
        </a:xfrm>
      </p:grpSpPr>
      <p:sp>
        <p:nvSpPr>
          <p:cNvPr id="116" name="Google Shape;116;p12"/>
          <p:cNvSpPr txBox="1"/>
          <p:nvPr/>
        </p:nvSpPr>
        <p:spPr>
          <a:xfrm>
            <a:off x="916939" y="609676"/>
            <a:ext cx="7899400" cy="69723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4400">
                <a:latin typeface="Calibri"/>
                <a:ea typeface="Calibri"/>
                <a:cs typeface="Calibri"/>
                <a:sym typeface="Calibri"/>
              </a:rPr>
              <a:t>Block Diagram and Circuit Diagram</a:t>
            </a:r>
            <a:endParaRPr sz="4400">
              <a:latin typeface="Calibri"/>
              <a:ea typeface="Calibri"/>
              <a:cs typeface="Calibri"/>
              <a:sym typeface="Calibri"/>
            </a:endParaRPr>
          </a:p>
        </p:txBody>
      </p:sp>
      <p:sp>
        <p:nvSpPr>
          <p:cNvPr id="117" name="Google Shape;117;p12"/>
          <p:cNvSpPr txBox="1"/>
          <p:nvPr/>
        </p:nvSpPr>
        <p:spPr>
          <a:xfrm>
            <a:off x="997711" y="1793493"/>
            <a:ext cx="9260700" cy="492600"/>
          </a:xfrm>
          <a:prstGeom prst="rect">
            <a:avLst/>
          </a:prstGeom>
          <a:noFill/>
          <a:ln>
            <a:noFill/>
          </a:ln>
        </p:spPr>
        <p:txBody>
          <a:bodyPr spcFirstLastPara="1" wrap="square" lIns="0" tIns="60950" rIns="0" bIns="0" anchor="t" anchorCtr="0">
            <a:spAutoFit/>
          </a:bodyPr>
          <a:lstStyle/>
          <a:p>
            <a:pPr marL="160020" marR="5080" lvl="0" indent="-147955" algn="l" rtl="0">
              <a:lnSpc>
                <a:spcPct val="107857"/>
              </a:lnSpc>
              <a:spcBef>
                <a:spcPts val="0"/>
              </a:spcBef>
              <a:spcAft>
                <a:spcPts val="0"/>
              </a:spcAft>
              <a:buNone/>
            </a:pPr>
            <a:endParaRPr sz="2800">
              <a:latin typeface="Calibri"/>
              <a:ea typeface="Calibri"/>
              <a:cs typeface="Calibri"/>
              <a:sym typeface="Calibri"/>
            </a:endParaRPr>
          </a:p>
        </p:txBody>
      </p:sp>
      <p:pic>
        <p:nvPicPr>
          <p:cNvPr id="118" name="Google Shape;118;p12"/>
          <p:cNvPicPr preferRelativeResize="0"/>
          <p:nvPr/>
        </p:nvPicPr>
        <p:blipFill>
          <a:blip r:embed="rId3">
            <a:alphaModFix/>
          </a:blip>
          <a:stretch>
            <a:fillRect/>
          </a:stretch>
        </p:blipFill>
        <p:spPr>
          <a:xfrm>
            <a:off x="3284900" y="1961818"/>
            <a:ext cx="4686300" cy="34956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Shape 122"/>
        <p:cNvGrpSpPr/>
        <p:nvPr/>
      </p:nvGrpSpPr>
      <p:grpSpPr>
        <a:xfrm>
          <a:off x="0" y="0"/>
          <a:ext cx="0" cy="0"/>
          <a:chOff x="0" y="0"/>
          <a:chExt cx="0" cy="0"/>
        </a:xfrm>
      </p:grpSpPr>
      <p:sp>
        <p:nvSpPr>
          <p:cNvPr id="123" name="Google Shape;123;p13"/>
          <p:cNvSpPr txBox="1">
            <a:spLocks noGrp="1"/>
          </p:cNvSpPr>
          <p:nvPr>
            <p:ph type="title"/>
          </p:nvPr>
        </p:nvSpPr>
        <p:spPr>
          <a:xfrm>
            <a:off x="1148283" y="106426"/>
            <a:ext cx="2475865" cy="696595"/>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a:t>Flow Chart</a:t>
            </a:r>
            <a:endParaRPr/>
          </a:p>
        </p:txBody>
      </p:sp>
      <p:pic>
        <p:nvPicPr>
          <p:cNvPr id="124" name="Google Shape;124;p13"/>
          <p:cNvPicPr preferRelativeResize="0"/>
          <p:nvPr/>
        </p:nvPicPr>
        <p:blipFill>
          <a:blip r:embed="rId3">
            <a:alphaModFix/>
          </a:blip>
          <a:stretch>
            <a:fillRect/>
          </a:stretch>
        </p:blipFill>
        <p:spPr>
          <a:xfrm>
            <a:off x="1643925" y="1462846"/>
            <a:ext cx="8201025" cy="35433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Shape 128"/>
        <p:cNvGrpSpPr/>
        <p:nvPr/>
      </p:nvGrpSpPr>
      <p:grpSpPr>
        <a:xfrm>
          <a:off x="0" y="0"/>
          <a:ext cx="0" cy="0"/>
          <a:chOff x="0" y="0"/>
          <a:chExt cx="0" cy="0"/>
        </a:xfrm>
      </p:grpSpPr>
      <p:sp>
        <p:nvSpPr>
          <p:cNvPr id="129" name="Google Shape;129;p14"/>
          <p:cNvSpPr txBox="1">
            <a:spLocks noGrp="1"/>
          </p:cNvSpPr>
          <p:nvPr>
            <p:ph type="title"/>
          </p:nvPr>
        </p:nvSpPr>
        <p:spPr>
          <a:xfrm>
            <a:off x="916939" y="308228"/>
            <a:ext cx="10358120" cy="1300480"/>
          </a:xfrm>
          <a:prstGeom prst="rect">
            <a:avLst/>
          </a:prstGeom>
          <a:noFill/>
          <a:ln>
            <a:noFill/>
          </a:ln>
        </p:spPr>
        <p:txBody>
          <a:bodyPr spcFirstLastPara="1" wrap="square" lIns="0" tIns="88900" rIns="0" bIns="0" anchor="t" anchorCtr="0">
            <a:spAutoFit/>
          </a:bodyPr>
          <a:lstStyle/>
          <a:p>
            <a:pPr marL="12700" marR="5080" lvl="0" indent="0" algn="l" rtl="0">
              <a:lnSpc>
                <a:spcPct val="107954"/>
              </a:lnSpc>
              <a:spcBef>
                <a:spcPts val="0"/>
              </a:spcBef>
              <a:spcAft>
                <a:spcPts val="0"/>
              </a:spcAft>
              <a:buNone/>
            </a:pPr>
            <a:r>
              <a:rPr lang="en-US"/>
              <a:t>Effective utilization of the Modern Tool &amp;  Cloud</a:t>
            </a:r>
            <a:endParaRPr/>
          </a:p>
        </p:txBody>
      </p:sp>
      <p:sp>
        <p:nvSpPr>
          <p:cNvPr id="130" name="Google Shape;130;p14"/>
          <p:cNvSpPr txBox="1"/>
          <p:nvPr/>
        </p:nvSpPr>
        <p:spPr>
          <a:xfrm>
            <a:off x="1145539" y="1836166"/>
            <a:ext cx="9969500" cy="4321040"/>
          </a:xfrm>
          <a:prstGeom prst="rect">
            <a:avLst/>
          </a:prstGeom>
          <a:noFill/>
          <a:ln>
            <a:noFill/>
          </a:ln>
        </p:spPr>
        <p:txBody>
          <a:bodyPr spcFirstLastPara="1" wrap="square" lIns="0" tIns="12050" rIns="0" bIns="0" anchor="t" anchorCtr="0">
            <a:spAutoFit/>
          </a:bodyPr>
          <a:lstStyle/>
          <a:p>
            <a:pPr algn="l"/>
            <a:r>
              <a:rPr lang="en-US" sz="2000" b="0" i="0" u="none" strike="noStrike" baseline="0" dirty="0">
                <a:solidFill>
                  <a:srgbClr val="FF0000"/>
                </a:solidFill>
                <a:latin typeface="TimesNewRomanPSMT"/>
              </a:rPr>
              <a:t>We will be using MQTT box to connect the solenoid valve as well as the soil moisture sensor. MQTT is lightweight publish subscribe</a:t>
            </a:r>
          </a:p>
          <a:p>
            <a:pPr algn="l"/>
            <a:r>
              <a:rPr lang="en-IN" sz="2000" b="0" i="0" u="none" strike="noStrike" baseline="0" dirty="0">
                <a:solidFill>
                  <a:srgbClr val="FF0000"/>
                </a:solidFill>
                <a:latin typeface="TimesNewRomanPSMT"/>
              </a:rPr>
              <a:t>based messaging protocol.</a:t>
            </a:r>
          </a:p>
          <a:p>
            <a:pPr algn="l"/>
            <a:r>
              <a:rPr lang="en-US" sz="2000" b="0" i="0" u="none" strike="noStrike" baseline="0" dirty="0">
                <a:solidFill>
                  <a:srgbClr val="FF0000"/>
                </a:solidFill>
                <a:latin typeface="SymbolMT"/>
              </a:rPr>
              <a:t> </a:t>
            </a:r>
            <a:r>
              <a:rPr lang="en-US" sz="2000" b="0" i="0" u="none" strike="noStrike" baseline="0" dirty="0">
                <a:solidFill>
                  <a:srgbClr val="FF0000"/>
                </a:solidFill>
                <a:latin typeface="TimesNewRomanPSMT"/>
              </a:rPr>
              <a:t>It is quicker (faster) than other request-response based APIs like HTTP.</a:t>
            </a:r>
          </a:p>
          <a:p>
            <a:pPr algn="l"/>
            <a:r>
              <a:rPr lang="en-US" sz="2000" b="0" i="0" u="none" strike="noStrike" baseline="0" dirty="0">
                <a:solidFill>
                  <a:srgbClr val="FF0000"/>
                </a:solidFill>
                <a:latin typeface="SymbolMT"/>
              </a:rPr>
              <a:t> </a:t>
            </a:r>
            <a:r>
              <a:rPr lang="en-US" sz="2000" b="0" i="0" u="none" strike="noStrike" baseline="0" dirty="0">
                <a:solidFill>
                  <a:srgbClr val="FF0000"/>
                </a:solidFill>
                <a:latin typeface="TimesNewRomanPSMT"/>
              </a:rPr>
              <a:t>It is developed on the base of TCP/IP protocol.</a:t>
            </a:r>
          </a:p>
          <a:p>
            <a:pPr algn="l"/>
            <a:r>
              <a:rPr lang="en-US" sz="2000" b="0" i="0" u="none" strike="noStrike" baseline="0" dirty="0">
                <a:solidFill>
                  <a:srgbClr val="FF0000"/>
                </a:solidFill>
                <a:latin typeface="SymbolMT"/>
              </a:rPr>
              <a:t> </a:t>
            </a:r>
            <a:r>
              <a:rPr lang="en-US" sz="2000" b="0" i="0" u="none" strike="noStrike" baseline="0" dirty="0">
                <a:solidFill>
                  <a:srgbClr val="FF0000"/>
                </a:solidFill>
                <a:latin typeface="TimesNewRomanPSMT"/>
              </a:rPr>
              <a:t>It allows remote location devices to connect, subscribe, and publish etc. to a specific topic on the server with the help of</a:t>
            </a:r>
          </a:p>
          <a:p>
            <a:pPr algn="l"/>
            <a:r>
              <a:rPr lang="en-IN" sz="2000" b="0" i="0" u="none" strike="noStrike" baseline="0" dirty="0">
                <a:solidFill>
                  <a:srgbClr val="FF0000"/>
                </a:solidFill>
                <a:latin typeface="TimesNewRomanPSMT"/>
              </a:rPr>
              <a:t>message broker.</a:t>
            </a:r>
          </a:p>
          <a:p>
            <a:pPr algn="l"/>
            <a:r>
              <a:rPr lang="en-US" sz="2000" b="0" i="0" u="none" strike="noStrike" baseline="0" dirty="0">
                <a:solidFill>
                  <a:srgbClr val="FF0000"/>
                </a:solidFill>
                <a:latin typeface="SymbolMT"/>
              </a:rPr>
              <a:t> </a:t>
            </a:r>
            <a:r>
              <a:rPr lang="en-US" sz="2000" b="0" i="0" u="none" strike="noStrike" baseline="0" dirty="0">
                <a:solidFill>
                  <a:srgbClr val="FF0000"/>
                </a:solidFill>
                <a:latin typeface="TimesNewRomanPSMT"/>
              </a:rPr>
              <a:t>MQTT Broker/Message broker is a module in between the sender and the receiver. It is an element for message validation,</a:t>
            </a:r>
          </a:p>
          <a:p>
            <a:pPr algn="l"/>
            <a:r>
              <a:rPr lang="en-IN" sz="2000" b="0" i="0" u="none" strike="noStrike" baseline="0" dirty="0">
                <a:solidFill>
                  <a:srgbClr val="FF0000"/>
                </a:solidFill>
                <a:latin typeface="TimesNewRomanPSMT"/>
              </a:rPr>
              <a:t>transformation and routing.</a:t>
            </a:r>
          </a:p>
          <a:p>
            <a:pPr algn="l"/>
            <a:r>
              <a:rPr lang="en-US" sz="2000" b="0" i="0" u="none" strike="noStrike" baseline="0" dirty="0">
                <a:solidFill>
                  <a:srgbClr val="FF0000"/>
                </a:solidFill>
                <a:latin typeface="SymbolMT"/>
              </a:rPr>
              <a:t> </a:t>
            </a:r>
            <a:r>
              <a:rPr lang="en-US" sz="2000" b="0" i="0" u="none" strike="noStrike" baseline="0" dirty="0">
                <a:solidFill>
                  <a:srgbClr val="FF0000"/>
                </a:solidFill>
                <a:latin typeface="TimesNewRomanPSMT"/>
              </a:rPr>
              <a:t>The broker is responsible for distributing messages to the interested clients (subscribed clients) of their interested topic.</a:t>
            </a:r>
          </a:p>
          <a:p>
            <a:pPr algn="l"/>
            <a:endParaRPr lang="en-US" sz="2000" b="1" i="0" u="none" strike="noStrike" baseline="0" dirty="0">
              <a:solidFill>
                <a:srgbClr val="FF0000"/>
              </a:solidFill>
              <a:latin typeface="TimesNewRoman,Bo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Shape 134"/>
        <p:cNvGrpSpPr/>
        <p:nvPr/>
      </p:nvGrpSpPr>
      <p:grpSpPr>
        <a:xfrm>
          <a:off x="0" y="0"/>
          <a:ext cx="0" cy="0"/>
          <a:chOff x="0" y="0"/>
          <a:chExt cx="0" cy="0"/>
        </a:xfrm>
      </p:grpSpPr>
      <p:sp>
        <p:nvSpPr>
          <p:cNvPr id="135" name="Google Shape;135;p15"/>
          <p:cNvSpPr txBox="1">
            <a:spLocks noGrp="1"/>
          </p:cNvSpPr>
          <p:nvPr>
            <p:ph type="title"/>
          </p:nvPr>
        </p:nvSpPr>
        <p:spPr>
          <a:xfrm>
            <a:off x="916939" y="684657"/>
            <a:ext cx="5295265" cy="57404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3600"/>
              <a:t>Technology stack &amp; use case</a:t>
            </a:r>
            <a:endParaRPr sz="3600"/>
          </a:p>
        </p:txBody>
      </p:sp>
      <p:pic>
        <p:nvPicPr>
          <p:cNvPr id="136" name="Google Shape;136;p15"/>
          <p:cNvPicPr preferRelativeResize="0"/>
          <p:nvPr/>
        </p:nvPicPr>
        <p:blipFill rotWithShape="1">
          <a:blip r:embed="rId3">
            <a:alphaModFix/>
          </a:blip>
          <a:srcRect/>
          <a:stretch/>
        </p:blipFill>
        <p:spPr>
          <a:xfrm>
            <a:off x="298704" y="2074164"/>
            <a:ext cx="6326166" cy="3269019"/>
          </a:xfrm>
          <a:prstGeom prst="rect">
            <a:avLst/>
          </a:prstGeom>
          <a:noFill/>
          <a:ln>
            <a:noFill/>
          </a:ln>
        </p:spPr>
      </p:pic>
      <p:pic>
        <p:nvPicPr>
          <p:cNvPr id="137" name="Google Shape;137;p15"/>
          <p:cNvPicPr preferRelativeResize="0"/>
          <p:nvPr/>
        </p:nvPicPr>
        <p:blipFill rotWithShape="1">
          <a:blip r:embed="rId4">
            <a:alphaModFix/>
          </a:blip>
          <a:srcRect/>
          <a:stretch/>
        </p:blipFill>
        <p:spPr>
          <a:xfrm>
            <a:off x="6967946" y="2172112"/>
            <a:ext cx="5067008" cy="315121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Shape 141"/>
        <p:cNvGrpSpPr/>
        <p:nvPr/>
      </p:nvGrpSpPr>
      <p:grpSpPr>
        <a:xfrm>
          <a:off x="0" y="0"/>
          <a:ext cx="0" cy="0"/>
          <a:chOff x="0" y="0"/>
          <a:chExt cx="0" cy="0"/>
        </a:xfrm>
      </p:grpSpPr>
      <p:sp>
        <p:nvSpPr>
          <p:cNvPr id="142" name="Google Shape;142;p16"/>
          <p:cNvSpPr txBox="1">
            <a:spLocks noGrp="1"/>
          </p:cNvSpPr>
          <p:nvPr>
            <p:ph type="title"/>
          </p:nvPr>
        </p:nvSpPr>
        <p:spPr>
          <a:xfrm>
            <a:off x="916939" y="609676"/>
            <a:ext cx="3449320" cy="69723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Sample Output</a:t>
            </a:r>
            <a:endParaRPr/>
          </a:p>
        </p:txBody>
      </p:sp>
      <p:pic>
        <p:nvPicPr>
          <p:cNvPr id="143" name="Google Shape;143;p16"/>
          <p:cNvPicPr preferRelativeResize="0"/>
          <p:nvPr/>
        </p:nvPicPr>
        <p:blipFill>
          <a:blip r:embed="rId3">
            <a:alphaModFix/>
          </a:blip>
          <a:stretch>
            <a:fillRect/>
          </a:stretch>
        </p:blipFill>
        <p:spPr>
          <a:xfrm>
            <a:off x="2612675" y="1582331"/>
            <a:ext cx="6686550" cy="32099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Shape 147"/>
        <p:cNvGrpSpPr/>
        <p:nvPr/>
      </p:nvGrpSpPr>
      <p:grpSpPr>
        <a:xfrm>
          <a:off x="0" y="0"/>
          <a:ext cx="0" cy="0"/>
          <a:chOff x="0" y="0"/>
          <a:chExt cx="0" cy="0"/>
        </a:xfrm>
      </p:grpSpPr>
      <p:sp>
        <p:nvSpPr>
          <p:cNvPr id="148" name="Google Shape;148;p17"/>
          <p:cNvSpPr txBox="1">
            <a:spLocks noGrp="1"/>
          </p:cNvSpPr>
          <p:nvPr>
            <p:ph type="title"/>
          </p:nvPr>
        </p:nvSpPr>
        <p:spPr>
          <a:xfrm>
            <a:off x="916939" y="609676"/>
            <a:ext cx="7438390" cy="69723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Analysis of Results &amp; Discussions</a:t>
            </a:r>
            <a:endParaRPr/>
          </a:p>
        </p:txBody>
      </p:sp>
      <p:sp>
        <p:nvSpPr>
          <p:cNvPr id="149" name="Google Shape;149;p17"/>
          <p:cNvSpPr txBox="1"/>
          <p:nvPr/>
        </p:nvSpPr>
        <p:spPr>
          <a:xfrm>
            <a:off x="1597533" y="1766443"/>
            <a:ext cx="9978900" cy="5148066"/>
          </a:xfrm>
          <a:prstGeom prst="rect">
            <a:avLst/>
          </a:prstGeom>
          <a:noFill/>
          <a:ln>
            <a:noFill/>
          </a:ln>
        </p:spPr>
        <p:txBody>
          <a:bodyPr spcFirstLastPara="1" wrap="square" lIns="0" tIns="35550" rIns="0" bIns="0" anchor="t" anchorCtr="0">
            <a:spAutoFit/>
          </a:bodyPr>
          <a:lstStyle/>
          <a:p>
            <a:pPr marL="12700" marR="0" lvl="0" indent="0" algn="l" rtl="0">
              <a:lnSpc>
                <a:spcPct val="100000"/>
              </a:lnSpc>
              <a:spcBef>
                <a:spcPts val="0"/>
              </a:spcBef>
              <a:spcAft>
                <a:spcPts val="0"/>
              </a:spcAft>
              <a:buNone/>
            </a:pPr>
            <a:r>
              <a:rPr lang="en-US" sz="1800" b="1" u="sng" dirty="0">
                <a:solidFill>
                  <a:srgbClr val="FF0000"/>
                </a:solidFill>
                <a:latin typeface="Calibri"/>
                <a:ea typeface="Calibri"/>
                <a:cs typeface="Calibri"/>
                <a:sym typeface="Calibri"/>
              </a:rPr>
              <a:t>ADVANTAGE :</a:t>
            </a:r>
          </a:p>
          <a:p>
            <a:r>
              <a:rPr lang="en-US" sz="2400" dirty="0">
                <a:solidFill>
                  <a:srgbClr val="FF0000"/>
                </a:solidFill>
                <a:effectLst/>
                <a:latin typeface="arial" panose="020B0604020202020204" pitchFamily="34" charset="0"/>
              </a:rPr>
              <a:t>Smart irrigation systems can </a:t>
            </a:r>
            <a:r>
              <a:rPr lang="en-US" sz="2400" b="1" dirty="0">
                <a:solidFill>
                  <a:srgbClr val="FF0000"/>
                </a:solidFill>
                <a:effectLst/>
                <a:latin typeface="arial" panose="020B0604020202020204" pitchFamily="34" charset="0"/>
              </a:rPr>
              <a:t>optimize water levels based on things such as soil moisture and weather predictions</a:t>
            </a:r>
            <a:r>
              <a:rPr lang="en-US" sz="2400" dirty="0">
                <a:solidFill>
                  <a:srgbClr val="FF0000"/>
                </a:solidFill>
                <a:effectLst/>
                <a:latin typeface="arial" panose="020B0604020202020204" pitchFamily="34" charset="0"/>
              </a:rPr>
              <a:t>. This is done with wireless moisture sensors that communicate with the smart irrigation controls and help inform the system whether or not the landscape is in need of water.</a:t>
            </a:r>
            <a:endParaRPr lang="en-US" sz="2400" dirty="0">
              <a:solidFill>
                <a:srgbClr val="FF0000"/>
              </a:solidFill>
            </a:endParaRPr>
          </a:p>
          <a:p>
            <a:r>
              <a:rPr lang="en-US" sz="1800" b="1" u="sng" dirty="0">
                <a:solidFill>
                  <a:srgbClr val="FF0000"/>
                </a:solidFill>
                <a:latin typeface="Arial"/>
                <a:ea typeface="Arial"/>
                <a:cs typeface="Arial"/>
                <a:sym typeface="Arial"/>
              </a:rPr>
              <a:t>DISADVANTAGE :</a:t>
            </a:r>
            <a:endParaRPr sz="1800" dirty="0">
              <a:solidFill>
                <a:srgbClr val="FF0000"/>
              </a:solidFill>
              <a:latin typeface="Arial"/>
              <a:ea typeface="Arial"/>
              <a:cs typeface="Arial"/>
              <a:sym typeface="Arial"/>
            </a:endParaRPr>
          </a:p>
          <a:p>
            <a:pPr algn="l"/>
            <a:r>
              <a:rPr lang="en-US" sz="2000" b="1" i="0" dirty="0">
                <a:solidFill>
                  <a:srgbClr val="FF0000"/>
                </a:solidFill>
                <a:effectLst/>
                <a:latin typeface="arial" panose="020B0604020202020204" pitchFamily="34" charset="0"/>
              </a:rPr>
              <a:t>smart watering system is a bit expensive</a:t>
            </a:r>
            <a:r>
              <a:rPr lang="en-US" sz="2000" b="0" i="0" dirty="0">
                <a:solidFill>
                  <a:srgbClr val="FF0000"/>
                </a:solidFill>
                <a:effectLst/>
                <a:latin typeface="arial" panose="020B0604020202020204" pitchFamily="34" charset="0"/>
              </a:rPr>
              <a:t>. Depending on the size of your property, you will need more systems. Of course saving on water bills will lead to less cost. If you want to use this system for lawn watering, it's better to fix it under the ground before planting.</a:t>
            </a:r>
            <a:endParaRPr lang="en-US" sz="2000" b="0" i="0" dirty="0">
              <a:solidFill>
                <a:srgbClr val="FF0000"/>
              </a:solidFill>
              <a:effectLst/>
              <a:latin typeface="Arial" panose="020B0604020202020204" pitchFamily="34" charset="0"/>
            </a:endParaRPr>
          </a:p>
          <a:p>
            <a:pPr algn="l"/>
            <a:br>
              <a:rPr lang="en-US" sz="2000" b="0" i="0" dirty="0">
                <a:solidFill>
                  <a:srgbClr val="FF0000"/>
                </a:solidFill>
                <a:effectLst/>
                <a:latin typeface="Arial" panose="020B0604020202020204" pitchFamily="34" charset="0"/>
              </a:rPr>
            </a:br>
            <a:endParaRPr lang="en-US" sz="2000" b="0" i="0" dirty="0">
              <a:solidFill>
                <a:srgbClr val="FF0000"/>
              </a:solidFill>
              <a:effectLst/>
              <a:latin typeface="Arial" panose="020B0604020202020204" pitchFamily="34" charset="0"/>
            </a:endParaRPr>
          </a:p>
          <a:p>
            <a:br>
              <a:rPr lang="en-US" sz="2000" dirty="0">
                <a:solidFill>
                  <a:srgbClr val="FF0000"/>
                </a:solidFill>
              </a:rPr>
            </a:br>
            <a:endParaRPr sz="1550" dirty="0">
              <a:solidFill>
                <a:srgbClr val="FF0000"/>
              </a:solidFill>
              <a:latin typeface="Arial"/>
              <a:ea typeface="Arial"/>
              <a:cs typeface="Arial"/>
              <a:sym typeface="Arial"/>
            </a:endParaRPr>
          </a:p>
          <a:p>
            <a:pPr marL="12700" marR="5080" lvl="0" indent="254000" algn="l" rtl="0">
              <a:lnSpc>
                <a:spcPct val="115100"/>
              </a:lnSpc>
              <a:spcBef>
                <a:spcPts val="0"/>
              </a:spcBef>
              <a:spcAft>
                <a:spcPts val="0"/>
              </a:spcAft>
              <a:buNone/>
            </a:pPr>
            <a:endParaRPr sz="1800" dirty="0">
              <a:solidFill>
                <a:srgbClr val="FF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Shape 159"/>
        <p:cNvGrpSpPr/>
        <p:nvPr/>
      </p:nvGrpSpPr>
      <p:grpSpPr>
        <a:xfrm>
          <a:off x="0" y="0"/>
          <a:ext cx="0" cy="0"/>
          <a:chOff x="0" y="0"/>
          <a:chExt cx="0" cy="0"/>
        </a:xfrm>
      </p:grpSpPr>
      <p:sp>
        <p:nvSpPr>
          <p:cNvPr id="160" name="Google Shape;160;p18"/>
          <p:cNvSpPr txBox="1">
            <a:spLocks noGrp="1"/>
          </p:cNvSpPr>
          <p:nvPr>
            <p:ph type="title"/>
          </p:nvPr>
        </p:nvSpPr>
        <p:spPr>
          <a:xfrm>
            <a:off x="916939" y="308228"/>
            <a:ext cx="9905365" cy="1300480"/>
          </a:xfrm>
          <a:prstGeom prst="rect">
            <a:avLst/>
          </a:prstGeom>
          <a:noFill/>
          <a:ln>
            <a:noFill/>
          </a:ln>
        </p:spPr>
        <p:txBody>
          <a:bodyPr spcFirstLastPara="1" wrap="square" lIns="0" tIns="88900" rIns="0" bIns="0" anchor="t" anchorCtr="0">
            <a:spAutoFit/>
          </a:bodyPr>
          <a:lstStyle/>
          <a:p>
            <a:pPr marL="12700" marR="5080" lvl="0" indent="0" algn="l" rtl="0">
              <a:lnSpc>
                <a:spcPct val="107954"/>
              </a:lnSpc>
              <a:spcBef>
                <a:spcPts val="0"/>
              </a:spcBef>
              <a:spcAft>
                <a:spcPts val="0"/>
              </a:spcAft>
              <a:buNone/>
            </a:pPr>
            <a:r>
              <a:rPr lang="en-US"/>
              <a:t>Cost Benefit Analysis	(List of Components /  Service Used)</a:t>
            </a:r>
            <a:endParaRPr/>
          </a:p>
        </p:txBody>
      </p:sp>
      <p:sp>
        <p:nvSpPr>
          <p:cNvPr id="161" name="Google Shape;161;p18"/>
          <p:cNvSpPr txBox="1"/>
          <p:nvPr/>
        </p:nvSpPr>
        <p:spPr>
          <a:xfrm>
            <a:off x="916939" y="1793493"/>
            <a:ext cx="1270635" cy="452120"/>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None/>
            </a:pPr>
            <a:r>
              <a:rPr lang="en-US" sz="2800" i="1">
                <a:solidFill>
                  <a:srgbClr val="FF0000"/>
                </a:solidFill>
                <a:latin typeface="Calibri"/>
                <a:ea typeface="Calibri"/>
                <a:cs typeface="Calibri"/>
                <a:sym typeface="Calibri"/>
              </a:rPr>
              <a:t>(Budget)</a:t>
            </a:r>
            <a:endParaRPr sz="2800">
              <a:latin typeface="Calibri"/>
              <a:ea typeface="Calibri"/>
              <a:cs typeface="Calibri"/>
              <a:sym typeface="Calibri"/>
            </a:endParaRPr>
          </a:p>
        </p:txBody>
      </p:sp>
      <p:graphicFrame>
        <p:nvGraphicFramePr>
          <p:cNvPr id="162" name="Google Shape;162;p18"/>
          <p:cNvGraphicFramePr/>
          <p:nvPr/>
        </p:nvGraphicFramePr>
        <p:xfrm>
          <a:off x="1129906" y="2579497"/>
          <a:ext cx="9763100" cy="3288800"/>
        </p:xfrm>
        <a:graphic>
          <a:graphicData uri="http://schemas.openxmlformats.org/drawingml/2006/table">
            <a:tbl>
              <a:tblPr firstRow="1" bandRow="1">
                <a:noFill/>
                <a:tableStyleId>{1C430471-A733-499D-A658-D62AB0651931}</a:tableStyleId>
              </a:tblPr>
              <a:tblGrid>
                <a:gridCol w="711200">
                  <a:extLst>
                    <a:ext uri="{9D8B030D-6E8A-4147-A177-3AD203B41FA5}">
                      <a16:colId xmlns:a16="http://schemas.microsoft.com/office/drawing/2014/main" val="20000"/>
                    </a:ext>
                  </a:extLst>
                </a:gridCol>
                <a:gridCol w="3517900">
                  <a:extLst>
                    <a:ext uri="{9D8B030D-6E8A-4147-A177-3AD203B41FA5}">
                      <a16:colId xmlns:a16="http://schemas.microsoft.com/office/drawing/2014/main" val="20001"/>
                    </a:ext>
                  </a:extLst>
                </a:gridCol>
                <a:gridCol w="2808600">
                  <a:extLst>
                    <a:ext uri="{9D8B030D-6E8A-4147-A177-3AD203B41FA5}">
                      <a16:colId xmlns:a16="http://schemas.microsoft.com/office/drawing/2014/main" val="20002"/>
                    </a:ext>
                  </a:extLst>
                </a:gridCol>
                <a:gridCol w="1362700">
                  <a:extLst>
                    <a:ext uri="{9D8B030D-6E8A-4147-A177-3AD203B41FA5}">
                      <a16:colId xmlns:a16="http://schemas.microsoft.com/office/drawing/2014/main" val="20003"/>
                    </a:ext>
                  </a:extLst>
                </a:gridCol>
                <a:gridCol w="1362700">
                  <a:extLst>
                    <a:ext uri="{9D8B030D-6E8A-4147-A177-3AD203B41FA5}">
                      <a16:colId xmlns:a16="http://schemas.microsoft.com/office/drawing/2014/main" val="20004"/>
                    </a:ext>
                  </a:extLst>
                </a:gridCol>
              </a:tblGrid>
              <a:tr h="640075">
                <a:tc>
                  <a:txBody>
                    <a:bodyPr/>
                    <a:lstStyle/>
                    <a:p>
                      <a:pPr marL="91440" marR="0" lvl="0" indent="0" algn="l" rtl="0">
                        <a:lnSpc>
                          <a:spcPct val="100000"/>
                        </a:lnSpc>
                        <a:spcBef>
                          <a:spcPts val="0"/>
                        </a:spcBef>
                        <a:spcAft>
                          <a:spcPts val="0"/>
                        </a:spcAft>
                        <a:buNone/>
                      </a:pPr>
                      <a:r>
                        <a:rPr lang="en-US" sz="1800" b="1" u="none" strike="noStrike" cap="none">
                          <a:solidFill>
                            <a:srgbClr val="FFFFFF"/>
                          </a:solidFill>
                          <a:latin typeface="Calibri"/>
                          <a:ea typeface="Calibri"/>
                          <a:cs typeface="Calibri"/>
                          <a:sym typeface="Calibri"/>
                        </a:rPr>
                        <a:t>S.No</a:t>
                      </a:r>
                      <a:endParaRPr sz="1800" u="none" strike="noStrike" cap="none">
                        <a:latin typeface="Calibri"/>
                        <a:ea typeface="Calibri"/>
                        <a:cs typeface="Calibri"/>
                        <a:sym typeface="Calibri"/>
                      </a:endParaRPr>
                    </a:p>
                  </a:txBody>
                  <a:tcPr marL="0" marR="0" marT="30475"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5B9BD4"/>
                    </a:solidFill>
                  </a:tcPr>
                </a:tc>
                <a:tc>
                  <a:txBody>
                    <a:bodyPr/>
                    <a:lstStyle/>
                    <a:p>
                      <a:pPr marL="91440" marR="0" lvl="0" indent="0" algn="l" rtl="0">
                        <a:lnSpc>
                          <a:spcPct val="100000"/>
                        </a:lnSpc>
                        <a:spcBef>
                          <a:spcPts val="0"/>
                        </a:spcBef>
                        <a:spcAft>
                          <a:spcPts val="0"/>
                        </a:spcAft>
                        <a:buNone/>
                      </a:pPr>
                      <a:r>
                        <a:rPr lang="en-US" sz="1800" b="1" u="none" strike="noStrike" cap="none">
                          <a:solidFill>
                            <a:srgbClr val="FFFFFF"/>
                          </a:solidFill>
                          <a:latin typeface="Calibri"/>
                          <a:ea typeface="Calibri"/>
                          <a:cs typeface="Calibri"/>
                          <a:sym typeface="Calibri"/>
                        </a:rPr>
                        <a:t>Component Name</a:t>
                      </a:r>
                      <a:endParaRPr sz="1800" u="none" strike="noStrike" cap="none">
                        <a:latin typeface="Calibri"/>
                        <a:ea typeface="Calibri"/>
                        <a:cs typeface="Calibri"/>
                        <a:sym typeface="Calibri"/>
                      </a:endParaRPr>
                    </a:p>
                  </a:txBody>
                  <a:tcPr marL="0" marR="0" marT="30475"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5B9BD4"/>
                    </a:solidFill>
                  </a:tcPr>
                </a:tc>
                <a:tc>
                  <a:txBody>
                    <a:bodyPr/>
                    <a:lstStyle/>
                    <a:p>
                      <a:pPr marL="92075" marR="0" lvl="0" indent="0" algn="l" rtl="0">
                        <a:lnSpc>
                          <a:spcPct val="100000"/>
                        </a:lnSpc>
                        <a:spcBef>
                          <a:spcPts val="0"/>
                        </a:spcBef>
                        <a:spcAft>
                          <a:spcPts val="0"/>
                        </a:spcAft>
                        <a:buNone/>
                      </a:pPr>
                      <a:r>
                        <a:rPr lang="en-US" sz="1800" b="1" u="none" strike="noStrike" cap="none">
                          <a:solidFill>
                            <a:srgbClr val="FFFFFF"/>
                          </a:solidFill>
                          <a:latin typeface="Calibri"/>
                          <a:ea typeface="Calibri"/>
                          <a:cs typeface="Calibri"/>
                          <a:sym typeface="Calibri"/>
                        </a:rPr>
                        <a:t>Specification (IC number or</a:t>
                      </a:r>
                      <a:endParaRPr sz="1800" u="none" strike="noStrike" cap="none">
                        <a:latin typeface="Calibri"/>
                        <a:ea typeface="Calibri"/>
                        <a:cs typeface="Calibri"/>
                        <a:sym typeface="Calibri"/>
                      </a:endParaRPr>
                    </a:p>
                    <a:p>
                      <a:pPr marL="92075" marR="0" lvl="0" indent="0" algn="l" rtl="0">
                        <a:lnSpc>
                          <a:spcPct val="100000"/>
                        </a:lnSpc>
                        <a:spcBef>
                          <a:spcPts val="5"/>
                        </a:spcBef>
                        <a:spcAft>
                          <a:spcPts val="0"/>
                        </a:spcAft>
                        <a:buNone/>
                      </a:pPr>
                      <a:r>
                        <a:rPr lang="en-US" sz="1800" b="1" u="none" strike="noStrike" cap="none">
                          <a:solidFill>
                            <a:srgbClr val="FFFFFF"/>
                          </a:solidFill>
                          <a:latin typeface="Calibri"/>
                          <a:ea typeface="Calibri"/>
                          <a:cs typeface="Calibri"/>
                          <a:sym typeface="Calibri"/>
                        </a:rPr>
                        <a:t>Range or Value)</a:t>
                      </a:r>
                      <a:endParaRPr sz="1800" u="none" strike="noStrike" cap="none">
                        <a:latin typeface="Calibri"/>
                        <a:ea typeface="Calibri"/>
                        <a:cs typeface="Calibri"/>
                        <a:sym typeface="Calibri"/>
                      </a:endParaRPr>
                    </a:p>
                  </a:txBody>
                  <a:tcPr marL="0" marR="0" marT="30475"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5B9BD4"/>
                    </a:solidFill>
                  </a:tcPr>
                </a:tc>
                <a:tc>
                  <a:txBody>
                    <a:bodyPr/>
                    <a:lstStyle/>
                    <a:p>
                      <a:pPr marL="92075" marR="0" lvl="0" indent="0" algn="l" rtl="0">
                        <a:lnSpc>
                          <a:spcPct val="100000"/>
                        </a:lnSpc>
                        <a:spcBef>
                          <a:spcPts val="0"/>
                        </a:spcBef>
                        <a:spcAft>
                          <a:spcPts val="0"/>
                        </a:spcAft>
                        <a:buNone/>
                      </a:pPr>
                      <a:r>
                        <a:rPr lang="en-US" sz="1800" b="1" u="none" strike="noStrike" cap="none">
                          <a:solidFill>
                            <a:srgbClr val="FFFFFF"/>
                          </a:solidFill>
                          <a:latin typeface="Calibri"/>
                          <a:ea typeface="Calibri"/>
                          <a:cs typeface="Calibri"/>
                          <a:sym typeface="Calibri"/>
                        </a:rPr>
                        <a:t>Unit Cost</a:t>
                      </a:r>
                      <a:endParaRPr sz="1800" u="none" strike="noStrike" cap="none">
                        <a:latin typeface="Calibri"/>
                        <a:ea typeface="Calibri"/>
                        <a:cs typeface="Calibri"/>
                        <a:sym typeface="Calibri"/>
                      </a:endParaRPr>
                    </a:p>
                  </a:txBody>
                  <a:tcPr marL="0" marR="0" marT="30475"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5B9BD4"/>
                    </a:solidFill>
                  </a:tcPr>
                </a:tc>
                <a:tc>
                  <a:txBody>
                    <a:bodyPr/>
                    <a:lstStyle/>
                    <a:p>
                      <a:pPr marL="92075" marR="0" lvl="0" indent="0" algn="l" rtl="0">
                        <a:lnSpc>
                          <a:spcPct val="100000"/>
                        </a:lnSpc>
                        <a:spcBef>
                          <a:spcPts val="0"/>
                        </a:spcBef>
                        <a:spcAft>
                          <a:spcPts val="0"/>
                        </a:spcAft>
                        <a:buNone/>
                      </a:pPr>
                      <a:r>
                        <a:rPr lang="en-US" sz="1800" b="1" u="none" strike="noStrike" cap="none">
                          <a:solidFill>
                            <a:srgbClr val="FFFFFF"/>
                          </a:solidFill>
                          <a:latin typeface="Calibri"/>
                          <a:ea typeface="Calibri"/>
                          <a:cs typeface="Calibri"/>
                          <a:sym typeface="Calibri"/>
                        </a:rPr>
                        <a:t>Total Cost</a:t>
                      </a:r>
                      <a:endParaRPr sz="1800" u="none" strike="noStrike" cap="none">
                        <a:latin typeface="Calibri"/>
                        <a:ea typeface="Calibri"/>
                        <a:cs typeface="Calibri"/>
                        <a:sym typeface="Calibri"/>
                      </a:endParaRPr>
                    </a:p>
                  </a:txBody>
                  <a:tcPr marL="0" marR="0" marT="30475"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5B9BD4"/>
                    </a:solidFill>
                  </a:tcPr>
                </a:tc>
                <a:extLst>
                  <a:ext uri="{0D108BD9-81ED-4DB2-BD59-A6C34878D82A}">
                    <a16:rowId xmlns:a16="http://schemas.microsoft.com/office/drawing/2014/main" val="10000"/>
                  </a:ext>
                </a:extLst>
              </a:tr>
              <a:tr h="529725">
                <a:tc>
                  <a:txBody>
                    <a:bodyPr/>
                    <a:lstStyle/>
                    <a:p>
                      <a:pPr marL="91440" marR="0" lvl="0" indent="0" algn="l" rtl="0">
                        <a:lnSpc>
                          <a:spcPct val="100000"/>
                        </a:lnSpc>
                        <a:spcBef>
                          <a:spcPts val="0"/>
                        </a:spcBef>
                        <a:spcAft>
                          <a:spcPts val="0"/>
                        </a:spcAft>
                        <a:buNone/>
                      </a:pPr>
                      <a:r>
                        <a:rPr lang="en-US" sz="1800" u="none" strike="noStrike" cap="none">
                          <a:latin typeface="Calibri"/>
                          <a:ea typeface="Calibri"/>
                          <a:cs typeface="Calibri"/>
                          <a:sym typeface="Calibri"/>
                        </a:rPr>
                        <a:t>1.</a:t>
                      </a:r>
                      <a:endParaRPr sz="1800" u="none" strike="noStrike" cap="none">
                        <a:latin typeface="Calibri"/>
                        <a:ea typeface="Calibri"/>
                        <a:cs typeface="Calibri"/>
                        <a:sym typeface="Calibri"/>
                      </a:endParaRPr>
                    </a:p>
                  </a:txBody>
                  <a:tcPr marL="0" marR="0" marT="31125"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EEE"/>
                    </a:solidFill>
                  </a:tcPr>
                </a:tc>
                <a:tc>
                  <a:txBody>
                    <a:bodyPr/>
                    <a:lstStyle/>
                    <a:p>
                      <a:pPr marL="0" marR="0" lvl="0" indent="0" algn="l" rtl="0">
                        <a:lnSpc>
                          <a:spcPct val="100000"/>
                        </a:lnSpc>
                        <a:spcBef>
                          <a:spcPts val="0"/>
                        </a:spcBef>
                        <a:spcAft>
                          <a:spcPts val="0"/>
                        </a:spcAft>
                        <a:buNone/>
                      </a:pPr>
                      <a:r>
                        <a:rPr lang="en-US" sz="1800"/>
                        <a:t>node MCU</a:t>
                      </a:r>
                      <a:endParaRPr sz="1800" u="none" strike="noStrike" cap="none">
                        <a:latin typeface="Calibri"/>
                        <a:ea typeface="Calibri"/>
                        <a:cs typeface="Calibri"/>
                        <a:sym typeface="Calibri"/>
                      </a:endParaRPr>
                    </a:p>
                  </a:txBody>
                  <a:tcPr marL="0" marR="0" marT="31125"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EEE"/>
                    </a:solidFill>
                  </a:tcPr>
                </a:tc>
                <a:tc>
                  <a:txBody>
                    <a:bodyPr/>
                    <a:lstStyle/>
                    <a:p>
                      <a:pPr marL="0" marR="1324610" lvl="0" indent="0" algn="r" rtl="0">
                        <a:lnSpc>
                          <a:spcPct val="100000"/>
                        </a:lnSpc>
                        <a:spcBef>
                          <a:spcPts val="0"/>
                        </a:spcBef>
                        <a:spcAft>
                          <a:spcPts val="0"/>
                        </a:spcAft>
                        <a:buNone/>
                      </a:pPr>
                      <a:r>
                        <a:rPr lang="en-US" sz="1800" u="none" strike="noStrike" cap="none">
                          <a:latin typeface="Calibri"/>
                          <a:ea typeface="Calibri"/>
                          <a:cs typeface="Calibri"/>
                          <a:sym typeface="Calibri"/>
                        </a:rPr>
                        <a:t>14</a:t>
                      </a:r>
                      <a:endParaRPr sz="1800" u="none" strike="noStrike" cap="none">
                        <a:latin typeface="Calibri"/>
                        <a:ea typeface="Calibri"/>
                        <a:cs typeface="Calibri"/>
                        <a:sym typeface="Calibri"/>
                      </a:endParaRPr>
                    </a:p>
                  </a:txBody>
                  <a:tcPr marL="0" marR="0" marT="31125"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EEE"/>
                    </a:solidFill>
                  </a:tcPr>
                </a:tc>
                <a:tc>
                  <a:txBody>
                    <a:bodyPr/>
                    <a:lstStyle/>
                    <a:p>
                      <a:pPr marL="92075" marR="0" lvl="0" indent="0" algn="l" rtl="0">
                        <a:lnSpc>
                          <a:spcPct val="100000"/>
                        </a:lnSpc>
                        <a:spcBef>
                          <a:spcPts val="0"/>
                        </a:spcBef>
                        <a:spcAft>
                          <a:spcPts val="0"/>
                        </a:spcAft>
                        <a:buNone/>
                      </a:pPr>
                      <a:r>
                        <a:rPr lang="en-US" sz="1800" u="none" strike="noStrike" cap="none">
                          <a:latin typeface="Calibri"/>
                          <a:ea typeface="Calibri"/>
                          <a:cs typeface="Calibri"/>
                          <a:sym typeface="Calibri"/>
                        </a:rPr>
                        <a:t>999</a:t>
                      </a:r>
                      <a:endParaRPr sz="1800" u="none" strike="noStrike" cap="none">
                        <a:latin typeface="Calibri"/>
                        <a:ea typeface="Calibri"/>
                        <a:cs typeface="Calibri"/>
                        <a:sym typeface="Calibri"/>
                      </a:endParaRPr>
                    </a:p>
                  </a:txBody>
                  <a:tcPr marL="0" marR="0" marT="31125"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EEE"/>
                    </a:solidFill>
                  </a:tcPr>
                </a:tc>
                <a:tc>
                  <a:txBody>
                    <a:bodyPr/>
                    <a:lstStyle/>
                    <a:p>
                      <a:pPr marL="92075" marR="0" lvl="0" indent="0" algn="l" rtl="0">
                        <a:lnSpc>
                          <a:spcPct val="100000"/>
                        </a:lnSpc>
                        <a:spcBef>
                          <a:spcPts val="0"/>
                        </a:spcBef>
                        <a:spcAft>
                          <a:spcPts val="0"/>
                        </a:spcAft>
                        <a:buNone/>
                      </a:pPr>
                      <a:r>
                        <a:rPr lang="en-US" sz="1800" u="none" strike="noStrike" cap="none">
                          <a:latin typeface="Calibri"/>
                          <a:ea typeface="Calibri"/>
                          <a:cs typeface="Calibri"/>
                          <a:sym typeface="Calibri"/>
                        </a:rPr>
                        <a:t>999</a:t>
                      </a:r>
                      <a:endParaRPr sz="1800" u="none" strike="noStrike" cap="none">
                        <a:latin typeface="Calibri"/>
                        <a:ea typeface="Calibri"/>
                        <a:cs typeface="Calibri"/>
                        <a:sym typeface="Calibri"/>
                      </a:endParaRPr>
                    </a:p>
                  </a:txBody>
                  <a:tcPr marL="0" marR="0" marT="31125"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EEE"/>
                    </a:solidFill>
                  </a:tcPr>
                </a:tc>
                <a:extLst>
                  <a:ext uri="{0D108BD9-81ED-4DB2-BD59-A6C34878D82A}">
                    <a16:rowId xmlns:a16="http://schemas.microsoft.com/office/drawing/2014/main" val="10001"/>
                  </a:ext>
                </a:extLst>
              </a:tr>
              <a:tr h="529725">
                <a:tc>
                  <a:txBody>
                    <a:bodyPr/>
                    <a:lstStyle/>
                    <a:p>
                      <a:pPr marL="91440" marR="0" lvl="0" indent="0" algn="l" rtl="0">
                        <a:lnSpc>
                          <a:spcPct val="100000"/>
                        </a:lnSpc>
                        <a:spcBef>
                          <a:spcPts val="0"/>
                        </a:spcBef>
                        <a:spcAft>
                          <a:spcPts val="0"/>
                        </a:spcAft>
                        <a:buNone/>
                      </a:pPr>
                      <a:r>
                        <a:rPr lang="en-US" sz="1800" u="none" strike="noStrike" cap="none">
                          <a:latin typeface="Calibri"/>
                          <a:ea typeface="Calibri"/>
                          <a:cs typeface="Calibri"/>
                          <a:sym typeface="Calibri"/>
                        </a:rPr>
                        <a:t>2.</a:t>
                      </a:r>
                      <a:endParaRPr sz="1800" u="none" strike="noStrike" cap="none">
                        <a:latin typeface="Calibri"/>
                        <a:ea typeface="Calibri"/>
                        <a:cs typeface="Calibri"/>
                        <a:sym typeface="Calibri"/>
                      </a:endParaRPr>
                    </a:p>
                  </a:txBody>
                  <a:tcPr marL="0" marR="0" marT="31125"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9EEF7"/>
                    </a:solidFill>
                  </a:tcPr>
                </a:tc>
                <a:tc>
                  <a:txBody>
                    <a:bodyPr/>
                    <a:lstStyle/>
                    <a:p>
                      <a:pPr marL="91440" marR="0" lvl="0" indent="0" algn="l" rtl="0">
                        <a:lnSpc>
                          <a:spcPct val="100000"/>
                        </a:lnSpc>
                        <a:spcBef>
                          <a:spcPts val="0"/>
                        </a:spcBef>
                        <a:spcAft>
                          <a:spcPts val="0"/>
                        </a:spcAft>
                        <a:buNone/>
                      </a:pPr>
                      <a:r>
                        <a:rPr lang="en-US" sz="1800"/>
                        <a:t>soil moisture sensor</a:t>
                      </a:r>
                      <a:endParaRPr sz="1800" u="none" strike="noStrike" cap="none">
                        <a:latin typeface="Calibri"/>
                        <a:ea typeface="Calibri"/>
                        <a:cs typeface="Calibri"/>
                        <a:sym typeface="Calibri"/>
                      </a:endParaRPr>
                    </a:p>
                  </a:txBody>
                  <a:tcPr marL="0" marR="0" marT="31125"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9EEF7"/>
                    </a:solidFill>
                  </a:tcPr>
                </a:tc>
                <a:tc>
                  <a:txBody>
                    <a:bodyPr/>
                    <a:lstStyle/>
                    <a:p>
                      <a:pPr marL="0" marR="1334770" lvl="0" indent="0" algn="r" rtl="0">
                        <a:lnSpc>
                          <a:spcPct val="100000"/>
                        </a:lnSpc>
                        <a:spcBef>
                          <a:spcPts val="0"/>
                        </a:spcBef>
                        <a:spcAft>
                          <a:spcPts val="0"/>
                        </a:spcAft>
                        <a:buNone/>
                      </a:pPr>
                      <a:r>
                        <a:rPr lang="en-US" sz="1800" u="none" strike="noStrike" cap="none">
                          <a:latin typeface="Calibri"/>
                          <a:ea typeface="Calibri"/>
                          <a:cs typeface="Calibri"/>
                          <a:sym typeface="Calibri"/>
                        </a:rPr>
                        <a:t>5</a:t>
                      </a:r>
                      <a:endParaRPr sz="1800" u="none" strike="noStrike" cap="none">
                        <a:latin typeface="Calibri"/>
                        <a:ea typeface="Calibri"/>
                        <a:cs typeface="Calibri"/>
                        <a:sym typeface="Calibri"/>
                      </a:endParaRPr>
                    </a:p>
                  </a:txBody>
                  <a:tcPr marL="0" marR="0" marT="31125"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9EEF7"/>
                    </a:solidFill>
                  </a:tcPr>
                </a:tc>
                <a:tc>
                  <a:txBody>
                    <a:bodyPr/>
                    <a:lstStyle/>
                    <a:p>
                      <a:pPr marL="92075" marR="0" lvl="0" indent="0" algn="l" rtl="0">
                        <a:lnSpc>
                          <a:spcPct val="100000"/>
                        </a:lnSpc>
                        <a:spcBef>
                          <a:spcPts val="0"/>
                        </a:spcBef>
                        <a:spcAft>
                          <a:spcPts val="0"/>
                        </a:spcAft>
                        <a:buNone/>
                      </a:pPr>
                      <a:r>
                        <a:rPr lang="en-US" sz="1800" u="none" strike="noStrike" cap="none">
                          <a:latin typeface="Calibri"/>
                          <a:ea typeface="Calibri"/>
                          <a:cs typeface="Calibri"/>
                          <a:sym typeface="Calibri"/>
                        </a:rPr>
                        <a:t>650</a:t>
                      </a:r>
                      <a:endParaRPr sz="1800" u="none" strike="noStrike" cap="none">
                        <a:latin typeface="Calibri"/>
                        <a:ea typeface="Calibri"/>
                        <a:cs typeface="Calibri"/>
                        <a:sym typeface="Calibri"/>
                      </a:endParaRPr>
                    </a:p>
                  </a:txBody>
                  <a:tcPr marL="0" marR="0" marT="31125"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9EEF7"/>
                    </a:solidFill>
                  </a:tcPr>
                </a:tc>
                <a:tc>
                  <a:txBody>
                    <a:bodyPr/>
                    <a:lstStyle/>
                    <a:p>
                      <a:pPr marL="92075" marR="0" lvl="0" indent="0" algn="l" rtl="0">
                        <a:lnSpc>
                          <a:spcPct val="100000"/>
                        </a:lnSpc>
                        <a:spcBef>
                          <a:spcPts val="0"/>
                        </a:spcBef>
                        <a:spcAft>
                          <a:spcPts val="0"/>
                        </a:spcAft>
                        <a:buNone/>
                      </a:pPr>
                      <a:r>
                        <a:rPr lang="en-US" sz="1800" u="none" strike="noStrike" cap="none">
                          <a:latin typeface="Calibri"/>
                          <a:ea typeface="Calibri"/>
                          <a:cs typeface="Calibri"/>
                          <a:sym typeface="Calibri"/>
                        </a:rPr>
                        <a:t>650</a:t>
                      </a:r>
                      <a:endParaRPr sz="1800" u="none" strike="noStrike" cap="none">
                        <a:latin typeface="Calibri"/>
                        <a:ea typeface="Calibri"/>
                        <a:cs typeface="Calibri"/>
                        <a:sym typeface="Calibri"/>
                      </a:endParaRPr>
                    </a:p>
                  </a:txBody>
                  <a:tcPr marL="0" marR="0" marT="31125"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9EEF7"/>
                    </a:solidFill>
                  </a:tcPr>
                </a:tc>
                <a:extLst>
                  <a:ext uri="{0D108BD9-81ED-4DB2-BD59-A6C34878D82A}">
                    <a16:rowId xmlns:a16="http://schemas.microsoft.com/office/drawing/2014/main" val="10002"/>
                  </a:ext>
                </a:extLst>
              </a:tr>
              <a:tr h="529725">
                <a:tc>
                  <a:txBody>
                    <a:bodyPr/>
                    <a:lstStyle/>
                    <a:p>
                      <a:pPr marL="91440" marR="0" lvl="0" indent="0" algn="l" rtl="0">
                        <a:lnSpc>
                          <a:spcPct val="100000"/>
                        </a:lnSpc>
                        <a:spcBef>
                          <a:spcPts val="0"/>
                        </a:spcBef>
                        <a:spcAft>
                          <a:spcPts val="0"/>
                        </a:spcAft>
                        <a:buNone/>
                      </a:pPr>
                      <a:r>
                        <a:rPr lang="en-US" sz="1800" u="none" strike="noStrike" cap="none">
                          <a:latin typeface="Calibri"/>
                          <a:ea typeface="Calibri"/>
                          <a:cs typeface="Calibri"/>
                          <a:sym typeface="Calibri"/>
                        </a:rPr>
                        <a:t>3.</a:t>
                      </a:r>
                      <a:endParaRPr sz="1800" u="none" strike="noStrike" cap="none">
                        <a:latin typeface="Calibri"/>
                        <a:ea typeface="Calibri"/>
                        <a:cs typeface="Calibri"/>
                        <a:sym typeface="Calibri"/>
                      </a:endParaRPr>
                    </a:p>
                  </a:txBody>
                  <a:tcPr marL="0" marR="0" marT="31125"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EEE"/>
                    </a:solidFill>
                  </a:tcPr>
                </a:tc>
                <a:tc>
                  <a:txBody>
                    <a:bodyPr/>
                    <a:lstStyle/>
                    <a:p>
                      <a:pPr marL="0" marR="0" lvl="0" indent="0" algn="l" rtl="0">
                        <a:lnSpc>
                          <a:spcPct val="100000"/>
                        </a:lnSpc>
                        <a:spcBef>
                          <a:spcPts val="0"/>
                        </a:spcBef>
                        <a:spcAft>
                          <a:spcPts val="0"/>
                        </a:spcAft>
                        <a:buNone/>
                      </a:pPr>
                      <a:r>
                        <a:rPr lang="en-US" sz="1800"/>
                        <a:t>voltage regulator</a:t>
                      </a:r>
                      <a:endParaRPr sz="1800" u="none" strike="noStrike" cap="none">
                        <a:latin typeface="Calibri"/>
                        <a:ea typeface="Calibri"/>
                        <a:cs typeface="Calibri"/>
                        <a:sym typeface="Calibri"/>
                      </a:endParaRPr>
                    </a:p>
                  </a:txBody>
                  <a:tcPr marL="0" marR="0" marT="31125"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EEE"/>
                    </a:solidFill>
                  </a:tcPr>
                </a:tc>
                <a:tc>
                  <a:txBody>
                    <a:bodyPr/>
                    <a:lstStyle/>
                    <a:p>
                      <a:pPr marL="0" marR="1334770" lvl="0" indent="0" algn="r" rtl="0">
                        <a:lnSpc>
                          <a:spcPct val="100000"/>
                        </a:lnSpc>
                        <a:spcBef>
                          <a:spcPts val="0"/>
                        </a:spcBef>
                        <a:spcAft>
                          <a:spcPts val="0"/>
                        </a:spcAft>
                        <a:buNone/>
                      </a:pPr>
                      <a:r>
                        <a:rPr lang="en-US" sz="1800" u="none" strike="noStrike" cap="none">
                          <a:latin typeface="Calibri"/>
                          <a:ea typeface="Calibri"/>
                          <a:cs typeface="Calibri"/>
                          <a:sym typeface="Calibri"/>
                        </a:rPr>
                        <a:t>5</a:t>
                      </a:r>
                      <a:endParaRPr sz="1800" u="none" strike="noStrike" cap="none">
                        <a:latin typeface="Calibri"/>
                        <a:ea typeface="Calibri"/>
                        <a:cs typeface="Calibri"/>
                        <a:sym typeface="Calibri"/>
                      </a:endParaRPr>
                    </a:p>
                  </a:txBody>
                  <a:tcPr marL="0" marR="0" marT="31125"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EEE"/>
                    </a:solidFill>
                  </a:tcPr>
                </a:tc>
                <a:tc>
                  <a:txBody>
                    <a:bodyPr/>
                    <a:lstStyle/>
                    <a:p>
                      <a:pPr marL="92075" marR="0" lvl="0" indent="0" algn="l" rtl="0">
                        <a:lnSpc>
                          <a:spcPct val="100000"/>
                        </a:lnSpc>
                        <a:spcBef>
                          <a:spcPts val="0"/>
                        </a:spcBef>
                        <a:spcAft>
                          <a:spcPts val="0"/>
                        </a:spcAft>
                        <a:buNone/>
                      </a:pPr>
                      <a:r>
                        <a:rPr lang="en-US" sz="1800" u="none" strike="noStrike" cap="none">
                          <a:latin typeface="Calibri"/>
                          <a:ea typeface="Calibri"/>
                          <a:cs typeface="Calibri"/>
                          <a:sym typeface="Calibri"/>
                        </a:rPr>
                        <a:t>349</a:t>
                      </a:r>
                      <a:endParaRPr sz="1800" u="none" strike="noStrike" cap="none">
                        <a:latin typeface="Calibri"/>
                        <a:ea typeface="Calibri"/>
                        <a:cs typeface="Calibri"/>
                        <a:sym typeface="Calibri"/>
                      </a:endParaRPr>
                    </a:p>
                  </a:txBody>
                  <a:tcPr marL="0" marR="0" marT="31125"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EEE"/>
                    </a:solidFill>
                  </a:tcPr>
                </a:tc>
                <a:tc>
                  <a:txBody>
                    <a:bodyPr/>
                    <a:lstStyle/>
                    <a:p>
                      <a:pPr marL="92075" marR="0" lvl="0" indent="0" algn="l" rtl="0">
                        <a:lnSpc>
                          <a:spcPct val="100000"/>
                        </a:lnSpc>
                        <a:spcBef>
                          <a:spcPts val="0"/>
                        </a:spcBef>
                        <a:spcAft>
                          <a:spcPts val="0"/>
                        </a:spcAft>
                        <a:buNone/>
                      </a:pPr>
                      <a:r>
                        <a:rPr lang="en-US" sz="1800" u="none" strike="noStrike" cap="none">
                          <a:latin typeface="Calibri"/>
                          <a:ea typeface="Calibri"/>
                          <a:cs typeface="Calibri"/>
                          <a:sym typeface="Calibri"/>
                        </a:rPr>
                        <a:t>349</a:t>
                      </a:r>
                      <a:endParaRPr sz="1800" u="none" strike="noStrike" cap="none">
                        <a:latin typeface="Calibri"/>
                        <a:ea typeface="Calibri"/>
                        <a:cs typeface="Calibri"/>
                        <a:sym typeface="Calibri"/>
                      </a:endParaRPr>
                    </a:p>
                  </a:txBody>
                  <a:tcPr marL="0" marR="0" marT="31125"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EEE"/>
                    </a:solidFill>
                  </a:tcPr>
                </a:tc>
                <a:extLst>
                  <a:ext uri="{0D108BD9-81ED-4DB2-BD59-A6C34878D82A}">
                    <a16:rowId xmlns:a16="http://schemas.microsoft.com/office/drawing/2014/main" val="10003"/>
                  </a:ext>
                </a:extLst>
              </a:tr>
              <a:tr h="529850">
                <a:tc>
                  <a:txBody>
                    <a:bodyPr/>
                    <a:lstStyle/>
                    <a:p>
                      <a:pPr marL="0" marR="0" lvl="0" indent="0" algn="l" rtl="0">
                        <a:lnSpc>
                          <a:spcPct val="100000"/>
                        </a:lnSpc>
                        <a:spcBef>
                          <a:spcPts val="0"/>
                        </a:spcBef>
                        <a:spcAft>
                          <a:spcPts val="0"/>
                        </a:spcAft>
                        <a:buNone/>
                      </a:pPr>
                      <a:endParaRPr sz="25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9EEF7"/>
                    </a:solidFill>
                  </a:tcPr>
                </a:tc>
                <a:tc>
                  <a:txBody>
                    <a:bodyPr/>
                    <a:lstStyle/>
                    <a:p>
                      <a:pPr marL="0" marR="0" lvl="0" indent="0" algn="l" rtl="0">
                        <a:lnSpc>
                          <a:spcPct val="100000"/>
                        </a:lnSpc>
                        <a:spcBef>
                          <a:spcPts val="0"/>
                        </a:spcBef>
                        <a:spcAft>
                          <a:spcPts val="0"/>
                        </a:spcAft>
                        <a:buNone/>
                      </a:pPr>
                      <a:endParaRPr sz="25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9EEF7"/>
                    </a:solidFill>
                  </a:tcPr>
                </a:tc>
                <a:tc>
                  <a:txBody>
                    <a:bodyPr/>
                    <a:lstStyle/>
                    <a:p>
                      <a:pPr marL="0" marR="0" lvl="0" indent="0" algn="l" rtl="0">
                        <a:lnSpc>
                          <a:spcPct val="100000"/>
                        </a:lnSpc>
                        <a:spcBef>
                          <a:spcPts val="0"/>
                        </a:spcBef>
                        <a:spcAft>
                          <a:spcPts val="0"/>
                        </a:spcAft>
                        <a:buNone/>
                      </a:pPr>
                      <a:endParaRPr sz="25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9EEF7"/>
                    </a:solidFill>
                  </a:tcPr>
                </a:tc>
                <a:tc>
                  <a:txBody>
                    <a:bodyPr/>
                    <a:lstStyle/>
                    <a:p>
                      <a:pPr marL="0" marR="0" lvl="0" indent="0" algn="l" rtl="0">
                        <a:lnSpc>
                          <a:spcPct val="100000"/>
                        </a:lnSpc>
                        <a:spcBef>
                          <a:spcPts val="0"/>
                        </a:spcBef>
                        <a:spcAft>
                          <a:spcPts val="0"/>
                        </a:spcAft>
                        <a:buNone/>
                      </a:pPr>
                      <a:endParaRPr sz="25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9EEF7"/>
                    </a:solidFill>
                  </a:tcPr>
                </a:tc>
                <a:tc>
                  <a:txBody>
                    <a:bodyPr/>
                    <a:lstStyle/>
                    <a:p>
                      <a:pPr marL="0" marR="0" lvl="0" indent="0" algn="l" rtl="0">
                        <a:lnSpc>
                          <a:spcPct val="100000"/>
                        </a:lnSpc>
                        <a:spcBef>
                          <a:spcPts val="0"/>
                        </a:spcBef>
                        <a:spcAft>
                          <a:spcPts val="0"/>
                        </a:spcAft>
                        <a:buNone/>
                      </a:pPr>
                      <a:endParaRPr sz="25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9EEF7"/>
                    </a:solidFill>
                  </a:tcPr>
                </a:tc>
                <a:extLst>
                  <a:ext uri="{0D108BD9-81ED-4DB2-BD59-A6C34878D82A}">
                    <a16:rowId xmlns:a16="http://schemas.microsoft.com/office/drawing/2014/main" val="10004"/>
                  </a:ext>
                </a:extLst>
              </a:tr>
              <a:tr h="529700">
                <a:tc>
                  <a:txBody>
                    <a:bodyPr/>
                    <a:lstStyle/>
                    <a:p>
                      <a:pPr marL="0" marR="0" lvl="0" indent="0" algn="l" rtl="0">
                        <a:lnSpc>
                          <a:spcPct val="100000"/>
                        </a:lnSpc>
                        <a:spcBef>
                          <a:spcPts val="0"/>
                        </a:spcBef>
                        <a:spcAft>
                          <a:spcPts val="0"/>
                        </a:spcAft>
                        <a:buNone/>
                      </a:pPr>
                      <a:endParaRPr sz="25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EEE"/>
                    </a:solidFill>
                  </a:tcPr>
                </a:tc>
                <a:tc>
                  <a:txBody>
                    <a:bodyPr/>
                    <a:lstStyle/>
                    <a:p>
                      <a:pPr marL="0" marR="0" lvl="0" indent="0" algn="l" rtl="0">
                        <a:lnSpc>
                          <a:spcPct val="100000"/>
                        </a:lnSpc>
                        <a:spcBef>
                          <a:spcPts val="0"/>
                        </a:spcBef>
                        <a:spcAft>
                          <a:spcPts val="0"/>
                        </a:spcAft>
                        <a:buNone/>
                      </a:pPr>
                      <a:endParaRPr sz="25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EEE"/>
                    </a:solidFill>
                  </a:tcPr>
                </a:tc>
                <a:tc>
                  <a:txBody>
                    <a:bodyPr/>
                    <a:lstStyle/>
                    <a:p>
                      <a:pPr marL="0" marR="0" lvl="0" indent="0" algn="l" rtl="0">
                        <a:lnSpc>
                          <a:spcPct val="100000"/>
                        </a:lnSpc>
                        <a:spcBef>
                          <a:spcPts val="0"/>
                        </a:spcBef>
                        <a:spcAft>
                          <a:spcPts val="0"/>
                        </a:spcAft>
                        <a:buNone/>
                      </a:pPr>
                      <a:endParaRPr sz="25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EEE"/>
                    </a:solidFill>
                  </a:tcPr>
                </a:tc>
                <a:tc>
                  <a:txBody>
                    <a:bodyPr/>
                    <a:lstStyle/>
                    <a:p>
                      <a:pPr marL="0" marR="0" lvl="0" indent="0" algn="l" rtl="0">
                        <a:lnSpc>
                          <a:spcPct val="100000"/>
                        </a:lnSpc>
                        <a:spcBef>
                          <a:spcPts val="0"/>
                        </a:spcBef>
                        <a:spcAft>
                          <a:spcPts val="0"/>
                        </a:spcAft>
                        <a:buNone/>
                      </a:pPr>
                      <a:endParaRPr sz="25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EEE"/>
                    </a:solidFill>
                  </a:tcPr>
                </a:tc>
                <a:tc>
                  <a:txBody>
                    <a:bodyPr/>
                    <a:lstStyle/>
                    <a:p>
                      <a:pPr marL="0" marR="0" lvl="0" indent="0" algn="l" rtl="0">
                        <a:lnSpc>
                          <a:spcPct val="100000"/>
                        </a:lnSpc>
                        <a:spcBef>
                          <a:spcPts val="0"/>
                        </a:spcBef>
                        <a:spcAft>
                          <a:spcPts val="0"/>
                        </a:spcAft>
                        <a:buNone/>
                      </a:pPr>
                      <a:endParaRPr sz="25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EEE"/>
                    </a:solid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Shape 171"/>
        <p:cNvGrpSpPr/>
        <p:nvPr/>
      </p:nvGrpSpPr>
      <p:grpSpPr>
        <a:xfrm>
          <a:off x="0" y="0"/>
          <a:ext cx="0" cy="0"/>
          <a:chOff x="0" y="0"/>
          <a:chExt cx="0" cy="0"/>
        </a:xfrm>
      </p:grpSpPr>
      <p:sp>
        <p:nvSpPr>
          <p:cNvPr id="172" name="Google Shape;172;p20"/>
          <p:cNvSpPr txBox="1">
            <a:spLocks noGrp="1"/>
          </p:cNvSpPr>
          <p:nvPr>
            <p:ph type="title"/>
          </p:nvPr>
        </p:nvSpPr>
        <p:spPr>
          <a:xfrm>
            <a:off x="916939" y="609676"/>
            <a:ext cx="2559050" cy="69723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References</a:t>
            </a:r>
            <a:endParaRPr/>
          </a:p>
        </p:txBody>
      </p:sp>
      <p:sp>
        <p:nvSpPr>
          <p:cNvPr id="173" name="Google Shape;173;p20"/>
          <p:cNvSpPr txBox="1">
            <a:spLocks noGrp="1"/>
          </p:cNvSpPr>
          <p:nvPr>
            <p:ph type="body" idx="1"/>
          </p:nvPr>
        </p:nvSpPr>
        <p:spPr>
          <a:xfrm>
            <a:off x="914400" y="1793493"/>
            <a:ext cx="10363200" cy="3046978"/>
          </a:xfrm>
          <a:prstGeom prst="rect">
            <a:avLst/>
          </a:prstGeom>
          <a:noFill/>
          <a:ln>
            <a:noFill/>
          </a:ln>
        </p:spPr>
        <p:txBody>
          <a:bodyPr spcFirstLastPara="1" wrap="square" lIns="0" tIns="60950" rIns="0" bIns="0" anchor="t" anchorCtr="0">
            <a:spAutoFit/>
          </a:bodyPr>
          <a:lstStyle/>
          <a:p>
            <a:pPr marL="0" lvl="0" indent="0" algn="l" rtl="0">
              <a:lnSpc>
                <a:spcPct val="100000"/>
              </a:lnSpc>
              <a:spcBef>
                <a:spcPts val="625"/>
              </a:spcBef>
              <a:spcAft>
                <a:spcPts val="0"/>
              </a:spcAft>
              <a:buNone/>
            </a:pPr>
            <a:r>
              <a:rPr lang="en-US" sz="2100" dirty="0">
                <a:solidFill>
                  <a:srgbClr val="FF0000"/>
                </a:solidFill>
              </a:rPr>
              <a:t>https://www.instructables.com/id/IoT-Water-Control-and-Monitor-Using-NodeMCU-Cayenn/  https://www.electronicwings.com/nodemcu/nodemcu-mqtt-client-with-arduino-ide 3. https://www.electronicwings.com/nodemcu/soil-moisture-sensor-interfacing-with-nodemcu 4. https://www.omega.co.uk/prodinfo/solenoid-valve.html 5. https://tameson.com/solenoid-valve-types.html 6. http://www.circuitstoday.com/arduino-soil-moisture-sensor 7. https://www.nodemcu.com/index_en.html 8. https://www.instructables.com/id/IoT-Water-Control-and-Monitor-Using-NodeMCU-Cayenn/ 9. https://www.instructables.com/id/Interface-Moisture-Sensor-With-NodeMCU/ 10. https://www.jameco.com/Jameco/workshop/learning-center/voltage-regulator.html</a:t>
            </a:r>
            <a:endParaRPr sz="1600" dirty="0">
              <a:solidFill>
                <a:srgbClr val="FF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54"/>
        <p:cNvGrpSpPr/>
        <p:nvPr/>
      </p:nvGrpSpPr>
      <p:grpSpPr>
        <a:xfrm>
          <a:off x="0" y="0"/>
          <a:ext cx="0" cy="0"/>
          <a:chOff x="0" y="0"/>
          <a:chExt cx="0" cy="0"/>
        </a:xfrm>
      </p:grpSpPr>
      <p:sp>
        <p:nvSpPr>
          <p:cNvPr id="55" name="Google Shape;55;p2"/>
          <p:cNvSpPr txBox="1">
            <a:spLocks noGrp="1"/>
          </p:cNvSpPr>
          <p:nvPr>
            <p:ph type="title"/>
          </p:nvPr>
        </p:nvSpPr>
        <p:spPr>
          <a:xfrm>
            <a:off x="944981" y="581609"/>
            <a:ext cx="1938655" cy="69723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Abstract</a:t>
            </a:r>
            <a:endParaRPr/>
          </a:p>
        </p:txBody>
      </p:sp>
      <p:sp>
        <p:nvSpPr>
          <p:cNvPr id="56" name="Google Shape;56;p2"/>
          <p:cNvSpPr txBox="1"/>
          <p:nvPr/>
        </p:nvSpPr>
        <p:spPr>
          <a:xfrm>
            <a:off x="1145539" y="1766061"/>
            <a:ext cx="9812100" cy="4506900"/>
          </a:xfrm>
          <a:prstGeom prst="rect">
            <a:avLst/>
          </a:prstGeom>
          <a:noFill/>
          <a:ln>
            <a:noFill/>
          </a:ln>
        </p:spPr>
        <p:txBody>
          <a:bodyPr spcFirstLastPara="1" wrap="square" lIns="0" tIns="73025" rIns="0" bIns="0" anchor="t" anchorCtr="0">
            <a:spAutoFit/>
          </a:bodyPr>
          <a:lstStyle/>
          <a:p>
            <a:pPr marL="12700" marR="5080" lvl="0" indent="457200" algn="l" rtl="0">
              <a:lnSpc>
                <a:spcPct val="90000"/>
              </a:lnSpc>
              <a:spcBef>
                <a:spcPts val="0"/>
              </a:spcBef>
              <a:spcAft>
                <a:spcPts val="0"/>
              </a:spcAft>
              <a:buNone/>
            </a:pPr>
            <a:r>
              <a:rPr lang="en-US" sz="3200" i="1">
                <a:solidFill>
                  <a:srgbClr val="FF0000"/>
                </a:solidFill>
                <a:latin typeface="Calibri"/>
                <a:ea typeface="Calibri"/>
                <a:cs typeface="Calibri"/>
                <a:sym typeface="Calibri"/>
              </a:rPr>
              <a:t>The concept of this project is to allow the owners of fields to control and observe the growth of their plants in their farms. This is achieved by using a smart platform of IoT and solenoid valves to control the flow of water based on the moisture of the soil and gives real time surveillance to the owners who stay far away from the farms. This project also allows surveillance on the personnel and their crops so as to not occur losses. It is easy to use for anyone with a Smartphone and doesn’t require maintenance once set up.</a:t>
            </a:r>
            <a:endParaRPr sz="3200">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60"/>
        <p:cNvGrpSpPr/>
        <p:nvPr/>
      </p:nvGrpSpPr>
      <p:grpSpPr>
        <a:xfrm>
          <a:off x="0" y="0"/>
          <a:ext cx="0" cy="0"/>
          <a:chOff x="0" y="0"/>
          <a:chExt cx="0" cy="0"/>
        </a:xfrm>
      </p:grpSpPr>
      <p:sp>
        <p:nvSpPr>
          <p:cNvPr id="61" name="Google Shape;61;p3"/>
          <p:cNvSpPr txBox="1">
            <a:spLocks noGrp="1"/>
          </p:cNvSpPr>
          <p:nvPr>
            <p:ph type="title"/>
          </p:nvPr>
        </p:nvSpPr>
        <p:spPr>
          <a:xfrm>
            <a:off x="944981" y="581609"/>
            <a:ext cx="6983730" cy="69723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dirty="0"/>
              <a:t>Problem Statement Addressed</a:t>
            </a:r>
            <a:endParaRPr dirty="0"/>
          </a:p>
        </p:txBody>
      </p:sp>
      <p:sp>
        <p:nvSpPr>
          <p:cNvPr id="62" name="Google Shape;62;p3"/>
          <p:cNvSpPr txBox="1">
            <a:spLocks noGrp="1"/>
          </p:cNvSpPr>
          <p:nvPr>
            <p:ph type="body" idx="1"/>
          </p:nvPr>
        </p:nvSpPr>
        <p:spPr>
          <a:xfrm>
            <a:off x="113122" y="1385740"/>
            <a:ext cx="11164477" cy="4119514"/>
          </a:xfrm>
          <a:prstGeom prst="rect">
            <a:avLst/>
          </a:prstGeom>
          <a:noFill/>
          <a:ln>
            <a:noFill/>
          </a:ln>
        </p:spPr>
        <p:txBody>
          <a:bodyPr spcFirstLastPara="1" wrap="square" lIns="0" tIns="567000" rIns="0" bIns="0" anchor="t" anchorCtr="0">
            <a:spAutoFit/>
          </a:bodyPr>
          <a:lstStyle/>
          <a:p>
            <a:r>
              <a:rPr lang="en-US" sz="3200" b="0" i="0" dirty="0">
                <a:solidFill>
                  <a:srgbClr val="FF0000"/>
                </a:solidFill>
                <a:effectLst/>
                <a:latin typeface="arial" panose="020B0604020202020204" pitchFamily="34" charset="0"/>
              </a:rPr>
              <a:t>The expansion and intensification of agriculture made possible by irrigation has the potential for causing: increased erosion; pollution of surface water and groundwater from agricultural biocides; deterioration of water quality; increased nutrient levels in the irrigation and drainage water resulting in algal blooms, ...</a:t>
            </a:r>
          </a:p>
          <a:p>
            <a:pPr algn="l"/>
            <a:r>
              <a:rPr lang="en-US" sz="3200" b="0" i="0" dirty="0">
                <a:solidFill>
                  <a:srgbClr val="FF0000"/>
                </a:solidFill>
                <a:effectLst/>
                <a:latin typeface="arial" panose="020B0604020202020204" pitchFamily="34" charset="0"/>
              </a:rPr>
              <a:t>   </a:t>
            </a:r>
            <a:endParaRPr dirty="0">
              <a:solidFill>
                <a:srgbClr val="FF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Shape 66"/>
        <p:cNvGrpSpPr/>
        <p:nvPr/>
      </p:nvGrpSpPr>
      <p:grpSpPr>
        <a:xfrm>
          <a:off x="0" y="0"/>
          <a:ext cx="0" cy="0"/>
          <a:chOff x="0" y="0"/>
          <a:chExt cx="0" cy="0"/>
        </a:xfrm>
      </p:grpSpPr>
      <p:sp>
        <p:nvSpPr>
          <p:cNvPr id="67" name="Google Shape;67;p4"/>
          <p:cNvSpPr txBox="1">
            <a:spLocks noGrp="1"/>
          </p:cNvSpPr>
          <p:nvPr>
            <p:ph type="title"/>
          </p:nvPr>
        </p:nvSpPr>
        <p:spPr>
          <a:xfrm>
            <a:off x="944981" y="581609"/>
            <a:ext cx="9836785" cy="69723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Existing Solution to the Problem Addressed</a:t>
            </a:r>
            <a:endParaRPr/>
          </a:p>
        </p:txBody>
      </p:sp>
      <p:sp>
        <p:nvSpPr>
          <p:cNvPr id="68" name="Google Shape;68;p4"/>
          <p:cNvSpPr txBox="1">
            <a:spLocks noGrp="1"/>
          </p:cNvSpPr>
          <p:nvPr>
            <p:ph type="body" idx="1"/>
          </p:nvPr>
        </p:nvSpPr>
        <p:spPr>
          <a:xfrm>
            <a:off x="848412" y="1793493"/>
            <a:ext cx="10429188" cy="3545319"/>
          </a:xfrm>
          <a:prstGeom prst="rect">
            <a:avLst/>
          </a:prstGeom>
          <a:noFill/>
          <a:ln>
            <a:noFill/>
          </a:ln>
        </p:spPr>
        <p:txBody>
          <a:bodyPr spcFirstLastPara="1" wrap="square" lIns="0" tIns="54600" rIns="0" bIns="0" anchor="t" anchorCtr="0">
            <a:spAutoFit/>
          </a:bodyPr>
          <a:lstStyle/>
          <a:p>
            <a:pPr marL="243204" marR="5080" lvl="0" indent="419100" algn="l" rtl="0">
              <a:lnSpc>
                <a:spcPct val="90000"/>
              </a:lnSpc>
              <a:spcBef>
                <a:spcPts val="0"/>
              </a:spcBef>
              <a:spcAft>
                <a:spcPts val="0"/>
              </a:spcAft>
              <a:buNone/>
            </a:pPr>
            <a:r>
              <a:rPr lang="en-US" sz="3600" b="0" i="0" dirty="0">
                <a:solidFill>
                  <a:srgbClr val="FF0000"/>
                </a:solidFill>
                <a:effectLst/>
                <a:latin typeface="arial" panose="020B0604020202020204" pitchFamily="34" charset="0"/>
              </a:rPr>
              <a:t>Smart irrigation technology is set to fix these problems through the </a:t>
            </a:r>
            <a:r>
              <a:rPr lang="en-US" sz="3600" b="1" i="0" dirty="0">
                <a:solidFill>
                  <a:srgbClr val="FF0000"/>
                </a:solidFill>
                <a:effectLst/>
                <a:latin typeface="arial" panose="020B0604020202020204" pitchFamily="34" charset="0"/>
              </a:rPr>
              <a:t>use of IoT-powered agricultural sensors that enable farmers to closely monitor field conditions and adjust irrigation practices accordingly</a:t>
            </a:r>
            <a:r>
              <a:rPr lang="en-US" sz="3600" b="0" i="0" dirty="0">
                <a:solidFill>
                  <a:srgbClr val="FF0000"/>
                </a:solidFill>
                <a:effectLst/>
                <a:latin typeface="arial" panose="020B0604020202020204" pitchFamily="34" charset="0"/>
              </a:rPr>
              <a:t>. This results not only in more efficient water management but in higher crop yields and lower costs.</a:t>
            </a:r>
            <a:endParaRPr sz="3600" dirty="0">
              <a:solidFill>
                <a:srgbClr val="FF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Shape 72"/>
        <p:cNvGrpSpPr/>
        <p:nvPr/>
      </p:nvGrpSpPr>
      <p:grpSpPr>
        <a:xfrm>
          <a:off x="0" y="0"/>
          <a:ext cx="0" cy="0"/>
          <a:chOff x="0" y="0"/>
          <a:chExt cx="0" cy="0"/>
        </a:xfrm>
      </p:grpSpPr>
      <p:sp>
        <p:nvSpPr>
          <p:cNvPr id="73" name="Google Shape;73;p5"/>
          <p:cNvSpPr txBox="1">
            <a:spLocks noGrp="1"/>
          </p:cNvSpPr>
          <p:nvPr>
            <p:ph type="title"/>
          </p:nvPr>
        </p:nvSpPr>
        <p:spPr>
          <a:xfrm>
            <a:off x="944981" y="581609"/>
            <a:ext cx="10263505" cy="69723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Proposed Solution to the Problem Addressed</a:t>
            </a:r>
            <a:endParaRPr/>
          </a:p>
        </p:txBody>
      </p:sp>
      <p:sp>
        <p:nvSpPr>
          <p:cNvPr id="74" name="Google Shape;74;p5"/>
          <p:cNvSpPr txBox="1"/>
          <p:nvPr/>
        </p:nvSpPr>
        <p:spPr>
          <a:xfrm>
            <a:off x="916939" y="2305253"/>
            <a:ext cx="10206300" cy="443700"/>
          </a:xfrm>
          <a:prstGeom prst="rect">
            <a:avLst/>
          </a:prstGeom>
          <a:noFill/>
          <a:ln>
            <a:noFill/>
          </a:ln>
        </p:spPr>
        <p:txBody>
          <a:bodyPr spcFirstLastPara="1" wrap="square" lIns="0" tIns="55225" rIns="0" bIns="0" anchor="t" anchorCtr="0">
            <a:spAutoFit/>
          </a:bodyPr>
          <a:lstStyle/>
          <a:p>
            <a:pPr marL="241300" marR="5080" lvl="0" indent="-228600" algn="l" rtl="0">
              <a:lnSpc>
                <a:spcPct val="90000"/>
              </a:lnSpc>
              <a:spcBef>
                <a:spcPts val="0"/>
              </a:spcBef>
              <a:spcAft>
                <a:spcPts val="0"/>
              </a:spcAft>
              <a:buNone/>
            </a:pPr>
            <a:endParaRPr sz="2800">
              <a:latin typeface="Calibri"/>
              <a:ea typeface="Calibri"/>
              <a:cs typeface="Calibri"/>
              <a:sym typeface="Calibri"/>
            </a:endParaRPr>
          </a:p>
        </p:txBody>
      </p:sp>
      <p:sp>
        <p:nvSpPr>
          <p:cNvPr id="5" name="TextBox 4">
            <a:extLst>
              <a:ext uri="{FF2B5EF4-FFF2-40B4-BE49-F238E27FC236}">
                <a16:creationId xmlns:a16="http://schemas.microsoft.com/office/drawing/2014/main" id="{4275A6B6-4553-49BE-BF67-B024CE449CE6}"/>
              </a:ext>
            </a:extLst>
          </p:cNvPr>
          <p:cNvSpPr txBox="1"/>
          <p:nvPr/>
        </p:nvSpPr>
        <p:spPr>
          <a:xfrm>
            <a:off x="769442" y="1828800"/>
            <a:ext cx="10614582" cy="5262979"/>
          </a:xfrm>
          <a:prstGeom prst="rect">
            <a:avLst/>
          </a:prstGeom>
          <a:noFill/>
        </p:spPr>
        <p:txBody>
          <a:bodyPr wrap="square">
            <a:spAutoFit/>
          </a:bodyPr>
          <a:lstStyle/>
          <a:p>
            <a:pPr algn="l"/>
            <a:r>
              <a:rPr lang="en-US" sz="2800" b="0" i="0" u="none" strike="noStrike" baseline="0" dirty="0">
                <a:solidFill>
                  <a:srgbClr val="FF0000"/>
                </a:solidFill>
                <a:latin typeface="TimesNewRomanPSMT"/>
              </a:rPr>
              <a:t>This project has been designed for surveillance of irrigation systems in farms without the need of manual checking of irrigation systems. For example, if you are staying in Bangalore, and have your farm in Andhra Pradesh or elsewhere and it is not possible for you to go to the farms every time to keep a tab on the plants. Instead, this project allows you to check up on your plants using a simple IoT system. The positive part of this project is that, the node used to connect the system to your smart device, also controls the flow of water from the pump and also the timing intervals in between the irrigation cycles. In this paper we will be discussing all about the project as to how it is constructed and how it works.</a:t>
            </a:r>
          </a:p>
          <a:p>
            <a:pPr algn="l"/>
            <a:endParaRPr lang="en-IN" sz="2800" dirty="0">
              <a:solidFill>
                <a:srgbClr val="FF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Shape 78"/>
        <p:cNvGrpSpPr/>
        <p:nvPr/>
      </p:nvGrpSpPr>
      <p:grpSpPr>
        <a:xfrm>
          <a:off x="0" y="0"/>
          <a:ext cx="0" cy="0"/>
          <a:chOff x="0" y="0"/>
          <a:chExt cx="0" cy="0"/>
        </a:xfrm>
      </p:grpSpPr>
      <p:sp>
        <p:nvSpPr>
          <p:cNvPr id="79" name="Google Shape;79;p6"/>
          <p:cNvSpPr txBox="1">
            <a:spLocks noGrp="1"/>
          </p:cNvSpPr>
          <p:nvPr>
            <p:ph type="title"/>
          </p:nvPr>
        </p:nvSpPr>
        <p:spPr>
          <a:xfrm>
            <a:off x="916939" y="609676"/>
            <a:ext cx="4123054" cy="69723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Project Work Plan</a:t>
            </a:r>
            <a:endParaRPr/>
          </a:p>
        </p:txBody>
      </p:sp>
      <p:sp>
        <p:nvSpPr>
          <p:cNvPr id="80" name="Google Shape;80;p6"/>
          <p:cNvSpPr txBox="1"/>
          <p:nvPr/>
        </p:nvSpPr>
        <p:spPr>
          <a:xfrm>
            <a:off x="1148283" y="2911499"/>
            <a:ext cx="10228500" cy="528600"/>
          </a:xfrm>
          <a:prstGeom prst="rect">
            <a:avLst/>
          </a:prstGeom>
          <a:noFill/>
          <a:ln>
            <a:noFill/>
          </a:ln>
        </p:spPr>
        <p:txBody>
          <a:bodyPr spcFirstLastPara="1" wrap="square" lIns="0" tIns="96500" rIns="0" bIns="0" anchor="t" anchorCtr="0">
            <a:spAutoFit/>
          </a:bodyPr>
          <a:lstStyle/>
          <a:p>
            <a:pPr marL="457200" marR="5080" lvl="0" indent="0" algn="l" rtl="0">
              <a:lnSpc>
                <a:spcPct val="107857"/>
              </a:lnSpc>
              <a:spcBef>
                <a:spcPts val="1050"/>
              </a:spcBef>
              <a:spcAft>
                <a:spcPts val="0"/>
              </a:spcAft>
              <a:buNone/>
            </a:pPr>
            <a:endParaRPr sz="2800">
              <a:latin typeface="Calibri"/>
              <a:ea typeface="Calibri"/>
              <a:cs typeface="Calibri"/>
              <a:sym typeface="Calibri"/>
            </a:endParaRPr>
          </a:p>
        </p:txBody>
      </p:sp>
      <p:sp>
        <p:nvSpPr>
          <p:cNvPr id="5" name="TextBox 4">
            <a:extLst>
              <a:ext uri="{FF2B5EF4-FFF2-40B4-BE49-F238E27FC236}">
                <a16:creationId xmlns:a16="http://schemas.microsoft.com/office/drawing/2014/main" id="{7F19D2E9-39F0-431E-AC53-DAE0E41FE27A}"/>
              </a:ext>
            </a:extLst>
          </p:cNvPr>
          <p:cNvSpPr txBox="1"/>
          <p:nvPr/>
        </p:nvSpPr>
        <p:spPr>
          <a:xfrm>
            <a:off x="815216" y="1230754"/>
            <a:ext cx="10110449" cy="5016758"/>
          </a:xfrm>
          <a:prstGeom prst="rect">
            <a:avLst/>
          </a:prstGeom>
          <a:noFill/>
        </p:spPr>
        <p:txBody>
          <a:bodyPr wrap="square">
            <a:spAutoFit/>
          </a:bodyPr>
          <a:lstStyle/>
          <a:p>
            <a:pPr algn="l"/>
            <a:r>
              <a:rPr lang="en-US" sz="2000" b="0" i="0" u="none" strike="noStrike" baseline="0" dirty="0">
                <a:solidFill>
                  <a:srgbClr val="FF0000"/>
                </a:solidFill>
                <a:latin typeface="TimesNewRomanPSMT"/>
              </a:rPr>
              <a:t>In this project, the soil moisture sensors are placed at every few feet with the probes in the ground. The</a:t>
            </a:r>
            <a:r>
              <a:rPr lang="en-US" sz="2000" dirty="0">
                <a:solidFill>
                  <a:srgbClr val="FF0000"/>
                </a:solidFill>
                <a:latin typeface="TimesNewRomanPSMT"/>
              </a:rPr>
              <a:t> </a:t>
            </a:r>
            <a:r>
              <a:rPr lang="en-US" sz="2000" b="0" i="0" u="none" strike="noStrike" baseline="0" dirty="0">
                <a:solidFill>
                  <a:srgbClr val="FF0000"/>
                </a:solidFill>
                <a:latin typeface="TimesNewRomanPSMT"/>
              </a:rPr>
              <a:t>soil moisture sensor is set to a particular level based on the type of soil and the crops being grown. This project is useful for </a:t>
            </a:r>
            <a:r>
              <a:rPr lang="en-US" sz="2000" b="0" i="0" u="none" strike="noStrike" baseline="0" dirty="0" err="1">
                <a:solidFill>
                  <a:srgbClr val="FF0000"/>
                </a:solidFill>
                <a:latin typeface="TimesNewRomanPSMT"/>
              </a:rPr>
              <a:t>cropsthat</a:t>
            </a:r>
            <a:r>
              <a:rPr lang="en-US" sz="2000" b="0" i="0" u="none" strike="noStrike" baseline="0" dirty="0">
                <a:solidFill>
                  <a:srgbClr val="FF0000"/>
                </a:solidFill>
                <a:latin typeface="TimesNewRomanPSMT"/>
              </a:rPr>
              <a:t> need constant irrigation in small amounts of water. Every 4 hours, the soil moisture is checked through the sensor. The sensors value is then sent to the </a:t>
            </a:r>
            <a:r>
              <a:rPr lang="en-US" sz="2000" b="0" i="0" u="none" strike="noStrike" baseline="0" dirty="0" err="1">
                <a:solidFill>
                  <a:srgbClr val="FF0000"/>
                </a:solidFill>
                <a:latin typeface="TimesNewRomanPSMT"/>
              </a:rPr>
              <a:t>NodeMCU</a:t>
            </a:r>
            <a:r>
              <a:rPr lang="en-US" sz="2000" b="0" i="0" u="none" strike="noStrike" baseline="0" dirty="0">
                <a:solidFill>
                  <a:srgbClr val="FF0000"/>
                </a:solidFill>
                <a:latin typeface="TimesNewRomanPSMT"/>
              </a:rPr>
              <a:t> or the </a:t>
            </a:r>
            <a:r>
              <a:rPr lang="en-US" sz="2000" b="0" i="0" u="none" strike="noStrike" baseline="0" dirty="0" err="1">
                <a:solidFill>
                  <a:srgbClr val="FF0000"/>
                </a:solidFill>
                <a:latin typeface="TimesNewRomanPSMT"/>
              </a:rPr>
              <a:t>WiFi</a:t>
            </a:r>
            <a:r>
              <a:rPr lang="en-US" sz="2000" b="0" i="0" u="none" strike="noStrike" baseline="0" dirty="0">
                <a:solidFill>
                  <a:srgbClr val="FF0000"/>
                </a:solidFill>
                <a:latin typeface="TimesNewRomanPSMT"/>
              </a:rPr>
              <a:t> module. Since this acts like an </a:t>
            </a:r>
            <a:r>
              <a:rPr lang="en-US" sz="2000" b="0" i="0" u="none" strike="noStrike" baseline="0" dirty="0" err="1">
                <a:solidFill>
                  <a:srgbClr val="FF0000"/>
                </a:solidFill>
                <a:latin typeface="TimesNewRomanPSMT"/>
              </a:rPr>
              <a:t>arduino</a:t>
            </a:r>
            <a:r>
              <a:rPr lang="en-US" sz="2000" b="0" i="0" u="none" strike="noStrike" baseline="0" dirty="0">
                <a:solidFill>
                  <a:srgbClr val="FF0000"/>
                </a:solidFill>
                <a:latin typeface="TimesNewRomanPSMT"/>
              </a:rPr>
              <a:t> but can be connected to the </a:t>
            </a:r>
            <a:r>
              <a:rPr lang="en-US" sz="2000" b="0" i="0" u="none" strike="noStrike" baseline="0" dirty="0" err="1">
                <a:solidFill>
                  <a:srgbClr val="FF0000"/>
                </a:solidFill>
                <a:latin typeface="TimesNewRomanPSMT"/>
              </a:rPr>
              <a:t>WiFi</a:t>
            </a:r>
            <a:r>
              <a:rPr lang="en-US" sz="2000" b="0" i="0" u="none" strike="noStrike" baseline="0" dirty="0">
                <a:solidFill>
                  <a:srgbClr val="FF0000"/>
                </a:solidFill>
                <a:latin typeface="TimesNewRomanPSMT"/>
              </a:rPr>
              <a:t>, the sensor reading are checked and matched to the set value of reading. If the value of the soil moisture sensor is equal to the set value, then a command is sent to the solenoid valve to close. A message is then sent to the client’s mobile or app which is connected to </a:t>
            </a:r>
            <a:r>
              <a:rPr lang="en-US" sz="2000" b="0" i="0" u="none" strike="noStrike" baseline="0" dirty="0" err="1">
                <a:solidFill>
                  <a:srgbClr val="FF0000"/>
                </a:solidFill>
                <a:latin typeface="TimesNewRomanPSMT"/>
              </a:rPr>
              <a:t>theNodeMCU</a:t>
            </a:r>
            <a:r>
              <a:rPr lang="en-US" sz="2000" b="0" i="0" u="none" strike="noStrike" baseline="0" dirty="0">
                <a:solidFill>
                  <a:srgbClr val="FF0000"/>
                </a:solidFill>
                <a:latin typeface="TimesNewRomanPSMT"/>
              </a:rPr>
              <a:t> saying that the plants haven’t been watered because the soil moisture level is already equal to the set value. The solenoid valve is generally closed. The moisture is then checked after 4 hours. If the moisture of the soil is less, then the </a:t>
            </a:r>
            <a:r>
              <a:rPr lang="en-US" sz="2000" b="0" i="0" u="none" strike="noStrike" baseline="0" dirty="0" err="1">
                <a:solidFill>
                  <a:srgbClr val="FF0000"/>
                </a:solidFill>
                <a:latin typeface="TimesNewRomanPSMT"/>
              </a:rPr>
              <a:t>NodeMCU</a:t>
            </a:r>
            <a:r>
              <a:rPr lang="en-US" sz="2000" b="0" i="0" u="none" strike="noStrike" baseline="0" dirty="0">
                <a:solidFill>
                  <a:srgbClr val="FF0000"/>
                </a:solidFill>
                <a:latin typeface="TimesNewRomanPSMT"/>
              </a:rPr>
              <a:t> sends a command to the solenoid valve to open. When the solenoid valve is opened, the drip irrigation system starts to drip the water at the roots. It allows water for half an hour and after half an hour; the moisture level is again checked and </a:t>
            </a:r>
            <a:r>
              <a:rPr lang="en-US" sz="1800" b="0" i="0" u="none" strike="noStrike" baseline="0" dirty="0">
                <a:solidFill>
                  <a:srgbClr val="FF0000"/>
                </a:solidFill>
                <a:latin typeface="TimesNewRomanPSMT"/>
              </a:rPr>
              <a:t>sent to the </a:t>
            </a:r>
            <a:r>
              <a:rPr lang="en-US" sz="1800" b="0" i="0" u="none" strike="noStrike" baseline="0" dirty="0" err="1">
                <a:solidFill>
                  <a:srgbClr val="FF0000"/>
                </a:solidFill>
                <a:latin typeface="TimesNewRomanPSMT"/>
              </a:rPr>
              <a:t>NodeMCU</a:t>
            </a:r>
            <a:r>
              <a:rPr lang="en-US" sz="2000" b="0" i="0" u="none" strike="noStrike" baseline="0" dirty="0">
                <a:solidFill>
                  <a:srgbClr val="FF0000"/>
                </a:solidFill>
                <a:latin typeface="TimesNewRomanPSMT"/>
              </a:rPr>
              <a:t>. A message is sent to the client device saying that the plants have been watered at that particular time. The process then repeats all over. The intention of this project is to provide the clients far away from the fields, a chance to keep an eye </a:t>
            </a:r>
            <a:r>
              <a:rPr lang="en-IN" sz="2000" b="0" i="0" u="none" strike="noStrike" baseline="0" dirty="0">
                <a:solidFill>
                  <a:srgbClr val="FF0000"/>
                </a:solidFill>
                <a:latin typeface="TimesNewRomanPSMT"/>
              </a:rPr>
              <a:t>on their plants.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Shape 84"/>
        <p:cNvGrpSpPr/>
        <p:nvPr/>
      </p:nvGrpSpPr>
      <p:grpSpPr>
        <a:xfrm>
          <a:off x="0" y="0"/>
          <a:ext cx="0" cy="0"/>
          <a:chOff x="0" y="0"/>
          <a:chExt cx="0" cy="0"/>
        </a:xfrm>
      </p:grpSpPr>
      <p:sp>
        <p:nvSpPr>
          <p:cNvPr id="85" name="Google Shape;85;p7"/>
          <p:cNvSpPr txBox="1">
            <a:spLocks noGrp="1"/>
          </p:cNvSpPr>
          <p:nvPr>
            <p:ph type="title"/>
          </p:nvPr>
        </p:nvSpPr>
        <p:spPr>
          <a:xfrm>
            <a:off x="916939" y="609676"/>
            <a:ext cx="4123054" cy="69723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Project Work Plan</a:t>
            </a:r>
            <a:endParaRPr/>
          </a:p>
        </p:txBody>
      </p:sp>
      <p:sp>
        <p:nvSpPr>
          <p:cNvPr id="86" name="Google Shape;86;p7"/>
          <p:cNvSpPr txBox="1"/>
          <p:nvPr/>
        </p:nvSpPr>
        <p:spPr>
          <a:xfrm>
            <a:off x="916939" y="1793493"/>
            <a:ext cx="10271100" cy="492600"/>
          </a:xfrm>
          <a:prstGeom prst="rect">
            <a:avLst/>
          </a:prstGeom>
          <a:noFill/>
          <a:ln>
            <a:noFill/>
          </a:ln>
        </p:spPr>
        <p:txBody>
          <a:bodyPr spcFirstLastPara="1" wrap="square" lIns="0" tIns="60950" rIns="0" bIns="0" anchor="t" anchorCtr="0">
            <a:spAutoFit/>
          </a:bodyPr>
          <a:lstStyle/>
          <a:p>
            <a:pPr marL="457200" marR="0" lvl="0" indent="0" algn="l" rtl="0">
              <a:lnSpc>
                <a:spcPct val="100000"/>
              </a:lnSpc>
              <a:spcBef>
                <a:spcPts val="615"/>
              </a:spcBef>
              <a:spcAft>
                <a:spcPts val="0"/>
              </a:spcAft>
              <a:buNone/>
            </a:pPr>
            <a:endParaRPr sz="2800">
              <a:latin typeface="Calibri"/>
              <a:ea typeface="Calibri"/>
              <a:cs typeface="Calibri"/>
              <a:sym typeface="Calibri"/>
            </a:endParaRPr>
          </a:p>
        </p:txBody>
      </p:sp>
      <p:sp>
        <p:nvSpPr>
          <p:cNvPr id="5" name="TextBox 4">
            <a:extLst>
              <a:ext uri="{FF2B5EF4-FFF2-40B4-BE49-F238E27FC236}">
                <a16:creationId xmlns:a16="http://schemas.microsoft.com/office/drawing/2014/main" id="{5E14B802-3C07-4293-8EF7-6A993EEDF2BC}"/>
              </a:ext>
            </a:extLst>
          </p:cNvPr>
          <p:cNvSpPr txBox="1"/>
          <p:nvPr/>
        </p:nvSpPr>
        <p:spPr>
          <a:xfrm>
            <a:off x="518474" y="1545996"/>
            <a:ext cx="11557262" cy="3046988"/>
          </a:xfrm>
          <a:prstGeom prst="rect">
            <a:avLst/>
          </a:prstGeom>
          <a:noFill/>
        </p:spPr>
        <p:txBody>
          <a:bodyPr wrap="square">
            <a:spAutoFit/>
          </a:bodyPr>
          <a:lstStyle/>
          <a:p>
            <a:pPr algn="l"/>
            <a:r>
              <a:rPr lang="en-US" sz="2400" b="0" i="0" u="none" strike="noStrike" baseline="0" dirty="0">
                <a:solidFill>
                  <a:srgbClr val="FF0000"/>
                </a:solidFill>
                <a:latin typeface="TimesNewRomanPSMT"/>
              </a:rPr>
              <a:t>Once the solenoid valve is open, the back wash valve is closed, the pressure gauge starts fluctuating as the pressure is built up to pump the water. Once the particular pressure is obtained, the by-pass valve opens and pump gets switched on. The pump then pumps out water from the well and the water flows through the main line and the sub-lines and the water is delivered to the roots </a:t>
            </a:r>
            <a:r>
              <a:rPr lang="en-IN" sz="2400" b="0" i="0" u="none" strike="noStrike" baseline="0" dirty="0">
                <a:solidFill>
                  <a:srgbClr val="FF0000"/>
                </a:solidFill>
                <a:latin typeface="TimesNewRomanPSMT"/>
              </a:rPr>
              <a:t>of the </a:t>
            </a:r>
            <a:r>
              <a:rPr lang="en-US" sz="2400" b="0" i="0" u="none" strike="noStrike" baseline="0" dirty="0">
                <a:solidFill>
                  <a:srgbClr val="FF0000"/>
                </a:solidFill>
                <a:latin typeface="TimesNewRomanPSMT"/>
              </a:rPr>
              <a:t>out water from the well and the water flows through the main line and the sub-lines and the water is delivered to the roots of the plant, drop by drop. When the solenoid valve closes, all these processes are shut off hence shutting off the water supply to </a:t>
            </a:r>
            <a:r>
              <a:rPr lang="en-IN" sz="2400" b="0" i="0" u="none" strike="noStrike" baseline="0" dirty="0">
                <a:solidFill>
                  <a:srgbClr val="FF0000"/>
                </a:solidFill>
                <a:latin typeface="TimesNewRomanPSMT"/>
              </a:rPr>
              <a:t>the plants.</a:t>
            </a:r>
            <a:endParaRPr lang="en-IN" sz="2400" dirty="0">
              <a:solidFill>
                <a:srgbClr val="FF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Shape 90"/>
        <p:cNvGrpSpPr/>
        <p:nvPr/>
      </p:nvGrpSpPr>
      <p:grpSpPr>
        <a:xfrm>
          <a:off x="0" y="0"/>
          <a:ext cx="0" cy="0"/>
          <a:chOff x="0" y="0"/>
          <a:chExt cx="0" cy="0"/>
        </a:xfrm>
      </p:grpSpPr>
      <p:sp>
        <p:nvSpPr>
          <p:cNvPr id="91" name="Google Shape;91;p8"/>
          <p:cNvSpPr txBox="1">
            <a:spLocks noGrp="1"/>
          </p:cNvSpPr>
          <p:nvPr>
            <p:ph type="title"/>
          </p:nvPr>
        </p:nvSpPr>
        <p:spPr>
          <a:xfrm>
            <a:off x="916939" y="609676"/>
            <a:ext cx="4123054" cy="69723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Project Work Plan</a:t>
            </a:r>
            <a:endParaRPr/>
          </a:p>
        </p:txBody>
      </p:sp>
      <p:sp>
        <p:nvSpPr>
          <p:cNvPr id="92" name="Google Shape;92;p8"/>
          <p:cNvSpPr txBox="1"/>
          <p:nvPr/>
        </p:nvSpPr>
        <p:spPr>
          <a:xfrm>
            <a:off x="930655" y="1718208"/>
            <a:ext cx="10238100" cy="468600"/>
          </a:xfrm>
          <a:prstGeom prst="rect">
            <a:avLst/>
          </a:prstGeom>
          <a:noFill/>
          <a:ln>
            <a:noFill/>
          </a:ln>
        </p:spPr>
        <p:txBody>
          <a:bodyPr spcFirstLastPara="1" wrap="square" lIns="0" tIns="53975" rIns="0" bIns="0" anchor="t" anchorCtr="0">
            <a:spAutoFit/>
          </a:bodyPr>
          <a:lstStyle/>
          <a:p>
            <a:pPr marL="457200" marR="809625" lvl="0" indent="0" algn="l" rtl="0">
              <a:lnSpc>
                <a:spcPct val="96071"/>
              </a:lnSpc>
              <a:spcBef>
                <a:spcPts val="990"/>
              </a:spcBef>
              <a:spcAft>
                <a:spcPts val="0"/>
              </a:spcAft>
              <a:buNone/>
            </a:pPr>
            <a:endParaRPr sz="2800">
              <a:latin typeface="Calibri"/>
              <a:ea typeface="Calibri"/>
              <a:cs typeface="Calibri"/>
              <a:sym typeface="Calibri"/>
            </a:endParaRPr>
          </a:p>
        </p:txBody>
      </p:sp>
      <p:pic>
        <p:nvPicPr>
          <p:cNvPr id="3" name="Picture 2">
            <a:extLst>
              <a:ext uri="{FF2B5EF4-FFF2-40B4-BE49-F238E27FC236}">
                <a16:creationId xmlns:a16="http://schemas.microsoft.com/office/drawing/2014/main" id="{7F7ACB85-5AF8-4BBB-8B43-638AF6B65876}"/>
              </a:ext>
            </a:extLst>
          </p:cNvPr>
          <p:cNvPicPr>
            <a:picLocks noChangeAspect="1"/>
          </p:cNvPicPr>
          <p:nvPr/>
        </p:nvPicPr>
        <p:blipFill>
          <a:blip r:embed="rId3"/>
          <a:stretch>
            <a:fillRect/>
          </a:stretch>
        </p:blipFill>
        <p:spPr>
          <a:xfrm>
            <a:off x="4240933" y="1832084"/>
            <a:ext cx="2758067" cy="441624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Shape 96"/>
        <p:cNvGrpSpPr/>
        <p:nvPr/>
      </p:nvGrpSpPr>
      <p:grpSpPr>
        <a:xfrm>
          <a:off x="0" y="0"/>
          <a:ext cx="0" cy="0"/>
          <a:chOff x="0" y="0"/>
          <a:chExt cx="0" cy="0"/>
        </a:xfrm>
      </p:grpSpPr>
      <p:sp>
        <p:nvSpPr>
          <p:cNvPr id="97" name="Google Shape;97;p9"/>
          <p:cNvSpPr txBox="1">
            <a:spLocks noGrp="1"/>
          </p:cNvSpPr>
          <p:nvPr>
            <p:ph type="title"/>
          </p:nvPr>
        </p:nvSpPr>
        <p:spPr>
          <a:xfrm>
            <a:off x="916939" y="609676"/>
            <a:ext cx="4123054" cy="69723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Project Work Plan</a:t>
            </a:r>
            <a:endParaRPr/>
          </a:p>
        </p:txBody>
      </p:sp>
      <p:sp>
        <p:nvSpPr>
          <p:cNvPr id="98" name="Google Shape;98;p9"/>
          <p:cNvSpPr txBox="1"/>
          <p:nvPr/>
        </p:nvSpPr>
        <p:spPr>
          <a:xfrm>
            <a:off x="935793" y="1737106"/>
            <a:ext cx="10352400" cy="5122546"/>
          </a:xfrm>
          <a:prstGeom prst="rect">
            <a:avLst/>
          </a:prstGeom>
          <a:noFill/>
          <a:ln>
            <a:noFill/>
          </a:ln>
        </p:spPr>
        <p:txBody>
          <a:bodyPr spcFirstLastPara="1" wrap="square" lIns="0" tIns="13325" rIns="0" bIns="0" anchor="t" anchorCtr="0">
            <a:spAutoFit/>
          </a:bodyPr>
          <a:lstStyle/>
          <a:p>
            <a:pPr algn="l"/>
            <a:r>
              <a:rPr lang="en-IN" sz="1800" b="0" i="0" u="none" strike="noStrike" baseline="0" dirty="0">
                <a:solidFill>
                  <a:srgbClr val="FF0000"/>
                </a:solidFill>
                <a:latin typeface="TimesNewRomanPSMT"/>
              </a:rPr>
              <a:t>Steps:</a:t>
            </a:r>
          </a:p>
          <a:p>
            <a:pPr algn="l"/>
            <a:r>
              <a:rPr lang="en-IN" sz="1800" b="0" i="0" u="none" strike="noStrike" baseline="0" dirty="0">
                <a:solidFill>
                  <a:srgbClr val="FF0000"/>
                </a:solidFill>
                <a:latin typeface="TimesNewRomanPSMT"/>
              </a:rPr>
              <a:t>*Install required libraries</a:t>
            </a:r>
          </a:p>
          <a:p>
            <a:pPr algn="l"/>
            <a:r>
              <a:rPr lang="en-US" sz="1800" b="0" i="0" u="none" strike="noStrike" baseline="0" dirty="0">
                <a:solidFill>
                  <a:srgbClr val="FF0000"/>
                </a:solidFill>
                <a:latin typeface="TimesNewRomanPSMT"/>
              </a:rPr>
              <a:t>*First refer Getting Started with </a:t>
            </a:r>
            <a:r>
              <a:rPr lang="en-US" sz="1800" b="0" i="0" u="none" strike="noStrike" baseline="0" dirty="0" err="1">
                <a:solidFill>
                  <a:srgbClr val="FF0000"/>
                </a:solidFill>
                <a:latin typeface="TimesNewRomanPSMT"/>
              </a:rPr>
              <a:t>NodeMCU</a:t>
            </a:r>
            <a:r>
              <a:rPr lang="en-US" sz="1800" b="0" i="0" u="none" strike="noStrike" baseline="0" dirty="0">
                <a:solidFill>
                  <a:srgbClr val="FF0000"/>
                </a:solidFill>
                <a:latin typeface="TimesNewRomanPSMT"/>
              </a:rPr>
              <a:t> using Arduino IDE if you are not installed </a:t>
            </a:r>
            <a:r>
              <a:rPr lang="en-US" sz="1800" b="0" i="0" u="none" strike="noStrike" baseline="0" dirty="0" err="1">
                <a:solidFill>
                  <a:srgbClr val="FF0000"/>
                </a:solidFill>
                <a:latin typeface="TimesNewRomanPSMT"/>
              </a:rPr>
              <a:t>NodeMCU</a:t>
            </a:r>
            <a:r>
              <a:rPr lang="en-US" sz="1800" b="0" i="0" u="none" strike="noStrike" baseline="0" dirty="0">
                <a:solidFill>
                  <a:srgbClr val="FF0000"/>
                </a:solidFill>
                <a:latin typeface="TimesNewRomanPSMT"/>
              </a:rPr>
              <a:t> board packages in Arduino IDE.</a:t>
            </a:r>
          </a:p>
          <a:p>
            <a:pPr algn="l"/>
            <a:r>
              <a:rPr lang="en-US" sz="1800" b="0" i="0" u="none" strike="noStrike" baseline="0" dirty="0">
                <a:solidFill>
                  <a:srgbClr val="FF0000"/>
                </a:solidFill>
                <a:latin typeface="TimesNewRomanPSMT"/>
              </a:rPr>
              <a:t>*Here we are using Adafruit libraries for above example. We will need to install the Adafruit IO</a:t>
            </a:r>
            <a:r>
              <a:rPr lang="en-US" sz="1800" b="1" i="0" u="none" strike="noStrike" baseline="0" dirty="0">
                <a:solidFill>
                  <a:srgbClr val="FF0000"/>
                </a:solidFill>
                <a:latin typeface="TimesNewRoman,Bold"/>
              </a:rPr>
              <a:t>, </a:t>
            </a:r>
            <a:r>
              <a:rPr lang="en-US" sz="1800" b="0" i="0" u="none" strike="noStrike" baseline="0" dirty="0">
                <a:solidFill>
                  <a:srgbClr val="FF0000"/>
                </a:solidFill>
                <a:latin typeface="TimesNewRomanPSMT"/>
              </a:rPr>
              <a:t>Adafruit MQTT</a:t>
            </a:r>
            <a:r>
              <a:rPr lang="en-US" sz="1800" b="1" i="0" u="none" strike="noStrike" baseline="0" dirty="0">
                <a:solidFill>
                  <a:srgbClr val="FF0000"/>
                </a:solidFill>
                <a:latin typeface="TimesNewRoman,Bold"/>
              </a:rPr>
              <a:t>, </a:t>
            </a:r>
            <a:r>
              <a:rPr lang="en-US" sz="1800" b="0" i="0" u="none" strike="noStrike" baseline="0" dirty="0">
                <a:solidFill>
                  <a:srgbClr val="FF0000"/>
                </a:solidFill>
                <a:latin typeface="TimesNewRomanPSMT"/>
              </a:rPr>
              <a:t>and Arduino Http Client libraries using the Arduino Library Manager.</a:t>
            </a:r>
          </a:p>
          <a:p>
            <a:pPr algn="l"/>
            <a:r>
              <a:rPr lang="en-US" sz="1800" b="0" i="0" u="none" strike="noStrike" baseline="0" dirty="0">
                <a:solidFill>
                  <a:srgbClr val="FF0000"/>
                </a:solidFill>
                <a:latin typeface="TimesNewRomanPSMT"/>
              </a:rPr>
              <a:t>*Open the Arduino IDE and navigate to </a:t>
            </a:r>
            <a:r>
              <a:rPr lang="en-US" sz="1800" b="1" i="0" u="none" strike="noStrike" baseline="0" dirty="0">
                <a:solidFill>
                  <a:srgbClr val="FF0000"/>
                </a:solidFill>
                <a:latin typeface="TimesNewRoman,Bold"/>
              </a:rPr>
              <a:t>Sketch -&gt; Include Library -&gt; Manage Libraries…</a:t>
            </a:r>
          </a:p>
          <a:p>
            <a:pPr algn="l"/>
            <a:r>
              <a:rPr lang="en-US" sz="1800" b="0" i="0" u="none" strike="noStrike" baseline="0" dirty="0">
                <a:solidFill>
                  <a:srgbClr val="FF0000"/>
                </a:solidFill>
                <a:latin typeface="TimesNewRomanPSMT"/>
              </a:rPr>
              <a:t>*Library Manager Window will pop up. Now enter </a:t>
            </a:r>
            <a:r>
              <a:rPr lang="en-US" sz="1800" b="1" i="0" u="none" strike="noStrike" baseline="0" dirty="0">
                <a:solidFill>
                  <a:srgbClr val="FF0000"/>
                </a:solidFill>
                <a:latin typeface="TimesNewRoman,Bold"/>
              </a:rPr>
              <a:t>Adafruit IO Arduino </a:t>
            </a:r>
            <a:r>
              <a:rPr lang="en-US" sz="1800" b="0" i="0" u="none" strike="noStrike" baseline="0" dirty="0">
                <a:solidFill>
                  <a:srgbClr val="FF0000"/>
                </a:solidFill>
                <a:latin typeface="TimesNewRomanPSMT"/>
              </a:rPr>
              <a:t>into the search box, and click Install on the </a:t>
            </a:r>
            <a:r>
              <a:rPr lang="en-US" sz="1800" b="1" i="0" u="none" strike="noStrike" baseline="0" dirty="0">
                <a:solidFill>
                  <a:srgbClr val="FF0000"/>
                </a:solidFill>
                <a:latin typeface="TimesNewRoman,Bold"/>
              </a:rPr>
              <a:t>Adafruit IO Arduino library </a:t>
            </a:r>
            <a:r>
              <a:rPr lang="en-US" sz="1800" b="0" i="0" u="none" strike="noStrike" baseline="0" dirty="0">
                <a:solidFill>
                  <a:srgbClr val="FF0000"/>
                </a:solidFill>
                <a:latin typeface="TimesNewRomanPSMT"/>
              </a:rPr>
              <a:t>option to install version 2.6.0 or higher.</a:t>
            </a:r>
          </a:p>
          <a:p>
            <a:pPr algn="l"/>
            <a:r>
              <a:rPr lang="en-US" sz="1800" b="0" i="0" u="none" strike="noStrike" baseline="0" dirty="0">
                <a:solidFill>
                  <a:srgbClr val="FF0000"/>
                </a:solidFill>
                <a:latin typeface="TimesNewRomanPSMT"/>
              </a:rPr>
              <a:t>*Now enter </a:t>
            </a:r>
            <a:r>
              <a:rPr lang="en-US" sz="1800" b="1" i="0" u="none" strike="noStrike" baseline="0" dirty="0">
                <a:solidFill>
                  <a:srgbClr val="FF0000"/>
                </a:solidFill>
                <a:latin typeface="TimesNewRoman,Bold"/>
              </a:rPr>
              <a:t>Adafruit MQTT </a:t>
            </a:r>
            <a:r>
              <a:rPr lang="en-US" sz="1800" b="0" i="0" u="none" strike="noStrike" baseline="0" dirty="0">
                <a:solidFill>
                  <a:srgbClr val="FF0000"/>
                </a:solidFill>
                <a:latin typeface="TimesNewRomanPSMT"/>
              </a:rPr>
              <a:t>into the search box, and click Install on the </a:t>
            </a:r>
            <a:r>
              <a:rPr lang="en-US" sz="1800" b="1" i="0" u="none" strike="noStrike" baseline="0" dirty="0">
                <a:solidFill>
                  <a:srgbClr val="FF0000"/>
                </a:solidFill>
                <a:latin typeface="TimesNewRoman,Bold"/>
              </a:rPr>
              <a:t>Adafruit MQTT </a:t>
            </a:r>
            <a:r>
              <a:rPr lang="en-US" sz="1800" b="1" i="0" u="none" strike="noStrike" baseline="0" dirty="0" err="1">
                <a:solidFill>
                  <a:srgbClr val="FF0000"/>
                </a:solidFill>
                <a:latin typeface="TimesNewRoman,Bold"/>
              </a:rPr>
              <a:t>library</a:t>
            </a:r>
            <a:r>
              <a:rPr lang="en-US" sz="1800" b="0" i="0" u="none" strike="noStrike" baseline="0" dirty="0" err="1">
                <a:solidFill>
                  <a:srgbClr val="FF0000"/>
                </a:solidFill>
                <a:latin typeface="TimesNewRomanPSMT"/>
              </a:rPr>
              <a:t>option</a:t>
            </a:r>
            <a:r>
              <a:rPr lang="en-US" sz="1800" b="0" i="0" u="none" strike="noStrike" baseline="0" dirty="0">
                <a:solidFill>
                  <a:srgbClr val="FF0000"/>
                </a:solidFill>
                <a:latin typeface="TimesNewRomanPSMT"/>
              </a:rPr>
              <a:t> to install version 0.17.0 </a:t>
            </a:r>
            <a:r>
              <a:rPr lang="en-IN" sz="1800" b="0" i="0" u="none" strike="noStrike" baseline="0" dirty="0">
                <a:solidFill>
                  <a:srgbClr val="FF0000"/>
                </a:solidFill>
                <a:latin typeface="TimesNewRomanPSMT"/>
              </a:rPr>
              <a:t>or higher.</a:t>
            </a:r>
          </a:p>
          <a:p>
            <a:pPr algn="l"/>
            <a:r>
              <a:rPr lang="en-US" sz="1800" b="0" i="0" u="none" strike="noStrike" baseline="0" dirty="0">
                <a:solidFill>
                  <a:srgbClr val="FF0000"/>
                </a:solidFill>
                <a:latin typeface="TimesNewRomanPSMT"/>
              </a:rPr>
              <a:t>*Now enter </a:t>
            </a:r>
            <a:r>
              <a:rPr lang="en-US" sz="1800" b="1" i="0" u="none" strike="noStrike" baseline="0" dirty="0">
                <a:solidFill>
                  <a:srgbClr val="FF0000"/>
                </a:solidFill>
                <a:latin typeface="TimesNewRoman,Bold"/>
              </a:rPr>
              <a:t>Arduino Http Client </a:t>
            </a:r>
            <a:r>
              <a:rPr lang="en-US" sz="1800" b="0" i="0" u="none" strike="noStrike" baseline="0" dirty="0">
                <a:solidFill>
                  <a:srgbClr val="FF0000"/>
                </a:solidFill>
                <a:latin typeface="TimesNewRomanPSMT"/>
              </a:rPr>
              <a:t>into the search box, and click Install on the </a:t>
            </a:r>
            <a:r>
              <a:rPr lang="en-US" sz="1800" b="1" i="0" u="none" strike="noStrike" baseline="0" dirty="0" err="1">
                <a:solidFill>
                  <a:srgbClr val="FF0000"/>
                </a:solidFill>
                <a:latin typeface="TimesNewRoman,Bold"/>
              </a:rPr>
              <a:t>ArduinoHttpClient</a:t>
            </a:r>
            <a:r>
              <a:rPr lang="en-US" sz="1800" b="0" i="0" u="none" strike="noStrike" baseline="0" dirty="0" err="1">
                <a:solidFill>
                  <a:srgbClr val="FF0000"/>
                </a:solidFill>
                <a:latin typeface="TimesNewRomanPSMT"/>
              </a:rPr>
              <a:t>library</a:t>
            </a:r>
            <a:r>
              <a:rPr lang="en-US" sz="1800" b="0" i="0" u="none" strike="noStrike" baseline="0" dirty="0">
                <a:solidFill>
                  <a:srgbClr val="FF0000"/>
                </a:solidFill>
                <a:latin typeface="TimesNewRomanPSMT"/>
              </a:rPr>
              <a:t> option to install version</a:t>
            </a:r>
          </a:p>
          <a:p>
            <a:pPr algn="l"/>
            <a:r>
              <a:rPr lang="en-IN" sz="1800" b="0" i="0" u="none" strike="noStrike" baseline="0" dirty="0">
                <a:solidFill>
                  <a:srgbClr val="FF0000"/>
                </a:solidFill>
                <a:latin typeface="TimesNewRomanPSMT"/>
              </a:rPr>
              <a:t>0.3.0 or higher.</a:t>
            </a:r>
          </a:p>
          <a:p>
            <a:pPr algn="l"/>
            <a:r>
              <a:rPr lang="en-US" sz="1800" b="0" i="0" u="none" strike="noStrike" baseline="0" dirty="0">
                <a:solidFill>
                  <a:srgbClr val="FF0000"/>
                </a:solidFill>
                <a:latin typeface="TimesNewRomanPSMT"/>
              </a:rPr>
              <a:t>*Now open example of Adafruit </a:t>
            </a:r>
            <a:r>
              <a:rPr lang="en-US" sz="1800" b="0" i="0" u="none" strike="noStrike" baseline="0" dirty="0" err="1">
                <a:solidFill>
                  <a:srgbClr val="FF0000"/>
                </a:solidFill>
                <a:latin typeface="TimesNewRomanPSMT"/>
              </a:rPr>
              <a:t>mqtt</a:t>
            </a:r>
            <a:r>
              <a:rPr lang="en-US" sz="1800" b="0" i="0" u="none" strike="noStrike" baseline="0" dirty="0">
                <a:solidFill>
                  <a:srgbClr val="FF0000"/>
                </a:solidFill>
                <a:latin typeface="TimesNewRomanPSMT"/>
              </a:rPr>
              <a:t> Io dashboard. To open it navigate to </a:t>
            </a:r>
            <a:r>
              <a:rPr lang="en-US" sz="1800" b="1" i="0" u="none" strike="noStrike" baseline="0" dirty="0">
                <a:solidFill>
                  <a:srgbClr val="FF0000"/>
                </a:solidFill>
                <a:latin typeface="TimesNewRoman,Bold"/>
              </a:rPr>
              <a:t>File -&gt; Examples -&gt; Adafruit MQTT Library -&gt;</a:t>
            </a:r>
            <a:r>
              <a:rPr lang="en-IN" sz="1800" b="1" i="0" u="none" strike="noStrike" baseline="0" dirty="0">
                <a:solidFill>
                  <a:srgbClr val="FF0000"/>
                </a:solidFill>
                <a:latin typeface="TimesNewRoman,Bold"/>
              </a:rPr>
              <a:t>mqtt_esp8266</a:t>
            </a:r>
          </a:p>
          <a:p>
            <a:pPr algn="l"/>
            <a:r>
              <a:rPr lang="en-US" sz="1800" b="0" i="0" u="none" strike="noStrike" baseline="0" dirty="0">
                <a:solidFill>
                  <a:srgbClr val="FF0000"/>
                </a:solidFill>
                <a:latin typeface="TimesNewRomanPSMT"/>
              </a:rPr>
              <a:t>*Now edit the </a:t>
            </a:r>
            <a:r>
              <a:rPr lang="en-US" sz="1800" b="0" i="0" u="none" strike="noStrike" baseline="0" dirty="0" err="1">
                <a:solidFill>
                  <a:srgbClr val="FF0000"/>
                </a:solidFill>
                <a:latin typeface="TimesNewRomanPSMT"/>
              </a:rPr>
              <a:t>Wifi</a:t>
            </a:r>
            <a:r>
              <a:rPr lang="en-US" sz="1800" b="0" i="0" u="none" strike="noStrike" baseline="0" dirty="0">
                <a:solidFill>
                  <a:srgbClr val="FF0000"/>
                </a:solidFill>
                <a:latin typeface="TimesNewRomanPSMT"/>
              </a:rPr>
              <a:t> and Adafruit Io credentials with correct information </a:t>
            </a:r>
            <a:endParaRPr lang="en-IN" sz="1800" b="0" i="0" u="none" strike="noStrike" baseline="0" dirty="0">
              <a:solidFill>
                <a:srgbClr val="FF0000"/>
              </a:solidFill>
              <a:latin typeface="TimesNewRomanPSMT"/>
            </a:endParaRPr>
          </a:p>
          <a:p>
            <a:pPr algn="l"/>
            <a:endParaRPr sz="2600" dirty="0">
              <a:solidFill>
                <a:srgbClr val="FF0000"/>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1827</Words>
  <Application>Microsoft Office PowerPoint</Application>
  <PresentationFormat>Widescreen</PresentationFormat>
  <Paragraphs>104</Paragraphs>
  <Slides>19</Slides>
  <Notes>19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Arial</vt:lpstr>
      <vt:lpstr>Arial</vt:lpstr>
      <vt:lpstr>Calibri</vt:lpstr>
      <vt:lpstr>Lucida Sans</vt:lpstr>
      <vt:lpstr>SymbolMT</vt:lpstr>
      <vt:lpstr>Times New Roman</vt:lpstr>
      <vt:lpstr>TimesNewRoman,Bold</vt:lpstr>
      <vt:lpstr>TimesNewRomanPSMT</vt:lpstr>
      <vt:lpstr>Office Theme</vt:lpstr>
      <vt:lpstr>SMART IRRIGATION</vt:lpstr>
      <vt:lpstr>Abstract</vt:lpstr>
      <vt:lpstr>Problem Statement Addressed</vt:lpstr>
      <vt:lpstr>Existing Solution to the Problem Addressed</vt:lpstr>
      <vt:lpstr>Proposed Solution to the Problem Addressed</vt:lpstr>
      <vt:lpstr>Project Work Plan</vt:lpstr>
      <vt:lpstr>Project Work Plan</vt:lpstr>
      <vt:lpstr>Project Work Plan</vt:lpstr>
      <vt:lpstr>Project Work Plan</vt:lpstr>
      <vt:lpstr>Project Work Plan</vt:lpstr>
      <vt:lpstr>Project Work Plan</vt:lpstr>
      <vt:lpstr>PowerPoint Presentation</vt:lpstr>
      <vt:lpstr>Flow Chart</vt:lpstr>
      <vt:lpstr>Effective utilization of the Modern Tool &amp;  Cloud</vt:lpstr>
      <vt:lpstr>Technology stack &amp; use case</vt:lpstr>
      <vt:lpstr>Sample Output</vt:lpstr>
      <vt:lpstr>Analysis of Results &amp; Discussions</vt:lpstr>
      <vt:lpstr>Cost Benefit Analysis (List of Components /  Service Used)</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IRRIGATION</dc:title>
  <dc:creator>vignesh waran</dc:creator>
  <cp:lastModifiedBy>indhuja J</cp:lastModifiedBy>
  <cp:revision>1</cp:revision>
  <dcterms:created xsi:type="dcterms:W3CDTF">2022-03-29T17:13:56Z</dcterms:created>
  <dcterms:modified xsi:type="dcterms:W3CDTF">2022-03-31T13:33:09Z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2022-03-29T00:00:00Z</vt:filetime>
  </property>
  <property fmtid="{D5CDD505-2E9C-101B-9397-08002B2CF9AE}" pid="3" name="Creator">
    <vt:lpwstr>Microsoft® PowerPoint® 2021</vt:lpwstr>
  </property>
  <property fmtid="{D5CDD505-2E9C-101B-9397-08002B2CF9AE}" pid="4" name="LastSaved">
    <vt:filetime>2022-03-29T00:00:00Z</vt:filetime>
  </property>
</Properties>
</file>