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6" r:id="rId10"/>
    <p:sldId id="267" r:id="rId11"/>
    <p:sldId id="268"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iWq05TIJmeT7/tNyyhIeNWXRD/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EA0B3452-04F2-42A9-8B6A-A782C22753BE}">
  <a:tblStyle styleId="{EA0B3452-04F2-42A9-8B6A-A782C22753B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84" autoAdjust="0"/>
    <p:restoredTop sz="94660"/>
  </p:normalViewPr>
  <p:slideViewPr>
    <p:cSldViewPr snapToGrid="0">
      <p:cViewPr>
        <p:scale>
          <a:sx n="50" d="100"/>
          <a:sy n="50" d="100"/>
        </p:scale>
        <p:origin x="-408" y="-1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470709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1" name="Google Shape;21;p17"/>
          <p:cNvPicPr preferRelativeResize="0"/>
          <p:nvPr/>
        </p:nvPicPr>
        <p:blipFill rotWithShape="1">
          <a:blip r:embed="rId2">
            <a:alphaModFix/>
          </a:blip>
          <a:srcRect/>
          <a:stretch/>
        </p:blipFill>
        <p:spPr>
          <a:xfrm>
            <a:off x="10451530" y="132594"/>
            <a:ext cx="1411266" cy="1363792"/>
          </a:xfrm>
          <a:prstGeom prst="rect">
            <a:avLst/>
          </a:prstGeom>
          <a:noFill/>
          <a:ln>
            <a:noFill/>
          </a:ln>
        </p:spPr>
      </p:pic>
      <p:pic>
        <p:nvPicPr>
          <p:cNvPr id="22" name="Google Shape;22;p17"/>
          <p:cNvPicPr preferRelativeResize="0"/>
          <p:nvPr/>
        </p:nvPicPr>
        <p:blipFill rotWithShape="1">
          <a:blip r:embed="rId3">
            <a:alphaModFix/>
          </a:blip>
          <a:srcRect/>
          <a:stretch/>
        </p:blipFill>
        <p:spPr>
          <a:xfrm>
            <a:off x="203579" y="438642"/>
            <a:ext cx="1269242" cy="104734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5"/>
          <p:cNvSpPr>
            <a:spLocks noGrp="1"/>
          </p:cNvSpPr>
          <p:nvPr>
            <p:ph type="pic" idx="2"/>
          </p:nvPr>
        </p:nvSpPr>
        <p:spPr>
          <a:xfrm>
            <a:off x="5183188" y="987425"/>
            <a:ext cx="6172200" cy="4873625"/>
          </a:xfrm>
          <a:prstGeom prst="rect">
            <a:avLst/>
          </a:prstGeom>
          <a:noFill/>
          <a:ln>
            <a:noFill/>
          </a:ln>
        </p:spPr>
      </p:sp>
      <p:sp>
        <p:nvSpPr>
          <p:cNvPr id="70" name="Google Shape;70;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1450258" y="1710813"/>
            <a:ext cx="9144000" cy="1179718"/>
          </a:xfrm>
          <a:prstGeom prst="rect">
            <a:avLst/>
          </a:prstGeom>
          <a:noFill/>
          <a:ln>
            <a:noFill/>
          </a:ln>
        </p:spPr>
        <p:txBody>
          <a:bodyPr spcFirstLastPara="1" wrap="square" lIns="91425" tIns="45700" rIns="91425" bIns="45700" anchor="b" anchorCtr="0">
            <a:normAutofit/>
          </a:bodyPr>
          <a:lstStyle/>
          <a:p>
            <a:pPr lvl="0"/>
            <a:r>
              <a:rPr lang="en" dirty="0">
                <a:solidFill>
                  <a:schemeClr val="tx1">
                    <a:lumMod val="65000"/>
                    <a:lumOff val="35000"/>
                  </a:schemeClr>
                </a:solidFill>
                <a:latin typeface="Times New Roman" pitchFamily="18" charset="0"/>
                <a:cs typeface="Times New Roman" pitchFamily="18" charset="0"/>
              </a:rPr>
              <a:t>Smart Parking Spot Locater</a:t>
            </a:r>
            <a:endParaRPr dirty="0">
              <a:latin typeface="Times New Roman" pitchFamily="18" charset="0"/>
              <a:cs typeface="Times New Roman" pitchFamily="18" charset="0"/>
            </a:endParaRPr>
          </a:p>
        </p:txBody>
      </p:sp>
      <p:sp>
        <p:nvSpPr>
          <p:cNvPr id="91" name="Google Shape;91;p1"/>
          <p:cNvSpPr txBox="1">
            <a:spLocks noGrp="1"/>
          </p:cNvSpPr>
          <p:nvPr>
            <p:ph type="subTitle" idx="1"/>
          </p:nvPr>
        </p:nvSpPr>
        <p:spPr>
          <a:xfrm>
            <a:off x="889818" y="4105275"/>
            <a:ext cx="4806131" cy="1655762"/>
          </a:xfrm>
          <a:prstGeom prst="rect">
            <a:avLst/>
          </a:prstGeom>
          <a:noFill/>
          <a:ln>
            <a:noFill/>
          </a:ln>
        </p:spPr>
        <p:txBody>
          <a:bodyPr spcFirstLastPara="1" wrap="square" lIns="91425" tIns="45700" rIns="91425" bIns="45700" anchor="t" anchorCtr="0">
            <a:normAutofit fontScale="92500" lnSpcReduction="20000"/>
          </a:bodyPr>
          <a:lstStyle/>
          <a:p>
            <a:pPr algn="l"/>
            <a:r>
              <a:rPr lang="en-US" dirty="0"/>
              <a:t>MOHAMMED THOUFEEK   </a:t>
            </a:r>
            <a:r>
              <a:rPr lang="en-US" dirty="0" smtClean="0"/>
              <a:t>A (202IT170)</a:t>
            </a:r>
            <a:endParaRPr lang="en-US" dirty="0"/>
          </a:p>
          <a:p>
            <a:pPr algn="l"/>
            <a:r>
              <a:rPr lang="en-US" dirty="0"/>
              <a:t> </a:t>
            </a:r>
            <a:r>
              <a:rPr lang="en-US" dirty="0" smtClean="0"/>
              <a:t>JAYAVISHNUSIVAM   R (202IT148)</a:t>
            </a:r>
            <a:endParaRPr lang="en-US" dirty="0"/>
          </a:p>
          <a:p>
            <a:pPr algn="l"/>
            <a:r>
              <a:rPr lang="en-US" dirty="0"/>
              <a:t> </a:t>
            </a:r>
            <a:r>
              <a:rPr lang="en-US" dirty="0" smtClean="0"/>
              <a:t>SURYA   A </a:t>
            </a:r>
            <a:r>
              <a:rPr lang="en-US" dirty="0"/>
              <a:t>(</a:t>
            </a:r>
            <a:r>
              <a:rPr lang="en-US" dirty="0" smtClean="0"/>
              <a:t>202IT241)</a:t>
            </a:r>
            <a:endParaRPr lang="en-US" dirty="0"/>
          </a:p>
          <a:p>
            <a:pPr algn="l"/>
            <a:r>
              <a:rPr lang="en-US" dirty="0"/>
              <a:t> </a:t>
            </a:r>
            <a:r>
              <a:rPr lang="en-US" dirty="0" smtClean="0"/>
              <a:t>SUKIRTHA </a:t>
            </a:r>
            <a:r>
              <a:rPr lang="en-US" dirty="0"/>
              <a:t>SREE   V  </a:t>
            </a:r>
            <a:r>
              <a:rPr lang="en-US" dirty="0" smtClean="0"/>
              <a:t>M </a:t>
            </a:r>
            <a:r>
              <a:rPr lang="en-US" dirty="0"/>
              <a:t>(</a:t>
            </a:r>
            <a:r>
              <a:rPr lang="en-US" dirty="0" smtClean="0"/>
              <a:t>202IT237)</a:t>
            </a:r>
            <a:endParaRPr lang="en-US" dirty="0"/>
          </a:p>
          <a:p>
            <a:pPr marL="0" lvl="0" indent="0" algn="l" rtl="0">
              <a:lnSpc>
                <a:spcPct val="90000"/>
              </a:lnSpc>
              <a:spcBef>
                <a:spcPts val="1000"/>
              </a:spcBef>
              <a:spcAft>
                <a:spcPts val="0"/>
              </a:spcAft>
              <a:buClr>
                <a:schemeClr val="dk1"/>
              </a:buClr>
              <a:buSzPct val="100000"/>
              <a:buNone/>
            </a:pPr>
            <a:endParaRPr dirty="0"/>
          </a:p>
        </p:txBody>
      </p:sp>
      <p:sp>
        <p:nvSpPr>
          <p:cNvPr id="93" name="Google Shape;93;p1"/>
          <p:cNvSpPr/>
          <p:nvPr/>
        </p:nvSpPr>
        <p:spPr>
          <a:xfrm>
            <a:off x="10436525" y="185625"/>
            <a:ext cx="1454100" cy="1330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Analysis of Results &amp; Discussions </a:t>
            </a:r>
            <a:endParaRPr/>
          </a:p>
        </p:txBody>
      </p:sp>
      <p:sp>
        <p:nvSpPr>
          <p:cNvPr id="167" name="Google Shape;16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a:buNone/>
            </a:pPr>
            <a:r>
              <a:rPr lang="en-IN" dirty="0">
                <a:latin typeface="Times New Roman" pitchFamily="18" charset="0"/>
                <a:cs typeface="Times New Roman" pitchFamily="18" charset="0"/>
              </a:rPr>
              <a:t>Advantages:</a:t>
            </a:r>
            <a:endParaRPr lang="en-US" dirty="0">
              <a:latin typeface="Times New Roman" pitchFamily="18" charset="0"/>
              <a:cs typeface="Times New Roman" pitchFamily="18" charset="0"/>
            </a:endParaRPr>
          </a:p>
          <a:p>
            <a:r>
              <a:rPr lang="en-IN" dirty="0">
                <a:latin typeface="Times New Roman" pitchFamily="18" charset="0"/>
                <a:cs typeface="Times New Roman" pitchFamily="18" charset="0"/>
              </a:rPr>
              <a:t>Reduces the wastage of time and fuel.</a:t>
            </a:r>
            <a:endParaRPr lang="en-US" dirty="0">
              <a:latin typeface="Times New Roman" pitchFamily="18" charset="0"/>
              <a:cs typeface="Times New Roman" pitchFamily="18" charset="0"/>
            </a:endParaRPr>
          </a:p>
          <a:p>
            <a:pPr lvl="0"/>
            <a:r>
              <a:rPr lang="en-IN" dirty="0">
                <a:latin typeface="Times New Roman" pitchFamily="18" charset="0"/>
                <a:cs typeface="Times New Roman" pitchFamily="18" charset="0"/>
              </a:rPr>
              <a:t>It helps to identify the parking space in a short duration.</a:t>
            </a:r>
            <a:endParaRPr lang="en-US" dirty="0">
              <a:latin typeface="Times New Roman" pitchFamily="18" charset="0"/>
              <a:cs typeface="Times New Roman" pitchFamily="18" charset="0"/>
            </a:endParaRPr>
          </a:p>
          <a:p>
            <a:pPr lvl="0"/>
            <a:r>
              <a:rPr lang="en-IN" dirty="0">
                <a:latin typeface="Times New Roman" pitchFamily="18" charset="0"/>
                <a:cs typeface="Times New Roman" pitchFamily="18" charset="0"/>
              </a:rPr>
              <a:t>It helps to reduce the unwanted traffic.</a:t>
            </a:r>
            <a:endParaRPr lang="en-US" dirty="0">
              <a:latin typeface="Times New Roman" pitchFamily="18" charset="0"/>
              <a:cs typeface="Times New Roman" pitchFamily="18" charset="0"/>
            </a:endParaRPr>
          </a:p>
          <a:p>
            <a:pPr lvl="0"/>
            <a:r>
              <a:rPr lang="en-IN" dirty="0">
                <a:latin typeface="Times New Roman" pitchFamily="18" charset="0"/>
                <a:cs typeface="Times New Roman" pitchFamily="18" charset="0"/>
              </a:rPr>
              <a:t>Reduce the hiring of man power.</a:t>
            </a:r>
            <a:endParaRPr lang="en-US" dirty="0">
              <a:latin typeface="Times New Roman" pitchFamily="18" charset="0"/>
              <a:cs typeface="Times New Roman" pitchFamily="18" charset="0"/>
            </a:endParaRPr>
          </a:p>
          <a:p>
            <a:pPr>
              <a:buNone/>
            </a:pPr>
            <a:r>
              <a:rPr lang="en-IN" dirty="0">
                <a:latin typeface="Times New Roman" pitchFamily="18" charset="0"/>
                <a:cs typeface="Times New Roman" pitchFamily="18" charset="0"/>
              </a:rPr>
              <a:t>Disadvantage:</a:t>
            </a:r>
            <a:endParaRPr lang="en-US" dirty="0">
              <a:latin typeface="Times New Roman" pitchFamily="18" charset="0"/>
              <a:cs typeface="Times New Roman" pitchFamily="18" charset="0"/>
            </a:endParaRPr>
          </a:p>
          <a:p>
            <a:pPr lvl="0"/>
            <a:r>
              <a:rPr lang="en-IN" dirty="0">
                <a:latin typeface="Times New Roman" pitchFamily="18" charset="0"/>
                <a:cs typeface="Times New Roman" pitchFamily="18" charset="0"/>
              </a:rPr>
              <a:t>Investment require</a:t>
            </a:r>
            <a:endParaRPr lang="en-US" dirty="0">
              <a:latin typeface="Times New Roman" pitchFamily="18" charset="0"/>
              <a:cs typeface="Times New Roman" pitchFamily="18" charset="0"/>
            </a:endParaRPr>
          </a:p>
          <a:p>
            <a:pPr lvl="0"/>
            <a:r>
              <a:rPr lang="en-IN" dirty="0">
                <a:latin typeface="Times New Roman" pitchFamily="18" charset="0"/>
                <a:cs typeface="Times New Roman" pitchFamily="18" charset="0"/>
              </a:rPr>
              <a:t>Maintenance</a:t>
            </a:r>
            <a:endParaRPr lang="en-US" dirty="0">
              <a:latin typeface="Times New Roman" pitchFamily="18" charset="0"/>
              <a:cs typeface="Times New Roman" pitchFamily="18" charset="0"/>
            </a:endParaRPr>
          </a:p>
          <a:p>
            <a:r>
              <a:rPr lang="en-IN" dirty="0">
                <a:latin typeface="Times New Roman" pitchFamily="18" charset="0"/>
                <a:cs typeface="Times New Roman" pitchFamily="18" charset="0"/>
              </a:rPr>
              <a:t>Generator required during breakdown of current</a:t>
            </a:r>
            <a:endParaRPr lang="en-US" dirty="0">
              <a:latin typeface="Times New Roman" pitchFamily="18" charset="0"/>
              <a:cs typeface="Times New Roman" pitchFamily="18" charset="0"/>
            </a:endParaRPr>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Cost Benefit Analysis  (List of Components / Service Used)</a:t>
            </a:r>
            <a:endParaRPr/>
          </a:p>
        </p:txBody>
      </p:sp>
      <p:sp>
        <p:nvSpPr>
          <p:cNvPr id="173" name="Google Shape;17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0000"/>
              </a:buClr>
              <a:buSzPts val="2800"/>
              <a:buNone/>
            </a:pPr>
            <a:endParaRPr dirty="0"/>
          </a:p>
        </p:txBody>
      </p:sp>
      <p:graphicFrame>
        <p:nvGraphicFramePr>
          <p:cNvPr id="174" name="Google Shape;174;p13"/>
          <p:cNvGraphicFramePr/>
          <p:nvPr>
            <p:extLst>
              <p:ext uri="{D42A27DB-BD31-4B8C-83A1-F6EECF244321}">
                <p14:modId xmlns:p14="http://schemas.microsoft.com/office/powerpoint/2010/main" val="2143157429"/>
              </p:ext>
            </p:extLst>
          </p:nvPr>
        </p:nvGraphicFramePr>
        <p:xfrm>
          <a:off x="1136259" y="2585786"/>
          <a:ext cx="9761925" cy="3902964"/>
        </p:xfrm>
        <a:graphic>
          <a:graphicData uri="http://schemas.openxmlformats.org/drawingml/2006/table">
            <a:tbl>
              <a:tblPr firstRow="1" bandRow="1">
                <a:noFill/>
                <a:tableStyleId>{EA0B3452-04F2-42A9-8B6A-A782C22753BE}</a:tableStyleId>
              </a:tblPr>
              <a:tblGrid>
                <a:gridCol w="711200"/>
                <a:gridCol w="3517650"/>
                <a:gridCol w="2808525"/>
                <a:gridCol w="1362275"/>
                <a:gridCol w="1362275"/>
              </a:tblGrid>
              <a:tr h="437325">
                <a:tc>
                  <a:txBody>
                    <a:bodyPr/>
                    <a:lstStyle/>
                    <a:p>
                      <a:pPr marL="0" marR="0" lvl="0" indent="0" algn="l" rtl="0">
                        <a:spcBef>
                          <a:spcPts val="0"/>
                        </a:spcBef>
                        <a:spcAft>
                          <a:spcPts val="0"/>
                        </a:spcAft>
                        <a:buNone/>
                      </a:pPr>
                      <a:r>
                        <a:rPr lang="en-US" sz="1800" u="none" strike="noStrike" cap="none" dirty="0" err="1"/>
                        <a:t>S.No</a:t>
                      </a:r>
                      <a:endParaRPr sz="1800" dirty="0"/>
                    </a:p>
                  </a:txBody>
                  <a:tcPr marL="91450" marR="91450" marT="45725" marB="45725"/>
                </a:tc>
                <a:tc>
                  <a:txBody>
                    <a:bodyPr/>
                    <a:lstStyle/>
                    <a:p>
                      <a:pPr marL="0" marR="0" lvl="0" indent="0" algn="l" rtl="0">
                        <a:spcBef>
                          <a:spcPts val="0"/>
                        </a:spcBef>
                        <a:spcAft>
                          <a:spcPts val="0"/>
                        </a:spcAft>
                        <a:buNone/>
                      </a:pPr>
                      <a:r>
                        <a:rPr lang="en-US" sz="1800"/>
                        <a:t>Component Name</a:t>
                      </a:r>
                      <a:endParaRPr sz="1800"/>
                    </a:p>
                  </a:txBody>
                  <a:tcPr marL="91450" marR="91450" marT="45725" marB="45725"/>
                </a:tc>
                <a:tc>
                  <a:txBody>
                    <a:bodyPr/>
                    <a:lstStyle/>
                    <a:p>
                      <a:pPr marL="0" marR="0" lvl="0" indent="0" algn="l" rtl="0">
                        <a:spcBef>
                          <a:spcPts val="0"/>
                        </a:spcBef>
                        <a:spcAft>
                          <a:spcPts val="0"/>
                        </a:spcAft>
                        <a:buNone/>
                      </a:pPr>
                      <a:r>
                        <a:rPr lang="en-US" sz="1800"/>
                        <a:t>Specification (IC number or Range or Value)</a:t>
                      </a:r>
                      <a:endParaRPr sz="1800"/>
                    </a:p>
                  </a:txBody>
                  <a:tcPr marL="91450" marR="91450" marT="45725" marB="45725"/>
                </a:tc>
                <a:tc>
                  <a:txBody>
                    <a:bodyPr/>
                    <a:lstStyle/>
                    <a:p>
                      <a:pPr marL="0" marR="0" lvl="0" indent="0" algn="l" rtl="0">
                        <a:spcBef>
                          <a:spcPts val="0"/>
                        </a:spcBef>
                        <a:spcAft>
                          <a:spcPts val="0"/>
                        </a:spcAft>
                        <a:buNone/>
                      </a:pPr>
                      <a:r>
                        <a:rPr lang="en-US" sz="1800"/>
                        <a:t>Unit Cost</a:t>
                      </a:r>
                      <a:endParaRPr sz="1800"/>
                    </a:p>
                  </a:txBody>
                  <a:tcPr marL="91450" marR="91450" marT="45725" marB="45725"/>
                </a:tc>
                <a:tc>
                  <a:txBody>
                    <a:bodyPr/>
                    <a:lstStyle/>
                    <a:p>
                      <a:pPr marL="0" marR="0" lvl="0" indent="0" algn="l" rtl="0">
                        <a:spcBef>
                          <a:spcPts val="0"/>
                        </a:spcBef>
                        <a:spcAft>
                          <a:spcPts val="0"/>
                        </a:spcAft>
                        <a:buNone/>
                      </a:pPr>
                      <a:r>
                        <a:rPr lang="en-US" sz="1800"/>
                        <a:t>Total Cost</a:t>
                      </a:r>
                      <a:endParaRPr sz="1800"/>
                    </a:p>
                  </a:txBody>
                  <a:tcPr marL="91450" marR="91450" marT="45725" marB="45725"/>
                </a:tc>
              </a:tr>
              <a:tr h="660324">
                <a:tc>
                  <a:txBody>
                    <a:bodyPr/>
                    <a:lstStyle/>
                    <a:p>
                      <a:pPr marL="0" marR="0" lvl="0" indent="0" algn="l" rtl="0">
                        <a:spcBef>
                          <a:spcPts val="0"/>
                        </a:spcBef>
                        <a:spcAft>
                          <a:spcPts val="0"/>
                        </a:spcAft>
                        <a:buNone/>
                      </a:pPr>
                      <a:r>
                        <a:rPr lang="en-IN" sz="1800" dirty="0" smtClean="0"/>
                        <a:t>1</a:t>
                      </a:r>
                      <a:endParaRPr sz="1800" dirty="0"/>
                    </a:p>
                  </a:txBody>
                  <a:tcPr marL="91450" marR="91450" marT="45725" marB="45725"/>
                </a:tc>
                <a:tc>
                  <a:txBody>
                    <a:bodyPr/>
                    <a:lstStyle/>
                    <a:p>
                      <a:pPr marL="0" marR="0" lvl="0" indent="0" algn="l" rtl="0">
                        <a:spcBef>
                          <a:spcPts val="0"/>
                        </a:spcBef>
                        <a:spcAft>
                          <a:spcPts val="0"/>
                        </a:spcAft>
                        <a:buNone/>
                      </a:pPr>
                      <a:r>
                        <a:rPr lang="en-IN" sz="1800" dirty="0" err="1" smtClean="0"/>
                        <a:t>Matlab</a:t>
                      </a:r>
                      <a:r>
                        <a:rPr lang="en-IN" sz="1800" dirty="0" smtClean="0"/>
                        <a:t> (License)</a:t>
                      </a:r>
                      <a:endParaRPr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r>
                        <a:rPr lang="en-IN" sz="1800" b="0" i="0" u="none" strike="noStrike" cap="none" dirty="0" smtClean="0">
                          <a:solidFill>
                            <a:schemeClr val="dk1"/>
                          </a:solidFill>
                          <a:effectLst/>
                          <a:latin typeface="Calibri"/>
                          <a:ea typeface="Calibri"/>
                          <a:cs typeface="Calibri"/>
                          <a:sym typeface="Arial"/>
                        </a:rPr>
                        <a:t>₹ </a:t>
                      </a:r>
                      <a:r>
                        <a:rPr lang="en-IN" sz="1800" dirty="0" smtClean="0"/>
                        <a:t>66,000</a:t>
                      </a:r>
                      <a:endParaRPr sz="18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800" b="0" i="0" u="none" strike="noStrike" cap="none" dirty="0" smtClean="0">
                          <a:solidFill>
                            <a:schemeClr val="dk1"/>
                          </a:solidFill>
                          <a:effectLst/>
                          <a:latin typeface="Calibri"/>
                          <a:ea typeface="Calibri"/>
                          <a:cs typeface="Calibri"/>
                          <a:sym typeface="Arial"/>
                        </a:rPr>
                        <a:t>₹ </a:t>
                      </a:r>
                      <a:r>
                        <a:rPr lang="en-IN" sz="1800" dirty="0" smtClean="0"/>
                        <a:t>66,000</a:t>
                      </a:r>
                    </a:p>
                    <a:p>
                      <a:pPr marL="0" marR="0" lvl="0" indent="0" algn="l" rtl="0">
                        <a:spcBef>
                          <a:spcPts val="0"/>
                        </a:spcBef>
                        <a:spcAft>
                          <a:spcPts val="0"/>
                        </a:spcAft>
                        <a:buNone/>
                      </a:pPr>
                      <a:endParaRPr sz="1800" dirty="0"/>
                    </a:p>
                  </a:txBody>
                  <a:tcPr marL="91450" marR="91450" marT="45725" marB="45725"/>
                </a:tc>
              </a:tr>
              <a:tr h="552450">
                <a:tc>
                  <a:txBody>
                    <a:bodyPr/>
                    <a:lstStyle/>
                    <a:p>
                      <a:pPr marL="0" marR="0" lvl="0" indent="0" algn="l" rtl="0">
                        <a:spcBef>
                          <a:spcPts val="0"/>
                        </a:spcBef>
                        <a:spcAft>
                          <a:spcPts val="0"/>
                        </a:spcAft>
                        <a:buNone/>
                      </a:pPr>
                      <a:r>
                        <a:rPr lang="en-IN" sz="1800" dirty="0" smtClean="0"/>
                        <a:t>2</a:t>
                      </a:r>
                      <a:endParaRPr sz="1800" dirty="0"/>
                    </a:p>
                  </a:txBody>
                  <a:tcPr marL="91450" marR="91450" marT="45725" marB="45725"/>
                </a:tc>
                <a:tc>
                  <a:txBody>
                    <a:bodyPr/>
                    <a:lstStyle/>
                    <a:p>
                      <a:pPr marL="0" marR="0" lvl="0" indent="0" algn="l" rtl="0">
                        <a:spcBef>
                          <a:spcPts val="0"/>
                        </a:spcBef>
                        <a:spcAft>
                          <a:spcPts val="0"/>
                        </a:spcAft>
                        <a:buNone/>
                      </a:pPr>
                      <a:r>
                        <a:rPr lang="en-IN" sz="1800" dirty="0" smtClean="0"/>
                        <a:t>Personal Computer</a:t>
                      </a:r>
                      <a:endParaRPr sz="1800" dirty="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800" b="0" i="0" u="none" strike="noStrike" cap="none" dirty="0" smtClean="0">
                          <a:solidFill>
                            <a:schemeClr val="dk1"/>
                          </a:solidFill>
                          <a:effectLst/>
                          <a:latin typeface="Calibri"/>
                          <a:ea typeface="Calibri"/>
                          <a:cs typeface="Calibri"/>
                          <a:sym typeface="Arial"/>
                        </a:rPr>
                        <a:t>₹ 7</a:t>
                      </a:r>
                      <a:r>
                        <a:rPr lang="en-IN" sz="1800" dirty="0" smtClean="0"/>
                        <a:t>5,000</a:t>
                      </a:r>
                      <a:endParaRPr sz="18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800" b="0" i="0" u="none" strike="noStrike" cap="none" dirty="0" smtClean="0">
                          <a:solidFill>
                            <a:schemeClr val="dk1"/>
                          </a:solidFill>
                          <a:effectLst/>
                          <a:latin typeface="Calibri"/>
                          <a:ea typeface="Calibri"/>
                          <a:cs typeface="Calibri"/>
                          <a:sym typeface="Arial"/>
                        </a:rPr>
                        <a:t>₹ 7</a:t>
                      </a:r>
                      <a:r>
                        <a:rPr lang="en-IN" sz="1800" dirty="0" smtClean="0"/>
                        <a:t>5,000</a:t>
                      </a:r>
                      <a:endParaRPr sz="1800" dirty="0"/>
                    </a:p>
                  </a:txBody>
                  <a:tcPr marL="91450" marR="91450" marT="45725" marB="45725"/>
                </a:tc>
              </a:tr>
              <a:tr h="529750">
                <a:tc>
                  <a:txBody>
                    <a:bodyPr/>
                    <a:lstStyle/>
                    <a:p>
                      <a:pPr marL="0" marR="0" lvl="0" indent="0" algn="l" rtl="0">
                        <a:spcBef>
                          <a:spcPts val="0"/>
                        </a:spcBef>
                        <a:spcAft>
                          <a:spcPts val="0"/>
                        </a:spcAft>
                        <a:buNone/>
                      </a:pPr>
                      <a:r>
                        <a:rPr lang="en-IN" sz="1800" dirty="0" smtClean="0"/>
                        <a:t>3</a:t>
                      </a:r>
                      <a:endParaRPr sz="1800" dirty="0"/>
                    </a:p>
                  </a:txBody>
                  <a:tcPr marL="91450" marR="91450" marT="45725" marB="45725"/>
                </a:tc>
                <a:tc>
                  <a:txBody>
                    <a:bodyPr/>
                    <a:lstStyle/>
                    <a:p>
                      <a:pPr marL="0" marR="0" lvl="0" indent="0" algn="l" rtl="0">
                        <a:spcBef>
                          <a:spcPts val="0"/>
                        </a:spcBef>
                        <a:spcAft>
                          <a:spcPts val="0"/>
                        </a:spcAft>
                        <a:buNone/>
                      </a:pPr>
                      <a:r>
                        <a:rPr lang="en-IN" sz="1800" dirty="0" smtClean="0"/>
                        <a:t>Camera</a:t>
                      </a:r>
                      <a:endParaRPr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800" b="0" i="0" u="none" strike="noStrike" cap="none" dirty="0" smtClean="0">
                          <a:solidFill>
                            <a:schemeClr val="dk1"/>
                          </a:solidFill>
                          <a:effectLst/>
                          <a:latin typeface="Calibri"/>
                          <a:ea typeface="Calibri"/>
                          <a:cs typeface="Calibri"/>
                          <a:sym typeface="Arial"/>
                        </a:rPr>
                        <a:t>₹ 20</a:t>
                      </a:r>
                      <a:r>
                        <a:rPr lang="en-IN" sz="1800" dirty="0" smtClean="0"/>
                        <a:t>,000</a:t>
                      </a:r>
                      <a:endParaRPr sz="18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800" b="0" i="0" u="none" strike="noStrike" cap="none" dirty="0" smtClean="0">
                          <a:solidFill>
                            <a:schemeClr val="dk1"/>
                          </a:solidFill>
                          <a:effectLst/>
                          <a:latin typeface="Calibri"/>
                          <a:ea typeface="Calibri"/>
                          <a:cs typeface="Calibri"/>
                          <a:sym typeface="Arial"/>
                        </a:rPr>
                        <a:t>₹ 20</a:t>
                      </a:r>
                      <a:r>
                        <a:rPr lang="en-IN" sz="1800" dirty="0" smtClean="0"/>
                        <a:t>,000</a:t>
                      </a:r>
                      <a:endParaRPr sz="1800" dirty="0"/>
                    </a:p>
                  </a:txBody>
                  <a:tcPr marL="91450" marR="91450" marT="45725" marB="45725"/>
                </a:tc>
              </a:tr>
              <a:tr h="460850">
                <a:tc>
                  <a:txBody>
                    <a:bodyPr/>
                    <a:lstStyle/>
                    <a:p>
                      <a:pPr marL="0" marR="0" lvl="0" indent="0" algn="l" rtl="0">
                        <a:spcBef>
                          <a:spcPts val="0"/>
                        </a:spcBef>
                        <a:spcAft>
                          <a:spcPts val="0"/>
                        </a:spcAft>
                        <a:buNone/>
                      </a:pPr>
                      <a:r>
                        <a:rPr lang="en-IN" sz="1800" dirty="0" smtClean="0"/>
                        <a:t>4</a:t>
                      </a:r>
                      <a:endParaRPr sz="1800" dirty="0"/>
                    </a:p>
                  </a:txBody>
                  <a:tcPr marL="91450" marR="91450" marT="45725" marB="45725"/>
                </a:tc>
                <a:tc>
                  <a:txBody>
                    <a:bodyPr/>
                    <a:lstStyle/>
                    <a:p>
                      <a:pPr marL="0" marR="0" lvl="0" indent="0" algn="l" rtl="0">
                        <a:spcBef>
                          <a:spcPts val="0"/>
                        </a:spcBef>
                        <a:spcAft>
                          <a:spcPts val="0"/>
                        </a:spcAft>
                        <a:buNone/>
                      </a:pPr>
                      <a:r>
                        <a:rPr lang="en-IN" sz="1800" dirty="0" smtClean="0"/>
                        <a:t>Microcontroller</a:t>
                      </a:r>
                      <a:endParaRPr sz="1800" dirty="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800" b="0" i="0" u="none" strike="noStrike" cap="none" dirty="0" smtClean="0">
                          <a:solidFill>
                            <a:schemeClr val="dk1"/>
                          </a:solidFill>
                          <a:effectLst/>
                          <a:latin typeface="Calibri"/>
                          <a:ea typeface="Calibri"/>
                          <a:cs typeface="Calibri"/>
                          <a:sym typeface="Arial"/>
                        </a:rPr>
                        <a:t>₹1</a:t>
                      </a:r>
                      <a:r>
                        <a:rPr lang="en-IN" sz="1800" dirty="0" smtClean="0"/>
                        <a:t>,500</a:t>
                      </a:r>
                      <a:endParaRPr sz="18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800" b="0" i="0" u="none" strike="noStrike" cap="none" dirty="0" smtClean="0">
                          <a:solidFill>
                            <a:schemeClr val="dk1"/>
                          </a:solidFill>
                          <a:effectLst/>
                          <a:latin typeface="Calibri"/>
                          <a:ea typeface="Calibri"/>
                          <a:cs typeface="Calibri"/>
                          <a:sym typeface="Arial"/>
                        </a:rPr>
                        <a:t>₹ 1</a:t>
                      </a:r>
                      <a:r>
                        <a:rPr lang="en-IN" sz="1800" dirty="0" smtClean="0"/>
                        <a:t>,500</a:t>
                      </a:r>
                      <a:endParaRPr sz="1800" dirty="0"/>
                    </a:p>
                  </a:txBody>
                  <a:tcPr marL="91450" marR="91450" marT="45725" marB="45725"/>
                </a:tc>
              </a:tr>
              <a:tr h="529750">
                <a:tc>
                  <a:txBody>
                    <a:bodyPr/>
                    <a:lstStyle/>
                    <a:p>
                      <a:pPr marL="0" marR="0" lvl="0" indent="0" algn="l" rtl="0">
                        <a:spcBef>
                          <a:spcPts val="0"/>
                        </a:spcBef>
                        <a:spcAft>
                          <a:spcPts val="0"/>
                        </a:spcAft>
                        <a:buNone/>
                      </a:pPr>
                      <a:r>
                        <a:rPr lang="en-IN" sz="1800" dirty="0" smtClean="0"/>
                        <a:t>5</a:t>
                      </a:r>
                      <a:endParaRPr sz="1800" dirty="0"/>
                    </a:p>
                  </a:txBody>
                  <a:tcPr marL="91450" marR="91450" marT="45725" marB="45725"/>
                </a:tc>
                <a:tc>
                  <a:txBody>
                    <a:bodyPr/>
                    <a:lstStyle/>
                    <a:p>
                      <a:pPr marL="0" marR="0" lvl="0" indent="0" algn="l" rtl="0">
                        <a:spcBef>
                          <a:spcPts val="0"/>
                        </a:spcBef>
                        <a:spcAft>
                          <a:spcPts val="0"/>
                        </a:spcAft>
                        <a:buNone/>
                      </a:pPr>
                      <a:r>
                        <a:rPr lang="en-IN" sz="1800" dirty="0" smtClean="0"/>
                        <a:t>Transmitter</a:t>
                      </a:r>
                      <a:endParaRPr sz="1800" dirty="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800" b="0" i="0" u="none" strike="noStrike" cap="none" dirty="0" smtClean="0">
                          <a:solidFill>
                            <a:schemeClr val="dk1"/>
                          </a:solidFill>
                          <a:effectLst/>
                          <a:latin typeface="Calibri"/>
                          <a:ea typeface="Calibri"/>
                          <a:cs typeface="Calibri"/>
                          <a:sym typeface="Arial"/>
                        </a:rPr>
                        <a:t>₹3</a:t>
                      </a:r>
                      <a:r>
                        <a:rPr lang="en-IN" sz="1800" dirty="0" smtClean="0"/>
                        <a:t>,500</a:t>
                      </a:r>
                      <a:endParaRPr sz="18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800" b="0" i="0" u="none" strike="noStrike" cap="none" dirty="0" smtClean="0">
                          <a:solidFill>
                            <a:schemeClr val="dk1"/>
                          </a:solidFill>
                          <a:effectLst/>
                          <a:latin typeface="Calibri"/>
                          <a:ea typeface="Calibri"/>
                          <a:cs typeface="Calibri"/>
                          <a:sym typeface="Arial"/>
                        </a:rPr>
                        <a:t>₹3</a:t>
                      </a:r>
                      <a:r>
                        <a:rPr lang="en-IN" sz="1800" dirty="0" smtClean="0"/>
                        <a:t>,500</a:t>
                      </a:r>
                      <a:endParaRPr sz="1800" dirty="0"/>
                    </a:p>
                  </a:txBody>
                  <a:tcPr marL="91450" marR="91450" marT="45725" marB="45725"/>
                </a:tc>
              </a:tr>
              <a:tr h="529750">
                <a:tc>
                  <a:txBody>
                    <a:bodyPr/>
                    <a:lstStyle/>
                    <a:p>
                      <a:pPr marL="0" marR="0" lvl="0" indent="0" algn="l" rtl="0">
                        <a:spcBef>
                          <a:spcPts val="0"/>
                        </a:spcBef>
                        <a:spcAft>
                          <a:spcPts val="0"/>
                        </a:spcAft>
                        <a:buNone/>
                      </a:pPr>
                      <a:r>
                        <a:rPr lang="en-IN" sz="1800" dirty="0" smtClean="0"/>
                        <a:t>6</a:t>
                      </a:r>
                      <a:endParaRPr sz="1800" dirty="0"/>
                    </a:p>
                  </a:txBody>
                  <a:tcPr marL="91450" marR="91450" marT="45725" marB="45725"/>
                </a:tc>
                <a:tc>
                  <a:txBody>
                    <a:bodyPr/>
                    <a:lstStyle/>
                    <a:p>
                      <a:pPr marL="0" marR="0" lvl="0" indent="0" algn="l" rtl="0">
                        <a:spcBef>
                          <a:spcPts val="0"/>
                        </a:spcBef>
                        <a:spcAft>
                          <a:spcPts val="0"/>
                        </a:spcAft>
                        <a:buNone/>
                      </a:pPr>
                      <a:r>
                        <a:rPr lang="en-IN" sz="1800" dirty="0" smtClean="0"/>
                        <a:t>GUI  Display</a:t>
                      </a:r>
                      <a:endParaRPr sz="1800" dirty="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800" b="0" i="0" u="none" strike="noStrike" cap="none" dirty="0" smtClean="0">
                          <a:solidFill>
                            <a:schemeClr val="dk1"/>
                          </a:solidFill>
                          <a:effectLst/>
                          <a:latin typeface="Calibri"/>
                          <a:ea typeface="Calibri"/>
                          <a:cs typeface="Calibri"/>
                          <a:sym typeface="Arial"/>
                        </a:rPr>
                        <a:t>₹50</a:t>
                      </a:r>
                      <a:r>
                        <a:rPr lang="en-IN" sz="1800" dirty="0" smtClean="0"/>
                        <a:t>,000</a:t>
                      </a:r>
                      <a:endParaRPr sz="18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800" b="0" i="0" u="none" strike="noStrike" cap="none" dirty="0" smtClean="0">
                          <a:solidFill>
                            <a:schemeClr val="dk1"/>
                          </a:solidFill>
                          <a:effectLst/>
                          <a:latin typeface="Calibri"/>
                          <a:ea typeface="Calibri"/>
                          <a:cs typeface="Calibri"/>
                          <a:sym typeface="Arial"/>
                        </a:rPr>
                        <a:t>₹50</a:t>
                      </a:r>
                      <a:r>
                        <a:rPr lang="en-IN" sz="1800" dirty="0" smtClean="0"/>
                        <a:t>,000</a:t>
                      </a:r>
                      <a:endParaRPr sz="1800" dirty="0"/>
                    </a:p>
                  </a:txBody>
                  <a:tcPr marL="91450" marR="91450" marT="45725" marB="457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66192" y="33713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Abstract</a:t>
            </a:r>
            <a:endParaRPr/>
          </a:p>
        </p:txBody>
      </p:sp>
      <p:sp>
        <p:nvSpPr>
          <p:cNvPr id="99" name="Google Shape;99;p2"/>
          <p:cNvSpPr txBox="1">
            <a:spLocks noGrp="1"/>
          </p:cNvSpPr>
          <p:nvPr>
            <p:ph type="body" idx="1"/>
          </p:nvPr>
        </p:nvSpPr>
        <p:spPr>
          <a:xfrm>
            <a:off x="838200" y="1409700"/>
            <a:ext cx="10515600" cy="4767263"/>
          </a:xfrm>
          <a:prstGeom prst="rect">
            <a:avLst/>
          </a:prstGeom>
          <a:noFill/>
          <a:ln>
            <a:noFill/>
          </a:ln>
        </p:spPr>
        <p:txBody>
          <a:bodyPr spcFirstLastPara="1" wrap="square" lIns="91425" tIns="45700" rIns="91425" bIns="45700" anchor="t" anchorCtr="0">
            <a:normAutofit/>
          </a:bodyPr>
          <a:lstStyle/>
          <a:p>
            <a:pPr marL="228600" indent="-228600" algn="just">
              <a:spcBef>
                <a:spcPts val="0"/>
              </a:spcBef>
              <a:buSzPts val="280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Finding an available parking place in a densely crowded urban area can be quite challenging. There may be a significant traffic bottleneck due to the lack of parking space. People waste time stuck in traffic and in parking lots. For all metropolitan communities to deal with traffic and parking problems, an automatic parking system is necessary. It's a new field, too. We introduced the smart parking slot locator in this article to assist drivers in locating available parking spaces and to decrease parking and traffic congestion. We first used calibration to divide the parking space into distinct chunks. Then, after analyzing each block, inform the driver of its availability. Then, using our smart technology, analyze each block to inform the motorist about availability, whether the block is reserved or not.</a:t>
            </a:r>
            <a:endParaRPr lang="en-IN" dirty="0">
              <a:latin typeface="Times New Roman" pitchFamily="18" charset="0"/>
              <a:cs typeface="Times New Roman" pitchFamily="18" charset="0"/>
            </a:endParaRPr>
          </a:p>
          <a:p>
            <a:pPr marL="228600" lvl="0" indent="-228600" algn="l" rtl="0">
              <a:lnSpc>
                <a:spcPct val="90000"/>
              </a:lnSpc>
              <a:spcBef>
                <a:spcPts val="0"/>
              </a:spcBef>
              <a:spcAft>
                <a:spcPts val="0"/>
              </a:spcAft>
              <a:buClr>
                <a:schemeClr val="dk1"/>
              </a:buClr>
              <a:buSzPts val="2800"/>
              <a:buNone/>
            </a:pPr>
            <a:endParaRPr dirty="0"/>
          </a:p>
        </p:txBody>
      </p:sp>
      <p:sp>
        <p:nvSpPr>
          <p:cNvPr id="100" name="Google Shape;100;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15MC804 - Project work - Review 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866192" y="33713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Problem Statement Addressed</a:t>
            </a:r>
            <a:endParaRPr dirty="0"/>
          </a:p>
        </p:txBody>
      </p:sp>
      <p:sp>
        <p:nvSpPr>
          <p:cNvPr id="106" name="Google Shape;10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85750" indent="-285750">
              <a:buFont typeface="Wingdings" pitchFamily="2" charset="2"/>
              <a:buChar char="ü"/>
            </a:pPr>
            <a:r>
              <a:rPr lang="en-US" dirty="0">
                <a:latin typeface="Times New Roman" pitchFamily="18" charset="0"/>
                <a:cs typeface="Times New Roman" pitchFamily="18" charset="0"/>
              </a:rPr>
              <a:t> </a:t>
            </a:r>
            <a:r>
              <a:rPr lang="en-US" sz="3600" dirty="0">
                <a:latin typeface="Times New Roman" pitchFamily="18" charset="0"/>
                <a:cs typeface="Times New Roman" pitchFamily="18" charset="0"/>
              </a:rPr>
              <a:t>Difficulty finding parking spots in public places</a:t>
            </a:r>
            <a:endParaRPr lang="en-US" sz="2400" dirty="0">
              <a:latin typeface="Times New Roman" pitchFamily="18" charset="0"/>
              <a:cs typeface="Times New Roman" pitchFamily="18" charset="0"/>
            </a:endParaRPr>
          </a:p>
          <a:p>
            <a:r>
              <a:rPr lang="en-US" sz="3200" dirty="0">
                <a:latin typeface="Times New Roman" pitchFamily="18" charset="0"/>
                <a:cs typeface="Times New Roman" pitchFamily="18" charset="0"/>
              </a:rPr>
              <a:t>  </a:t>
            </a:r>
            <a:r>
              <a:rPr lang="en-US" dirty="0" smtClean="0">
                <a:latin typeface="Times New Roman" pitchFamily="18" charset="0"/>
                <a:cs typeface="Times New Roman" pitchFamily="18" charset="0"/>
              </a:rPr>
              <a:t>Takes </a:t>
            </a:r>
            <a:r>
              <a:rPr lang="en-US" dirty="0">
                <a:latin typeface="Times New Roman" pitchFamily="18" charset="0"/>
                <a:cs typeface="Times New Roman" pitchFamily="18" charset="0"/>
              </a:rPr>
              <a:t>time to find a parking spot </a:t>
            </a:r>
          </a:p>
          <a:p>
            <a:r>
              <a:rPr lang="en-US" dirty="0">
                <a:latin typeface="Times New Roman" pitchFamily="18" charset="0"/>
                <a:cs typeface="Times New Roman" pitchFamily="18" charset="0"/>
              </a:rPr>
              <a:t> The main problem in searching for a parking space is losing time and wastage of fuel. Due to the availability of guidance, people were unknown about the vacant place. So, they are rotating around the parking place for a long time in search</a:t>
            </a:r>
            <a:r>
              <a:rPr lang="en-US" sz="2000" dirty="0">
                <a:latin typeface="Times New Roman" pitchFamily="18" charset="0"/>
                <a:cs typeface="Times New Roman" pitchFamily="18" charset="0"/>
              </a:rPr>
              <a:t>. </a:t>
            </a:r>
          </a:p>
        </p:txBody>
      </p:sp>
      <p:sp>
        <p:nvSpPr>
          <p:cNvPr id="107" name="Google Shape;10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15MC804 - Project work - Review 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866192" y="33713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Existing Solution to the Problem Addressed</a:t>
            </a:r>
            <a:endParaRPr/>
          </a:p>
        </p:txBody>
      </p:sp>
      <p:sp>
        <p:nvSpPr>
          <p:cNvPr id="113" name="Google Shape;11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None/>
            </a:pPr>
            <a:endParaRPr lang="en-IN" b="1" i="1" dirty="0" smtClean="0">
              <a:solidFill>
                <a:srgbClr val="FF0000"/>
              </a:solidFill>
            </a:endParaRPr>
          </a:p>
          <a:p>
            <a:pPr marL="285750" indent="-285750">
              <a:buNone/>
            </a:pPr>
            <a:r>
              <a:rPr lang="en-US" b="1" dirty="0">
                <a:latin typeface="Times New Roman" pitchFamily="18" charset="0"/>
                <a:cs typeface="Times New Roman" pitchFamily="18" charset="0"/>
              </a:rPr>
              <a:t>Existing solution</a:t>
            </a:r>
          </a:p>
          <a:p>
            <a:pPr>
              <a:buNone/>
            </a:pPr>
            <a:r>
              <a:rPr lang="en-US" dirty="0">
                <a:latin typeface="Times New Roman" pitchFamily="18" charset="0"/>
                <a:cs typeface="Times New Roman" pitchFamily="18" charset="0"/>
              </a:rPr>
              <a:t>        - Hire people to direct drivers to vacant spots </a:t>
            </a:r>
          </a:p>
          <a:p>
            <a:pPr>
              <a:buNone/>
            </a:pPr>
            <a:r>
              <a:rPr lang="en-US" dirty="0">
                <a:latin typeface="Times New Roman" pitchFamily="18" charset="0"/>
                <a:cs typeface="Times New Roman" pitchFamily="18" charset="0"/>
              </a:rPr>
              <a:t>        - Using security camera and parking attendant </a:t>
            </a:r>
          </a:p>
          <a:p>
            <a:pPr marL="228600" lvl="0" indent="-228600" algn="l" rtl="0">
              <a:lnSpc>
                <a:spcPct val="90000"/>
              </a:lnSpc>
              <a:spcBef>
                <a:spcPts val="0"/>
              </a:spcBef>
              <a:spcAft>
                <a:spcPts val="0"/>
              </a:spcAft>
              <a:buClr>
                <a:schemeClr val="dk1"/>
              </a:buClr>
              <a:buSzPts val="2800"/>
              <a:buNone/>
            </a:pPr>
            <a:endParaRPr b="1" i="1" dirty="0">
              <a:solidFill>
                <a:srgbClr val="FF0000"/>
              </a:solidFill>
            </a:endParaRPr>
          </a:p>
        </p:txBody>
      </p:sp>
      <p:sp>
        <p:nvSpPr>
          <p:cNvPr id="114" name="Google Shape;114;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15MC804 - Project work - Review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866192" y="33713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Proposed Solution to the Problem Addressed</a:t>
            </a:r>
            <a:endParaRPr/>
          </a:p>
        </p:txBody>
      </p:sp>
      <p:sp>
        <p:nvSpPr>
          <p:cNvPr id="120" name="Google Shape;120;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None/>
            </a:pPr>
            <a:endParaRPr lang="en-US" dirty="0"/>
          </a:p>
          <a:p>
            <a:pPr marL="285750" indent="-285750">
              <a:buNone/>
            </a:pPr>
            <a:r>
              <a:rPr lang="en-US" b="1" dirty="0">
                <a:latin typeface="Times New Roman" pitchFamily="18" charset="0"/>
                <a:cs typeface="Times New Roman" pitchFamily="18" charset="0"/>
              </a:rPr>
              <a:t>Our solution</a:t>
            </a:r>
          </a:p>
          <a:p>
            <a:pPr>
              <a:buNone/>
            </a:pPr>
            <a:r>
              <a:rPr lang="en-US" dirty="0">
                <a:latin typeface="Times New Roman" pitchFamily="18" charset="0"/>
                <a:cs typeface="Times New Roman" pitchFamily="18" charset="0"/>
              </a:rPr>
              <a:t>       - A low cost device to locate the vacant spots in a parking lot</a:t>
            </a:r>
          </a:p>
          <a:p>
            <a:pPr>
              <a:buNone/>
            </a:pPr>
            <a:r>
              <a:rPr lang="en-US" dirty="0">
                <a:latin typeface="Times New Roman" pitchFamily="18" charset="0"/>
                <a:cs typeface="Times New Roman" pitchFamily="18" charset="0"/>
              </a:rPr>
              <a:t>       - Several cameras </a:t>
            </a:r>
          </a:p>
          <a:p>
            <a:pPr>
              <a:buNone/>
            </a:pPr>
            <a:r>
              <a:rPr lang="en-US" dirty="0">
                <a:latin typeface="Times New Roman" pitchFamily="18" charset="0"/>
                <a:cs typeface="Times New Roman" pitchFamily="18" charset="0"/>
              </a:rPr>
              <a:t>       - Personal computer</a:t>
            </a:r>
          </a:p>
          <a:p>
            <a:pPr>
              <a:buNone/>
            </a:pPr>
            <a:r>
              <a:rPr lang="en-US" dirty="0">
                <a:latin typeface="Times New Roman" pitchFamily="18" charset="0"/>
                <a:cs typeface="Times New Roman" pitchFamily="18" charset="0"/>
              </a:rPr>
              <a:t>       - Microcontrollers</a:t>
            </a:r>
          </a:p>
          <a:p>
            <a:pPr>
              <a:buNone/>
            </a:pPr>
            <a:r>
              <a:rPr lang="en-US" dirty="0">
                <a:latin typeface="Times New Roman" pitchFamily="18" charset="0"/>
                <a:cs typeface="Times New Roman" pitchFamily="18" charset="0"/>
              </a:rPr>
              <a:t>       - Image processing software</a:t>
            </a:r>
          </a:p>
          <a:p>
            <a:pPr marL="228600" lvl="0" indent="-228600" algn="l" rtl="0">
              <a:lnSpc>
                <a:spcPct val="90000"/>
              </a:lnSpc>
              <a:spcBef>
                <a:spcPts val="0"/>
              </a:spcBef>
              <a:spcAft>
                <a:spcPts val="0"/>
              </a:spcAft>
              <a:buClr>
                <a:schemeClr val="dk1"/>
              </a:buClr>
              <a:buSzPts val="2800"/>
              <a:buNone/>
            </a:pPr>
            <a:endParaRPr lang="en-US" dirty="0"/>
          </a:p>
        </p:txBody>
      </p:sp>
      <p:sp>
        <p:nvSpPr>
          <p:cNvPr id="121" name="Google Shape;12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15MC804 - Project work - Review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Project Work Plan  </a:t>
            </a:r>
            <a:endParaRPr/>
          </a:p>
        </p:txBody>
      </p:sp>
      <p:sp>
        <p:nvSpPr>
          <p:cNvPr id="127" name="Google Shape;12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85750" indent="-285750">
              <a:buFont typeface="Wingdings" pitchFamily="2" charset="2"/>
              <a:buChar char="Ø"/>
            </a:pPr>
            <a:r>
              <a:rPr lang="en-US" dirty="0"/>
              <a:t>   </a:t>
            </a:r>
            <a:r>
              <a:rPr lang="en-US" dirty="0">
                <a:latin typeface="Times New Roman" pitchFamily="18" charset="0"/>
                <a:cs typeface="Times New Roman" pitchFamily="18" charset="0"/>
              </a:rPr>
              <a:t>Camera captures images of the parking lot </a:t>
            </a:r>
          </a:p>
          <a:p>
            <a:pPr marL="171450" indent="-171450">
              <a:buFont typeface="Wingdings" pitchFamily="2" charset="2"/>
              <a:buChar char="Ø"/>
            </a:pPr>
            <a:endParaRPr lang="en-US" sz="700" dirty="0">
              <a:latin typeface="Times New Roman" pitchFamily="18" charset="0"/>
              <a:cs typeface="Times New Roman" pitchFamily="18" charset="0"/>
            </a:endParaRPr>
          </a:p>
          <a:p>
            <a:pPr marL="285750" indent="-285750">
              <a:buFont typeface="Wingdings" pitchFamily="2" charset="2"/>
              <a:buChar char="Ø"/>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Microcontroller segments images into individual parking spaces by </a:t>
            </a:r>
            <a:r>
              <a:rPr lang="en-US" dirty="0" smtClean="0">
                <a:latin typeface="Times New Roman" pitchFamily="18" charset="0"/>
                <a:cs typeface="Times New Roman" pitchFamily="18" charset="0"/>
              </a:rPr>
              <a:t>  cropping </a:t>
            </a:r>
            <a:r>
              <a:rPr lang="en-US" dirty="0">
                <a:latin typeface="Times New Roman" pitchFamily="18" charset="0"/>
                <a:cs typeface="Times New Roman" pitchFamily="18" charset="0"/>
              </a:rPr>
              <a:t>out critical areas of each parking space</a:t>
            </a:r>
          </a:p>
          <a:p>
            <a:pPr marL="171450" indent="-171450">
              <a:buFont typeface="Wingdings" pitchFamily="2" charset="2"/>
              <a:buChar char="Ø"/>
            </a:pPr>
            <a:endParaRPr lang="en-US" sz="700" dirty="0">
              <a:latin typeface="Times New Roman" pitchFamily="18" charset="0"/>
              <a:cs typeface="Times New Roman" pitchFamily="18" charset="0"/>
            </a:endParaRPr>
          </a:p>
          <a:p>
            <a:pPr marL="285750" indent="-285750">
              <a:buFont typeface="Wingdings" pitchFamily="2" charset="2"/>
              <a:buChar char="Ø"/>
            </a:pPr>
            <a:r>
              <a:rPr lang="en-US" dirty="0">
                <a:latin typeface="Times New Roman" pitchFamily="18" charset="0"/>
                <a:cs typeface="Times New Roman" pitchFamily="18" charset="0"/>
              </a:rPr>
              <a:t>   Microcontroller processes images of the individual parking spaces.</a:t>
            </a:r>
          </a:p>
          <a:p>
            <a:pPr marL="171450" indent="-171450">
              <a:buFont typeface="Wingdings" pitchFamily="2" charset="2"/>
              <a:buChar char="Ø"/>
            </a:pPr>
            <a:endParaRPr lang="en-US" sz="700" dirty="0">
              <a:latin typeface="Times New Roman" pitchFamily="18" charset="0"/>
              <a:cs typeface="Times New Roman" pitchFamily="18" charset="0"/>
            </a:endParaRPr>
          </a:p>
          <a:p>
            <a:pPr marL="285750" indent="-285750">
              <a:buFont typeface="Wingdings" pitchFamily="2" charset="2"/>
              <a:buChar char="Ø"/>
            </a:pPr>
            <a:r>
              <a:rPr lang="en-US" dirty="0">
                <a:latin typeface="Times New Roman" pitchFamily="18" charset="0"/>
                <a:cs typeface="Times New Roman" pitchFamily="18" charset="0"/>
              </a:rPr>
              <a:t>   Sends vacant spot ID numbers wirelessly to PC.</a:t>
            </a:r>
          </a:p>
          <a:p>
            <a:pPr marL="171450" indent="-171450">
              <a:buFont typeface="Wingdings" pitchFamily="2" charset="2"/>
              <a:buChar char="Ø"/>
            </a:pPr>
            <a:endParaRPr lang="en-US" sz="700" dirty="0">
              <a:latin typeface="Times New Roman" pitchFamily="18" charset="0"/>
              <a:cs typeface="Times New Roman" pitchFamily="18" charset="0"/>
            </a:endParaRPr>
          </a:p>
          <a:p>
            <a:pPr marL="285750" indent="-285750">
              <a:buFont typeface="Wingdings" pitchFamily="2" charset="2"/>
              <a:buChar char="Ø"/>
            </a:pPr>
            <a:r>
              <a:rPr lang="en-US" dirty="0">
                <a:latin typeface="Times New Roman" pitchFamily="18" charset="0"/>
                <a:cs typeface="Times New Roman" pitchFamily="18" charset="0"/>
              </a:rPr>
              <a:t>   PC uses information to update a GUI display of the parking lot.</a:t>
            </a:r>
          </a:p>
        </p:txBody>
      </p:sp>
      <p:sp>
        <p:nvSpPr>
          <p:cNvPr id="128" name="Google Shape;12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15MC804 - Project work - Review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Block </a:t>
            </a:r>
            <a:r>
              <a:rPr lang="en-US" dirty="0" smtClean="0"/>
              <a:t>Diagram</a:t>
            </a:r>
            <a:endParaRPr dirty="0"/>
          </a:p>
        </p:txBody>
      </p:sp>
      <p:sp>
        <p:nvSpPr>
          <p:cNvPr id="135" name="Google Shape;13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15MC804 - Project work - Review 2</a:t>
            </a:r>
            <a:endParaRPr/>
          </a:p>
        </p:txBody>
      </p:sp>
      <p:pic>
        <p:nvPicPr>
          <p:cNvPr id="5" name="Picture 4"/>
          <p:cNvPicPr/>
          <p:nvPr/>
        </p:nvPicPr>
        <p:blipFill rotWithShape="1">
          <a:blip r:embed="rId3">
            <a:extLst>
              <a:ext uri="{28A0092B-C50C-407E-A947-70E740481C1C}">
                <a14:useLocalDpi xmlns:a14="http://schemas.microsoft.com/office/drawing/2010/main" val="0"/>
              </a:ext>
            </a:extLst>
          </a:blip>
          <a:srcRect l="10133" t="7940" r="9136" b="4406"/>
          <a:stretch/>
        </p:blipFill>
        <p:spPr bwMode="auto">
          <a:xfrm>
            <a:off x="2843212" y="1847850"/>
            <a:ext cx="6205538" cy="4095750"/>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Effective utilization of the Modern </a:t>
            </a:r>
            <a:r>
              <a:rPr lang="en-US" dirty="0" smtClean="0"/>
              <a:t>Tool</a:t>
            </a:r>
            <a:endParaRPr dirty="0"/>
          </a:p>
        </p:txBody>
      </p:sp>
      <p:sp>
        <p:nvSpPr>
          <p:cNvPr id="148" name="Google Shape;148;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85750" indent="-285750">
              <a:buFont typeface="Wingdings" pitchFamily="2" charset="2"/>
              <a:buChar char="ü"/>
            </a:pPr>
            <a:r>
              <a:rPr lang="en-US" dirty="0"/>
              <a:t>  </a:t>
            </a:r>
            <a:r>
              <a:rPr lang="en-US" dirty="0">
                <a:latin typeface="Times New Roman" pitchFamily="18" charset="0"/>
                <a:cs typeface="Times New Roman" pitchFamily="18" charset="0"/>
              </a:rPr>
              <a:t>Data Transmission </a:t>
            </a:r>
          </a:p>
          <a:p>
            <a:pPr marL="114300" indent="0">
              <a:buNone/>
            </a:pPr>
            <a:r>
              <a:rPr lang="en-US" dirty="0">
                <a:latin typeface="Times New Roman" pitchFamily="18" charset="0"/>
                <a:cs typeface="Times New Roman" pitchFamily="18" charset="0"/>
              </a:rPr>
              <a:t>          - Vacant ID numbers vs. Captured images</a:t>
            </a:r>
          </a:p>
          <a:p>
            <a:pPr marL="11430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Burden on PC instead of microcontroller</a:t>
            </a:r>
          </a:p>
          <a:p>
            <a:pPr marL="285750" indent="-285750">
              <a:buFont typeface="Wingdings" pitchFamily="2" charset="2"/>
              <a:buChar char="ü"/>
            </a:pPr>
            <a:r>
              <a:rPr lang="en-US" dirty="0">
                <a:latin typeface="Times New Roman" pitchFamily="18" charset="0"/>
                <a:cs typeface="Times New Roman" pitchFamily="18" charset="0"/>
              </a:rPr>
              <a:t>  Data Communication</a:t>
            </a:r>
          </a:p>
          <a:p>
            <a:pPr marL="114300" indent="0">
              <a:buNone/>
            </a:pPr>
            <a:r>
              <a:rPr lang="en-US" dirty="0">
                <a:latin typeface="Times New Roman" pitchFamily="18" charset="0"/>
                <a:cs typeface="Times New Roman" pitchFamily="18" charset="0"/>
              </a:rPr>
              <a:t>          - Low cost wireless connection</a:t>
            </a:r>
          </a:p>
          <a:p>
            <a:pPr marL="114300" indent="0">
              <a:buNone/>
            </a:pPr>
            <a:r>
              <a:rPr lang="en-US" dirty="0">
                <a:latin typeface="Times New Roman" pitchFamily="18" charset="0"/>
                <a:cs typeface="Times New Roman" pitchFamily="18" charset="0"/>
              </a:rPr>
              <a:t>          - Infrared or Radio transmitters</a:t>
            </a:r>
          </a:p>
          <a:p>
            <a:pPr marL="285750" indent="-285750">
              <a:buFont typeface="Wingdings" pitchFamily="2" charset="2"/>
              <a:buChar char="ü"/>
            </a:pPr>
            <a:r>
              <a:rPr lang="en-US" dirty="0">
                <a:latin typeface="Times New Roman" pitchFamily="18" charset="0"/>
                <a:cs typeface="Times New Roman" pitchFamily="18" charset="0"/>
              </a:rPr>
              <a:t>  Interfacing of the devices</a:t>
            </a:r>
          </a:p>
          <a:p>
            <a:pPr marL="114300" indent="0">
              <a:buNone/>
            </a:pPr>
            <a:r>
              <a:rPr lang="en-US" dirty="0">
                <a:latin typeface="Times New Roman" pitchFamily="18" charset="0"/>
                <a:cs typeface="Times New Roman" pitchFamily="18" charset="0"/>
              </a:rPr>
              <a:t>          - Embedded microcontroller into a camera </a:t>
            </a:r>
          </a:p>
          <a:p>
            <a:pPr marL="114300" indent="0">
              <a:buNone/>
            </a:pPr>
            <a:r>
              <a:rPr lang="en-US" dirty="0">
                <a:latin typeface="Times New Roman" pitchFamily="18" charset="0"/>
                <a:cs typeface="Times New Roman" pitchFamily="18" charset="0"/>
              </a:rPr>
              <a:t>          - Develop an adaptable microcontroller</a:t>
            </a:r>
          </a:p>
          <a:p>
            <a:pPr marL="285750" indent="-285750">
              <a:buFont typeface="Wingdings" pitchFamily="2" charset="2"/>
              <a:buChar char="ü"/>
            </a:pPr>
            <a:r>
              <a:rPr lang="en-US" dirty="0">
                <a:latin typeface="Times New Roman" pitchFamily="18" charset="0"/>
                <a:cs typeface="Times New Roman" pitchFamily="18" charset="0"/>
              </a:rPr>
              <a:t>  End User Display </a:t>
            </a:r>
          </a:p>
          <a:p>
            <a:pPr marL="114300" indent="0">
              <a:buNone/>
            </a:pPr>
            <a:r>
              <a:rPr lang="en-US" dirty="0">
                <a:latin typeface="Times New Roman" pitchFamily="18" charset="0"/>
                <a:cs typeface="Times New Roman" pitchFamily="18" charset="0"/>
              </a:rPr>
              <a:t>          - A brand new GUI based program</a:t>
            </a:r>
          </a:p>
          <a:p>
            <a:pPr marL="228600" lvl="0" indent="-228600" algn="l" rtl="0">
              <a:lnSpc>
                <a:spcPct val="90000"/>
              </a:lnSpc>
              <a:spcBef>
                <a:spcPts val="0"/>
              </a:spcBef>
              <a:spcAft>
                <a:spcPts val="0"/>
              </a:spcAft>
              <a:buClr>
                <a:srgbClr val="FF0000"/>
              </a:buClr>
              <a:buSzPts val="28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Prototype &amp; Sample Output</a:t>
            </a:r>
            <a:endParaRPr dirty="0"/>
          </a:p>
        </p:txBody>
      </p:sp>
      <p:pic>
        <p:nvPicPr>
          <p:cNvPr id="4" name="Picture 3" descr="3.jpg"/>
          <p:cNvPicPr>
            <a:picLocks noChangeAspect="1"/>
          </p:cNvPicPr>
          <p:nvPr/>
        </p:nvPicPr>
        <p:blipFill>
          <a:blip r:embed="rId3"/>
          <a:stretch>
            <a:fillRect/>
          </a:stretch>
        </p:blipFill>
        <p:spPr>
          <a:xfrm>
            <a:off x="2686032" y="1448966"/>
            <a:ext cx="6667518" cy="496020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490</Words>
  <Application>Microsoft Office PowerPoint</Application>
  <PresentationFormat>Custom</PresentationFormat>
  <Paragraphs>94</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Smart Parking Spot Locater</vt:lpstr>
      <vt:lpstr>Abstract</vt:lpstr>
      <vt:lpstr>Problem Statement Addressed</vt:lpstr>
      <vt:lpstr>Existing Solution to the Problem Addressed</vt:lpstr>
      <vt:lpstr>Proposed Solution to the Problem Addressed</vt:lpstr>
      <vt:lpstr>Project Work Plan  </vt:lpstr>
      <vt:lpstr>Block Diagram</vt:lpstr>
      <vt:lpstr>Effective utilization of the Modern Tool</vt:lpstr>
      <vt:lpstr>Prototype &amp; Sample Output</vt:lpstr>
      <vt:lpstr>Analysis of Results &amp; Discussions </vt:lpstr>
      <vt:lpstr>Cost Benefit Analysis  (List of Components / Service Used)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Spot Locater</dc:title>
  <dc:creator>vignesh waran</dc:creator>
  <cp:lastModifiedBy>Jaya Vishnu</cp:lastModifiedBy>
  <cp:revision>6</cp:revision>
  <dcterms:created xsi:type="dcterms:W3CDTF">2021-02-20T05:24:33Z</dcterms:created>
  <dcterms:modified xsi:type="dcterms:W3CDTF">2022-03-27T06:50:38Z</dcterms:modified>
</cp:coreProperties>
</file>