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6" r:id="rId3"/>
    <p:sldId id="276" r:id="rId4"/>
    <p:sldId id="278" r:id="rId5"/>
    <p:sldId id="283" r:id="rId6"/>
    <p:sldId id="275" r:id="rId7"/>
    <p:sldId id="284" r:id="rId8"/>
    <p:sldId id="280" r:id="rId9"/>
    <p:sldId id="281" r:id="rId10"/>
    <p:sldId id="267" r:id="rId11"/>
    <p:sldId id="282" r:id="rId12"/>
    <p:sldId id="285" r:id="rId13"/>
    <p:sldId id="286" r:id="rId14"/>
    <p:sldId id="287" r:id="rId15"/>
    <p:sldId id="288" r:id="rId16"/>
    <p:sldId id="279" r:id="rId17"/>
    <p:sldId id="268" r:id="rId18"/>
    <p:sldId id="271" r:id="rId19"/>
    <p:sldId id="274"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ornika Sri G" initials="PSG" lastIdx="1" clrIdx="0">
    <p:extLst>
      <p:ext uri="{19B8F6BF-5375-455C-9EA6-DF929625EA0E}">
        <p15:presenceInfo xmlns:p15="http://schemas.microsoft.com/office/powerpoint/2012/main" userId="a77105657f2703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4574" autoAdjust="0"/>
  </p:normalViewPr>
  <p:slideViewPr>
    <p:cSldViewPr snapToGrid="0">
      <p:cViewPr varScale="1">
        <p:scale>
          <a:sx n="82" d="100"/>
          <a:sy n="82" d="100"/>
        </p:scale>
        <p:origin x="734"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F101B-B227-4159-8303-D3086EC88389}" type="datetimeFigureOut">
              <a:rPr lang="en-US" smtClean="0"/>
              <a:pPr/>
              <a:t>3/28/2022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533B1-1B7C-4567-A308-39738394CF15}" type="slidenum">
              <a:rPr lang="en-US" smtClean="0"/>
              <a:pPr/>
              <a:t>‹#›</a:t>
            </a:fld>
            <a:endParaRPr lang="en-US"/>
          </a:p>
        </p:txBody>
      </p:sp>
    </p:spTree>
    <p:extLst>
      <p:ext uri="{BB962C8B-B14F-4D97-AF65-F5344CB8AC3E}">
        <p14:creationId xmlns:p14="http://schemas.microsoft.com/office/powerpoint/2010/main" val="3077647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9533B1-1B7C-4567-A308-39738394CF15}" type="slidenum">
              <a:rPr lang="en-US" smtClean="0"/>
              <a:pPr/>
              <a:t>10</a:t>
            </a:fld>
            <a:endParaRPr lang="en-US"/>
          </a:p>
        </p:txBody>
      </p:sp>
    </p:spTree>
    <p:extLst>
      <p:ext uri="{BB962C8B-B14F-4D97-AF65-F5344CB8AC3E}">
        <p14:creationId xmlns:p14="http://schemas.microsoft.com/office/powerpoint/2010/main" val="3604307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A1C42F-441A-4F2A-8E80-78F3676CC058}" type="datetime1">
              <a:rPr lang="en-US" smtClean="0"/>
              <a:pPr/>
              <a:t>3/28/2022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1530" y="132594"/>
            <a:ext cx="1411266" cy="136379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579" y="438642"/>
            <a:ext cx="1269242" cy="1047343"/>
          </a:xfrm>
          <a:prstGeom prst="rect">
            <a:avLst/>
          </a:prstGeom>
        </p:spPr>
      </p:pic>
    </p:spTree>
    <p:extLst>
      <p:ext uri="{BB962C8B-B14F-4D97-AF65-F5344CB8AC3E}">
        <p14:creationId xmlns:p14="http://schemas.microsoft.com/office/powerpoint/2010/main" val="25597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28F9AE-F903-4089-92EE-261C5CC2F17E}" type="datetime1">
              <a:rPr lang="en-US" smtClean="0"/>
              <a:pPr/>
              <a:t>3/28/2022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89751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A104F2-B3D9-4E44-9455-48D246B5B367}" type="datetime1">
              <a:rPr lang="en-US" smtClean="0"/>
              <a:pPr/>
              <a:t>3/28/2022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21404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AC1D28-3B35-4FCE-8072-E84DFBB90A17}" type="datetime1">
              <a:rPr lang="en-US" smtClean="0"/>
              <a:pPr/>
              <a:t>3/28/2022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50556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B1ED0E-4CAC-4979-8442-FE341C5F03D0}" type="datetime1">
              <a:rPr lang="en-US" smtClean="0"/>
              <a:pPr/>
              <a:t>3/28/2022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0557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6D4C3B-DED4-436D-A66F-49790EDDCF24}" type="datetime1">
              <a:rPr lang="en-US" smtClean="0"/>
              <a:pPr/>
              <a:t>3/28/2022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58832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2B8837-0504-404E-A6BC-39C23C28C36C}" type="datetime1">
              <a:rPr lang="en-US" smtClean="0"/>
              <a:pPr/>
              <a:t>3/28/2022</a:t>
            </a:fld>
            <a:endParaRPr lang="en-US"/>
          </a:p>
        </p:txBody>
      </p:sp>
      <p:sp>
        <p:nvSpPr>
          <p:cNvPr id="8" name="Footer Placeholder 7"/>
          <p:cNvSpPr>
            <a:spLocks noGrp="1"/>
          </p:cNvSpPr>
          <p:nvPr>
            <p:ph type="ftr" sz="quarter" idx="11"/>
          </p:nvPr>
        </p:nvSpPr>
        <p:spPr/>
        <p:txBody>
          <a:bodyPr/>
          <a:lstStyle/>
          <a:p>
            <a:r>
              <a:rPr lang="en-US"/>
              <a:t>15MC804 - Project work - Review 2</a:t>
            </a:r>
            <a:endParaRPr lang="en-US" dirty="0"/>
          </a:p>
        </p:txBody>
      </p:sp>
      <p:sp>
        <p:nvSpPr>
          <p:cNvPr id="9" name="Slide Number Placeholder 8"/>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15719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3A4C7B-BA43-417B-A2D4-C5736664F322}" type="datetime1">
              <a:rPr lang="en-US" smtClean="0"/>
              <a:pPr/>
              <a:t>3/28/2022</a:t>
            </a:fld>
            <a:endParaRPr lang="en-US"/>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
        <p:nvSpPr>
          <p:cNvPr id="5" name="Slide Number Placeholder 4"/>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3045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30B3D-494F-4171-81B4-648BA439B733}" type="datetime1">
              <a:rPr lang="en-US" smtClean="0"/>
              <a:pPr/>
              <a:t>3/28/2022</a:t>
            </a:fld>
            <a:endParaRPr lang="en-US"/>
          </a:p>
        </p:txBody>
      </p:sp>
      <p:sp>
        <p:nvSpPr>
          <p:cNvPr id="3" name="Footer Placeholder 2"/>
          <p:cNvSpPr>
            <a:spLocks noGrp="1"/>
          </p:cNvSpPr>
          <p:nvPr>
            <p:ph type="ftr" sz="quarter" idx="11"/>
          </p:nvPr>
        </p:nvSpPr>
        <p:spPr/>
        <p:txBody>
          <a:bodyPr/>
          <a:lstStyle/>
          <a:p>
            <a:r>
              <a:rPr lang="en-US"/>
              <a:t>15MC804 - Project work - Review 2</a:t>
            </a:r>
            <a:endParaRPr lang="en-US" dirty="0"/>
          </a:p>
        </p:txBody>
      </p:sp>
      <p:sp>
        <p:nvSpPr>
          <p:cNvPr id="4" name="Slide Number Placeholder 3"/>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79410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6BDEBD-BB08-4ECC-BF12-ABA31FD1702E}" type="datetime1">
              <a:rPr lang="en-US" smtClean="0"/>
              <a:pPr/>
              <a:t>3/28/2022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62306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444675-D6C7-4520-8CC3-2EB0B71C2818}" type="datetime1">
              <a:rPr lang="en-US" smtClean="0"/>
              <a:pPr/>
              <a:t>3/28/2022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30683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8BADA-3124-459B-9C3C-25C5D1AC2B22}" type="datetime1">
              <a:rPr lang="en-US" smtClean="0"/>
              <a:pPr/>
              <a:t>3/28/2022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15MC804 - Project work - Review 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B3995-864D-412F-881C-EF0BFF8447F9}" type="slidenum">
              <a:rPr lang="en-US" smtClean="0"/>
              <a:pPr/>
              <a:t>‹#›</a:t>
            </a:fld>
            <a:endParaRPr lang="en-US"/>
          </a:p>
        </p:txBody>
      </p:sp>
    </p:spTree>
    <p:extLst>
      <p:ext uri="{BB962C8B-B14F-4D97-AF65-F5344CB8AC3E}">
        <p14:creationId xmlns:p14="http://schemas.microsoft.com/office/powerpoint/2010/main" val="4258119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hyperlink" Target="http://www.wplawinc.com/agricultural-irrigation-blog/the-most-common-problems-with-farm-irrigation-systems" TargetMode="External" /><Relationship Id="rId2" Type="http://schemas.openxmlformats.org/officeDocument/2006/relationships/hyperlink" Target="http://www.ewaterautosys.com/water-automation-system.html" TargetMode="External" /><Relationship Id="rId1" Type="http://schemas.openxmlformats.org/officeDocument/2006/relationships/slideLayout" Target="../slideLayouts/slideLayout2.xml" /><Relationship Id="rId5" Type="http://schemas.openxmlformats.org/officeDocument/2006/relationships/hyperlink" Target="http://thingspeak.com/" TargetMode="External" /><Relationship Id="rId4" Type="http://schemas.openxmlformats.org/officeDocument/2006/relationships/hyperlink" Target="https://www.pwc.com/us/en/increasing-it-" TargetMode="Externa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0258" y="1234769"/>
            <a:ext cx="9144000" cy="1655762"/>
          </a:xfrm>
        </p:spPr>
        <p:txBody>
          <a:bodyPr>
            <a:normAutofit fontScale="90000"/>
          </a:bodyPr>
          <a:lstStyle/>
          <a:p>
            <a:r>
              <a:rPr lang="en-US" dirty="0"/>
              <a:t>SMART PLANT MONITORING SYSTEM USING IOT</a:t>
            </a:r>
          </a:p>
        </p:txBody>
      </p:sp>
      <p:sp>
        <p:nvSpPr>
          <p:cNvPr id="3" name="Subtitle 2"/>
          <p:cNvSpPr>
            <a:spLocks noGrp="1"/>
          </p:cNvSpPr>
          <p:nvPr>
            <p:ph type="subTitle" idx="1"/>
          </p:nvPr>
        </p:nvSpPr>
        <p:spPr>
          <a:xfrm>
            <a:off x="889819" y="4105275"/>
            <a:ext cx="3593690" cy="1655762"/>
          </a:xfrm>
        </p:spPr>
        <p:txBody>
          <a:bodyPr>
            <a:normAutofit fontScale="92500" lnSpcReduction="10000"/>
          </a:bodyPr>
          <a:lstStyle/>
          <a:p>
            <a:pPr algn="l"/>
            <a:r>
              <a:rPr lang="en-US" dirty="0"/>
              <a:t>201CS207-LAKSHANA S</a:t>
            </a:r>
          </a:p>
          <a:p>
            <a:pPr algn="l"/>
            <a:r>
              <a:rPr lang="en-US" dirty="0"/>
              <a:t>201CS243-POORNIKA SRI G </a:t>
            </a:r>
          </a:p>
          <a:p>
            <a:pPr algn="l"/>
            <a:r>
              <a:rPr lang="en-US" dirty="0"/>
              <a:t>201CS305-SUBHASHINI S V</a:t>
            </a:r>
          </a:p>
          <a:p>
            <a:pPr algn="l"/>
            <a:r>
              <a:rPr lang="en-US" dirty="0"/>
              <a:t>201EI141-THARANIYA S </a:t>
            </a:r>
          </a:p>
          <a:p>
            <a:pPr algn="l"/>
            <a:endParaRPr lang="en-US" dirty="0"/>
          </a:p>
        </p:txBody>
      </p:sp>
      <p:sp>
        <p:nvSpPr>
          <p:cNvPr id="5" name="TextBox 4"/>
          <p:cNvSpPr txBox="1"/>
          <p:nvPr/>
        </p:nvSpPr>
        <p:spPr>
          <a:xfrm>
            <a:off x="7890387" y="3859882"/>
            <a:ext cx="3878826" cy="2954655"/>
          </a:xfrm>
          <a:prstGeom prst="rect">
            <a:avLst/>
          </a:prstGeom>
          <a:noFill/>
        </p:spPr>
        <p:txBody>
          <a:bodyPr wrap="square" rtlCol="0">
            <a:spAutoFit/>
          </a:bodyPr>
          <a:lstStyle/>
          <a:p>
            <a:r>
              <a:rPr lang="en-US" sz="2400" dirty="0"/>
              <a:t>Under guidance of </a:t>
            </a:r>
          </a:p>
          <a:p>
            <a:r>
              <a:rPr lang="en-US" sz="2400" dirty="0"/>
              <a:t>Dr. SANGEETHAA S N ,</a:t>
            </a:r>
          </a:p>
          <a:p>
            <a:r>
              <a:rPr lang="en-US" sz="2400" dirty="0"/>
              <a:t>ASSISTANT PROFESSOR-II,</a:t>
            </a:r>
          </a:p>
          <a:p>
            <a:r>
              <a:rPr lang="en-US" sz="2400" dirty="0"/>
              <a:t>DEPARTMENT OF CSE,</a:t>
            </a:r>
          </a:p>
          <a:p>
            <a:r>
              <a:rPr lang="en-US" sz="2400" dirty="0"/>
              <a:t>BANNARI AMMAN INSTITUTE OF TECHNOLOGY, </a:t>
            </a:r>
          </a:p>
          <a:p>
            <a:r>
              <a:rPr lang="en-US" sz="2400" dirty="0"/>
              <a:t>SATHYAMANGALAM. </a:t>
            </a:r>
          </a:p>
          <a:p>
            <a:endParaRPr lang="en-US" dirty="0"/>
          </a:p>
        </p:txBody>
      </p:sp>
      <p:sp>
        <p:nvSpPr>
          <p:cNvPr id="4" name="Rectangle 3"/>
          <p:cNvSpPr/>
          <p:nvPr/>
        </p:nvSpPr>
        <p:spPr>
          <a:xfrm>
            <a:off x="10432473" y="249382"/>
            <a:ext cx="1537854" cy="1233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8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 utilization of the Modern Tool &amp; Cloud</a:t>
            </a:r>
          </a:p>
        </p:txBody>
      </p:sp>
      <p:sp>
        <p:nvSpPr>
          <p:cNvPr id="3" name="Content Placeholder 2"/>
          <p:cNvSpPr>
            <a:spLocks noGrp="1"/>
          </p:cNvSpPr>
          <p:nvPr>
            <p:ph idx="1"/>
          </p:nvPr>
        </p:nvSpPr>
        <p:spPr/>
        <p:txBody>
          <a:bodyPr>
            <a:normAutofit fontScale="70000" lnSpcReduction="20000"/>
          </a:bodyPr>
          <a:lstStyle/>
          <a:p>
            <a:pPr marL="0" indent="0">
              <a:buNone/>
            </a:pPr>
            <a:r>
              <a:rPr lang="en-US" sz="2800" dirty="0"/>
              <a:t>STEP 1: Do the connection of sensors, BOLT and relay as given in diagram. I have used 328p microcontroller which is used in ARDUINO. So you can use Arduino in place of 328P microcontroller.</a:t>
            </a:r>
          </a:p>
          <a:p>
            <a:pPr marL="0" indent="0">
              <a:buNone/>
            </a:pPr>
            <a:endParaRPr lang="en-US" sz="2800" dirty="0"/>
          </a:p>
          <a:p>
            <a:pPr marL="0" indent="0">
              <a:buNone/>
            </a:pPr>
            <a:r>
              <a:rPr lang="en-US" dirty="0"/>
              <a:t>STEP 2: </a:t>
            </a:r>
            <a:r>
              <a:rPr lang="en-US" sz="2800" dirty="0"/>
              <a:t>Hardserial.ino is arduino code which consist of interfacing of unique sensors with arduino and interfacing of Arduino with BOLT to send information of sensor on BOLT cloud page</a:t>
            </a:r>
            <a:r>
              <a:rPr lang="en-US" sz="2800" dirty="0">
                <a:solidFill>
                  <a:schemeClr val="accent5"/>
                </a:solidFill>
              </a:rPr>
              <a:t>.</a:t>
            </a:r>
          </a:p>
          <a:p>
            <a:pPr marL="0" indent="0">
              <a:buNone/>
            </a:pPr>
            <a:endParaRPr lang="en-US" sz="2800" dirty="0">
              <a:solidFill>
                <a:schemeClr val="accent5"/>
              </a:solidFill>
            </a:endParaRPr>
          </a:p>
          <a:p>
            <a:pPr marL="0" indent="0">
              <a:buNone/>
            </a:pPr>
            <a:r>
              <a:rPr lang="en-US" dirty="0"/>
              <a:t>STEP 3: </a:t>
            </a:r>
            <a:r>
              <a:rPr lang="en-US" sz="2800" dirty="0"/>
              <a:t>In this step, we will code the HTML page through which we send command to Arduino for controlling the motor(i.e., to START and STOP the motor).</a:t>
            </a:r>
          </a:p>
          <a:p>
            <a:pPr marL="0" indent="0">
              <a:buNone/>
            </a:pPr>
            <a:endParaRPr lang="en-US" dirty="0"/>
          </a:p>
          <a:p>
            <a:pPr marL="0" indent="0">
              <a:buNone/>
            </a:pPr>
            <a:r>
              <a:rPr lang="en-US" dirty="0"/>
              <a:t>STEP 4 : UPLOADING JAVASCRIPT ON BOLT CLOUD</a:t>
            </a:r>
          </a:p>
          <a:p>
            <a:pPr marL="0" indent="0">
              <a:buNone/>
            </a:pPr>
            <a:endParaRPr lang="en-US" dirty="0"/>
          </a:p>
          <a:p>
            <a:pPr marL="0" indent="0">
              <a:buNone/>
            </a:pPr>
            <a:r>
              <a:rPr lang="en-US" dirty="0"/>
              <a:t>STEP 5 : CONFIGURATION ON BOLT CLOUD PAGE</a:t>
            </a:r>
          </a:p>
          <a:p>
            <a:pPr marL="0" indent="0">
              <a:buNone/>
            </a:pPr>
            <a:endParaRPr lang="en-US" dirty="0"/>
          </a:p>
          <a:p>
            <a:pPr marL="0" indent="0">
              <a:buNone/>
            </a:pPr>
            <a:r>
              <a:rPr lang="en-US" dirty="0"/>
              <a:t>STEP 6 : DEPLOY CONFIGURATION AND DATA VISUALISATION</a:t>
            </a:r>
          </a:p>
          <a:p>
            <a:pPr marL="0" indent="0">
              <a:buNone/>
            </a:pP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1373-F3BE-448A-9CDE-A9DB6DABFBAF}"/>
              </a:ext>
            </a:extLst>
          </p:cNvPr>
          <p:cNvSpPr>
            <a:spLocks noGrp="1"/>
          </p:cNvSpPr>
          <p:nvPr>
            <p:ph type="title"/>
          </p:nvPr>
        </p:nvSpPr>
        <p:spPr/>
        <p:txBody>
          <a:bodyPr>
            <a:normAutofit/>
          </a:bodyPr>
          <a:lstStyle/>
          <a:p>
            <a:r>
              <a:rPr lang="en-US" sz="3600" dirty="0"/>
              <a:t>Technology stack &amp; use case</a:t>
            </a:r>
            <a:endParaRPr lang="en-IN" sz="3600" dirty="0"/>
          </a:p>
        </p:txBody>
      </p:sp>
      <p:sp>
        <p:nvSpPr>
          <p:cNvPr id="5" name="Content Placeholder 2">
            <a:extLst>
              <a:ext uri="{FF2B5EF4-FFF2-40B4-BE49-F238E27FC236}">
                <a16:creationId xmlns:a16="http://schemas.microsoft.com/office/drawing/2014/main" id="{C7CF3C9A-1F6B-A44F-AA2D-3AC5AEC05617}"/>
              </a:ext>
            </a:extLst>
          </p:cNvPr>
          <p:cNvSpPr>
            <a:spLocks noGrp="1"/>
          </p:cNvSpPr>
          <p:nvPr/>
        </p:nvSpPr>
        <p:spPr>
          <a:xfrm>
            <a:off x="594450" y="1690688"/>
            <a:ext cx="10911750" cy="41316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2400" dirty="0"/>
              <a:t>Nodemcu ESP8266  </a:t>
            </a:r>
            <a:r>
              <a:rPr lang="en-US" dirty="0"/>
              <a:t>                                               •</a:t>
            </a:r>
            <a:r>
              <a:rPr lang="en-US" sz="2400" dirty="0"/>
              <a:t>SOIL MOISTURE SENSOR</a:t>
            </a:r>
          </a:p>
        </p:txBody>
      </p:sp>
      <p:pic>
        <p:nvPicPr>
          <p:cNvPr id="7" name="Picture 6">
            <a:extLst>
              <a:ext uri="{FF2B5EF4-FFF2-40B4-BE49-F238E27FC236}">
                <a16:creationId xmlns:a16="http://schemas.microsoft.com/office/drawing/2014/main" id="{96EB2E86-9F49-8B42-B6D8-5DBB225D272F}"/>
              </a:ext>
            </a:extLst>
          </p:cNvPr>
          <p:cNvPicPr>
            <a:picLocks noChangeAspect="1"/>
          </p:cNvPicPr>
          <p:nvPr/>
        </p:nvPicPr>
        <p:blipFill>
          <a:blip r:embed="rId2"/>
          <a:stretch>
            <a:fillRect/>
          </a:stretch>
        </p:blipFill>
        <p:spPr>
          <a:xfrm>
            <a:off x="594450" y="2326428"/>
            <a:ext cx="4285059" cy="2876949"/>
          </a:xfrm>
          <a:prstGeom prst="rect">
            <a:avLst/>
          </a:prstGeom>
        </p:spPr>
      </p:pic>
      <p:pic>
        <p:nvPicPr>
          <p:cNvPr id="8" name="Picture 7">
            <a:extLst>
              <a:ext uri="{FF2B5EF4-FFF2-40B4-BE49-F238E27FC236}">
                <a16:creationId xmlns:a16="http://schemas.microsoft.com/office/drawing/2014/main" id="{B8EA6C87-DE42-534E-9945-6C046788386F}"/>
              </a:ext>
            </a:extLst>
          </p:cNvPr>
          <p:cNvPicPr>
            <a:picLocks noChangeAspect="1"/>
          </p:cNvPicPr>
          <p:nvPr/>
        </p:nvPicPr>
        <p:blipFill>
          <a:blip r:embed="rId3"/>
          <a:stretch>
            <a:fillRect/>
          </a:stretch>
        </p:blipFill>
        <p:spPr>
          <a:xfrm>
            <a:off x="5991651" y="2279275"/>
            <a:ext cx="4911329" cy="2966090"/>
          </a:xfrm>
          <a:prstGeom prst="rect">
            <a:avLst/>
          </a:prstGeom>
        </p:spPr>
      </p:pic>
    </p:spTree>
    <p:extLst>
      <p:ext uri="{BB962C8B-B14F-4D97-AF65-F5344CB8AC3E}">
        <p14:creationId xmlns:p14="http://schemas.microsoft.com/office/powerpoint/2010/main" val="41958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16C48-D1DE-4DDE-B068-4CE0D60E9788}"/>
              </a:ext>
            </a:extLst>
          </p:cNvPr>
          <p:cNvSpPr>
            <a:spLocks noGrp="1"/>
          </p:cNvSpPr>
          <p:nvPr>
            <p:ph type="title"/>
          </p:nvPr>
        </p:nvSpPr>
        <p:spPr>
          <a:xfrm>
            <a:off x="838200" y="355794"/>
            <a:ext cx="10515600" cy="1325563"/>
          </a:xfrm>
        </p:spPr>
        <p:txBody>
          <a:bodyPr/>
          <a:lstStyle/>
          <a:p>
            <a:r>
              <a:rPr lang="en-US" sz="4400" dirty="0"/>
              <a:t>Technology stack &amp; use case</a:t>
            </a:r>
            <a:endParaRPr lang="en-IN" dirty="0"/>
          </a:p>
        </p:txBody>
      </p:sp>
      <p:sp>
        <p:nvSpPr>
          <p:cNvPr id="3" name="Footer Placeholder 2">
            <a:extLst>
              <a:ext uri="{FF2B5EF4-FFF2-40B4-BE49-F238E27FC236}">
                <a16:creationId xmlns:a16="http://schemas.microsoft.com/office/drawing/2014/main" id="{AF9B866A-ED06-4A1C-9263-C78EA7B5CCCC}"/>
              </a:ext>
            </a:extLst>
          </p:cNvPr>
          <p:cNvSpPr>
            <a:spLocks noGrp="1"/>
          </p:cNvSpPr>
          <p:nvPr>
            <p:ph type="ftr" sz="quarter" idx="11"/>
          </p:nvPr>
        </p:nvSpPr>
        <p:spPr/>
        <p:txBody>
          <a:bodyPr/>
          <a:lstStyle/>
          <a:p>
            <a:r>
              <a:rPr lang="en-US"/>
              <a:t>15MC804 - Project work - Review 2</a:t>
            </a:r>
            <a:endParaRPr lang="en-US" dirty="0"/>
          </a:p>
        </p:txBody>
      </p:sp>
      <p:sp>
        <p:nvSpPr>
          <p:cNvPr id="4" name="Content Placeholder 2">
            <a:extLst>
              <a:ext uri="{FF2B5EF4-FFF2-40B4-BE49-F238E27FC236}">
                <a16:creationId xmlns:a16="http://schemas.microsoft.com/office/drawing/2014/main" id="{F537C28E-893E-A444-8992-B24F67A810C6}"/>
              </a:ext>
            </a:extLst>
          </p:cNvPr>
          <p:cNvSpPr>
            <a:spLocks noGrp="1"/>
          </p:cNvSpPr>
          <p:nvPr/>
        </p:nvSpPr>
        <p:spPr>
          <a:xfrm>
            <a:off x="685800" y="1847460"/>
            <a:ext cx="10820400" cy="3676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RELAY MODULE                                                          •SOLENOID WATER VALVE</a:t>
            </a:r>
          </a:p>
        </p:txBody>
      </p:sp>
      <p:pic>
        <p:nvPicPr>
          <p:cNvPr id="5" name="Picture 4">
            <a:extLst>
              <a:ext uri="{FF2B5EF4-FFF2-40B4-BE49-F238E27FC236}">
                <a16:creationId xmlns:a16="http://schemas.microsoft.com/office/drawing/2014/main" id="{9F672087-5033-B046-AEFE-A217F52C7620}"/>
              </a:ext>
            </a:extLst>
          </p:cNvPr>
          <p:cNvPicPr>
            <a:picLocks noChangeAspect="1"/>
          </p:cNvPicPr>
          <p:nvPr/>
        </p:nvPicPr>
        <p:blipFill rotWithShape="1">
          <a:blip r:embed="rId2"/>
          <a:srcRect l="2408" t="2201" r="2574" b="7447"/>
          <a:stretch/>
        </p:blipFill>
        <p:spPr>
          <a:xfrm>
            <a:off x="951721" y="2360644"/>
            <a:ext cx="4478695" cy="2845837"/>
          </a:xfrm>
          <a:prstGeom prst="rect">
            <a:avLst/>
          </a:prstGeom>
        </p:spPr>
      </p:pic>
      <p:pic>
        <p:nvPicPr>
          <p:cNvPr id="7" name="Picture 6">
            <a:extLst>
              <a:ext uri="{FF2B5EF4-FFF2-40B4-BE49-F238E27FC236}">
                <a16:creationId xmlns:a16="http://schemas.microsoft.com/office/drawing/2014/main" id="{84C57B52-2A21-2141-85B4-F4D65BE410CF}"/>
              </a:ext>
            </a:extLst>
          </p:cNvPr>
          <p:cNvPicPr>
            <a:picLocks noChangeAspect="1"/>
          </p:cNvPicPr>
          <p:nvPr/>
        </p:nvPicPr>
        <p:blipFill>
          <a:blip r:embed="rId3"/>
          <a:stretch>
            <a:fillRect/>
          </a:stretch>
        </p:blipFill>
        <p:spPr>
          <a:xfrm>
            <a:off x="6096000" y="2136710"/>
            <a:ext cx="3816494" cy="3069771"/>
          </a:xfrm>
          <a:prstGeom prst="rect">
            <a:avLst/>
          </a:prstGeom>
        </p:spPr>
      </p:pic>
    </p:spTree>
    <p:extLst>
      <p:ext uri="{BB962C8B-B14F-4D97-AF65-F5344CB8AC3E}">
        <p14:creationId xmlns:p14="http://schemas.microsoft.com/office/powerpoint/2010/main" val="396002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5CF3-4F25-4636-8AA9-D18C2AA891FD}"/>
              </a:ext>
            </a:extLst>
          </p:cNvPr>
          <p:cNvSpPr>
            <a:spLocks noGrp="1"/>
          </p:cNvSpPr>
          <p:nvPr>
            <p:ph type="title"/>
          </p:nvPr>
        </p:nvSpPr>
        <p:spPr/>
        <p:txBody>
          <a:bodyPr/>
          <a:lstStyle/>
          <a:p>
            <a:r>
              <a:rPr lang="en-US" sz="4400" dirty="0"/>
              <a:t>Technology stack &amp; use case</a:t>
            </a:r>
            <a:endParaRPr lang="en-IN" dirty="0"/>
          </a:p>
        </p:txBody>
      </p:sp>
      <p:sp>
        <p:nvSpPr>
          <p:cNvPr id="3" name="Footer Placeholder 2">
            <a:extLst>
              <a:ext uri="{FF2B5EF4-FFF2-40B4-BE49-F238E27FC236}">
                <a16:creationId xmlns:a16="http://schemas.microsoft.com/office/drawing/2014/main" id="{3DC271D5-777F-4E98-B369-CE3EB421C10F}"/>
              </a:ext>
            </a:extLst>
          </p:cNvPr>
          <p:cNvSpPr>
            <a:spLocks noGrp="1"/>
          </p:cNvSpPr>
          <p:nvPr>
            <p:ph type="ftr" sz="quarter" idx="11"/>
          </p:nvPr>
        </p:nvSpPr>
        <p:spPr/>
        <p:txBody>
          <a:bodyPr/>
          <a:lstStyle/>
          <a:p>
            <a:r>
              <a:rPr lang="en-US"/>
              <a:t>15MC804 - Project work - Review 2</a:t>
            </a:r>
            <a:endParaRPr lang="en-US" dirty="0"/>
          </a:p>
        </p:txBody>
      </p:sp>
      <p:sp>
        <p:nvSpPr>
          <p:cNvPr id="4" name="Content Placeholder 2">
            <a:extLst>
              <a:ext uri="{FF2B5EF4-FFF2-40B4-BE49-F238E27FC236}">
                <a16:creationId xmlns:a16="http://schemas.microsoft.com/office/drawing/2014/main" id="{3C06B9D4-E16A-0C43-8ADB-BA48F4C3A4A1}"/>
              </a:ext>
            </a:extLst>
          </p:cNvPr>
          <p:cNvSpPr>
            <a:spLocks noGrp="1"/>
          </p:cNvSpPr>
          <p:nvPr/>
        </p:nvSpPr>
        <p:spPr>
          <a:xfrm>
            <a:off x="685800" y="1810139"/>
            <a:ext cx="10820400" cy="36309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BREADBOARD                                                                               • JUMPERS </a:t>
            </a:r>
          </a:p>
        </p:txBody>
      </p:sp>
      <p:pic>
        <p:nvPicPr>
          <p:cNvPr id="5" name="Picture 4">
            <a:extLst>
              <a:ext uri="{FF2B5EF4-FFF2-40B4-BE49-F238E27FC236}">
                <a16:creationId xmlns:a16="http://schemas.microsoft.com/office/drawing/2014/main" id="{871D8B90-EEDA-D54C-AF9D-748E4B54D91E}"/>
              </a:ext>
            </a:extLst>
          </p:cNvPr>
          <p:cNvPicPr>
            <a:picLocks noChangeAspect="1"/>
          </p:cNvPicPr>
          <p:nvPr/>
        </p:nvPicPr>
        <p:blipFill rotWithShape="1">
          <a:blip r:embed="rId2"/>
          <a:srcRect l="3135" t="3713"/>
          <a:stretch/>
        </p:blipFill>
        <p:spPr>
          <a:xfrm>
            <a:off x="961052" y="2605975"/>
            <a:ext cx="3795983" cy="3216326"/>
          </a:xfrm>
          <a:prstGeom prst="rect">
            <a:avLst/>
          </a:prstGeom>
        </p:spPr>
      </p:pic>
      <p:pic>
        <p:nvPicPr>
          <p:cNvPr id="6" name="Picture 5">
            <a:extLst>
              <a:ext uri="{FF2B5EF4-FFF2-40B4-BE49-F238E27FC236}">
                <a16:creationId xmlns:a16="http://schemas.microsoft.com/office/drawing/2014/main" id="{FD53203E-E4D1-0940-A203-D7668CCC98CC}"/>
              </a:ext>
            </a:extLst>
          </p:cNvPr>
          <p:cNvPicPr>
            <a:picLocks noChangeAspect="1"/>
          </p:cNvPicPr>
          <p:nvPr/>
        </p:nvPicPr>
        <p:blipFill>
          <a:blip r:embed="rId3"/>
          <a:stretch>
            <a:fillRect/>
          </a:stretch>
        </p:blipFill>
        <p:spPr>
          <a:xfrm>
            <a:off x="6671387" y="2379306"/>
            <a:ext cx="3332563" cy="2743200"/>
          </a:xfrm>
          <a:prstGeom prst="rect">
            <a:avLst/>
          </a:prstGeom>
        </p:spPr>
      </p:pic>
    </p:spTree>
    <p:extLst>
      <p:ext uri="{BB962C8B-B14F-4D97-AF65-F5344CB8AC3E}">
        <p14:creationId xmlns:p14="http://schemas.microsoft.com/office/powerpoint/2010/main" val="2948091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79D6-7B1A-4CEC-AC53-772B11DF4FDA}"/>
              </a:ext>
            </a:extLst>
          </p:cNvPr>
          <p:cNvSpPr>
            <a:spLocks noGrp="1"/>
          </p:cNvSpPr>
          <p:nvPr>
            <p:ph type="title"/>
          </p:nvPr>
        </p:nvSpPr>
        <p:spPr/>
        <p:txBody>
          <a:bodyPr/>
          <a:lstStyle/>
          <a:p>
            <a:r>
              <a:rPr lang="en-US" sz="4400" dirty="0"/>
              <a:t>Technology stack &amp; use case</a:t>
            </a:r>
            <a:endParaRPr lang="en-IN" dirty="0"/>
          </a:p>
        </p:txBody>
      </p:sp>
      <p:sp>
        <p:nvSpPr>
          <p:cNvPr id="3" name="Footer Placeholder 2">
            <a:extLst>
              <a:ext uri="{FF2B5EF4-FFF2-40B4-BE49-F238E27FC236}">
                <a16:creationId xmlns:a16="http://schemas.microsoft.com/office/drawing/2014/main" id="{1CD8601C-7532-4531-A4FB-43E2F928CC25}"/>
              </a:ext>
            </a:extLst>
          </p:cNvPr>
          <p:cNvSpPr>
            <a:spLocks noGrp="1"/>
          </p:cNvSpPr>
          <p:nvPr>
            <p:ph type="ftr" sz="quarter" idx="11"/>
          </p:nvPr>
        </p:nvSpPr>
        <p:spPr/>
        <p:txBody>
          <a:bodyPr/>
          <a:lstStyle/>
          <a:p>
            <a:r>
              <a:rPr lang="en-US"/>
              <a:t>15MC804 - Project work - Review 2</a:t>
            </a:r>
            <a:endParaRPr lang="en-US" dirty="0"/>
          </a:p>
        </p:txBody>
      </p:sp>
      <p:sp>
        <p:nvSpPr>
          <p:cNvPr id="4" name="Content Placeholder 2">
            <a:extLst>
              <a:ext uri="{FF2B5EF4-FFF2-40B4-BE49-F238E27FC236}">
                <a16:creationId xmlns:a16="http://schemas.microsoft.com/office/drawing/2014/main" id="{CDE31490-6C2D-7549-9095-D1925D067B36}"/>
              </a:ext>
            </a:extLst>
          </p:cNvPr>
          <p:cNvSpPr>
            <a:spLocks noGrp="1"/>
          </p:cNvSpPr>
          <p:nvPr/>
        </p:nvSpPr>
        <p:spPr>
          <a:xfrm>
            <a:off x="685800" y="1690688"/>
            <a:ext cx="10820400" cy="3750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12 V BATTERY.                                                                           • AURDINO</a:t>
            </a:r>
          </a:p>
        </p:txBody>
      </p:sp>
      <p:pic>
        <p:nvPicPr>
          <p:cNvPr id="5" name="Picture 4">
            <a:extLst>
              <a:ext uri="{FF2B5EF4-FFF2-40B4-BE49-F238E27FC236}">
                <a16:creationId xmlns:a16="http://schemas.microsoft.com/office/drawing/2014/main" id="{6C0DAB0A-777B-E54E-8028-2A94C5E213BA}"/>
              </a:ext>
            </a:extLst>
          </p:cNvPr>
          <p:cNvPicPr>
            <a:picLocks noChangeAspect="1"/>
          </p:cNvPicPr>
          <p:nvPr/>
        </p:nvPicPr>
        <p:blipFill>
          <a:blip r:embed="rId2"/>
          <a:stretch>
            <a:fillRect/>
          </a:stretch>
        </p:blipFill>
        <p:spPr>
          <a:xfrm>
            <a:off x="685800" y="2180530"/>
            <a:ext cx="3560631" cy="3560631"/>
          </a:xfrm>
          <a:prstGeom prst="rect">
            <a:avLst/>
          </a:prstGeom>
        </p:spPr>
      </p:pic>
      <p:pic>
        <p:nvPicPr>
          <p:cNvPr id="7" name="Picture 6">
            <a:extLst>
              <a:ext uri="{FF2B5EF4-FFF2-40B4-BE49-F238E27FC236}">
                <a16:creationId xmlns:a16="http://schemas.microsoft.com/office/drawing/2014/main" id="{0D409F21-B7C0-2B41-B71A-B252E26695A7}"/>
              </a:ext>
            </a:extLst>
          </p:cNvPr>
          <p:cNvPicPr>
            <a:picLocks noChangeAspect="1"/>
          </p:cNvPicPr>
          <p:nvPr/>
        </p:nvPicPr>
        <p:blipFill>
          <a:blip r:embed="rId3"/>
          <a:stretch>
            <a:fillRect/>
          </a:stretch>
        </p:blipFill>
        <p:spPr>
          <a:xfrm>
            <a:off x="5998345" y="2182111"/>
            <a:ext cx="4655345" cy="3284031"/>
          </a:xfrm>
          <a:prstGeom prst="rect">
            <a:avLst/>
          </a:prstGeom>
        </p:spPr>
      </p:pic>
    </p:spTree>
    <p:extLst>
      <p:ext uri="{BB962C8B-B14F-4D97-AF65-F5344CB8AC3E}">
        <p14:creationId xmlns:p14="http://schemas.microsoft.com/office/powerpoint/2010/main" val="412908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9E44-02F7-400A-9ED3-4CAA1734F023}"/>
              </a:ext>
            </a:extLst>
          </p:cNvPr>
          <p:cNvSpPr>
            <a:spLocks noGrp="1"/>
          </p:cNvSpPr>
          <p:nvPr>
            <p:ph type="title"/>
          </p:nvPr>
        </p:nvSpPr>
        <p:spPr/>
        <p:txBody>
          <a:bodyPr/>
          <a:lstStyle/>
          <a:p>
            <a:r>
              <a:rPr lang="en-US" sz="4400" dirty="0"/>
              <a:t>Technology stack &amp; use case</a:t>
            </a:r>
            <a:endParaRPr lang="en-IN" dirty="0"/>
          </a:p>
        </p:txBody>
      </p:sp>
      <p:sp>
        <p:nvSpPr>
          <p:cNvPr id="3" name="Footer Placeholder 2">
            <a:extLst>
              <a:ext uri="{FF2B5EF4-FFF2-40B4-BE49-F238E27FC236}">
                <a16:creationId xmlns:a16="http://schemas.microsoft.com/office/drawing/2014/main" id="{5C4557BC-2828-42BC-B597-67A9335FD20B}"/>
              </a:ext>
            </a:extLst>
          </p:cNvPr>
          <p:cNvSpPr>
            <a:spLocks noGrp="1"/>
          </p:cNvSpPr>
          <p:nvPr>
            <p:ph type="ftr" sz="quarter" idx="11"/>
          </p:nvPr>
        </p:nvSpPr>
        <p:spPr/>
        <p:txBody>
          <a:bodyPr/>
          <a:lstStyle/>
          <a:p>
            <a:r>
              <a:rPr lang="en-US"/>
              <a:t>15MC804 - Project work - Review 2</a:t>
            </a:r>
            <a:endParaRPr lang="en-US" dirty="0"/>
          </a:p>
        </p:txBody>
      </p:sp>
      <p:sp>
        <p:nvSpPr>
          <p:cNvPr id="4" name="Content Placeholder 2">
            <a:extLst>
              <a:ext uri="{FF2B5EF4-FFF2-40B4-BE49-F238E27FC236}">
                <a16:creationId xmlns:a16="http://schemas.microsoft.com/office/drawing/2014/main" id="{178B2181-7B8F-7448-BA21-BEB6C0820BF1}"/>
              </a:ext>
            </a:extLst>
          </p:cNvPr>
          <p:cNvSpPr>
            <a:spLocks noGrp="1"/>
          </p:cNvSpPr>
          <p:nvPr/>
        </p:nvSpPr>
        <p:spPr>
          <a:xfrm>
            <a:off x="611155" y="1538236"/>
            <a:ext cx="10820400" cy="402412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US" dirty="0"/>
          </a:p>
          <a:p>
            <a:pPr marL="0" indent="0">
              <a:buNone/>
            </a:pPr>
            <a:r>
              <a:rPr lang="en-US" dirty="0"/>
              <a:t>•</a:t>
            </a:r>
            <a:r>
              <a:rPr lang="en-US" dirty="0">
                <a:solidFill>
                  <a:schemeClr val="accent4">
                    <a:lumMod val="50000"/>
                  </a:schemeClr>
                </a:solidFill>
              </a:rPr>
              <a:t>  </a:t>
            </a:r>
            <a:r>
              <a:rPr lang="en-US" dirty="0"/>
              <a:t>The idea of smart plant monitoring system was an extract from the already existing work but the existing work needs some more attention and correction to be done. </a:t>
            </a:r>
          </a:p>
          <a:p>
            <a:pPr marL="0" indent="0">
              <a:buNone/>
            </a:pPr>
            <a:r>
              <a:rPr lang="en-US" dirty="0"/>
              <a:t>• The first and foremost disadvantage is the cost which is of 8000-9000 in the market range.</a:t>
            </a:r>
          </a:p>
          <a:p>
            <a:pPr marL="0" indent="0">
              <a:buNone/>
            </a:pPr>
            <a:r>
              <a:rPr lang="en-US" dirty="0"/>
              <a:t>• This is due to the usage  of components in high level</a:t>
            </a:r>
          </a:p>
          <a:p>
            <a:pPr marL="0" indent="0">
              <a:buNone/>
            </a:pPr>
            <a:r>
              <a:rPr lang="en-US" dirty="0"/>
              <a:t>• But in our work, we use high level of components in low cost and the estimated amount is 2000 -3000. </a:t>
            </a:r>
          </a:p>
          <a:p>
            <a:pPr marL="0" indent="0">
              <a:buNone/>
            </a:pPr>
            <a:r>
              <a:rPr lang="en-US" dirty="0"/>
              <a:t>•So it’s profitable for the farmers demand and also to us.  </a:t>
            </a:r>
          </a:p>
          <a:p>
            <a:pPr marL="0" indent="0">
              <a:buNone/>
            </a:pPr>
            <a:r>
              <a:rPr lang="en-US" dirty="0"/>
              <a:t>•The  second thing is the most important one security which is not present in the existing product. But in this work, we use privacy security which allows the user and their family members to access without the threat of the third person. </a:t>
            </a:r>
          </a:p>
          <a:p>
            <a:pPr marL="0" indent="0">
              <a:buNone/>
            </a:pPr>
            <a:r>
              <a:rPr lang="en-US" dirty="0"/>
              <a:t>• And the main thing is the product should be nature-friendly one which should not harm or pollute our nature. So, ours will serve as the best one in this part. </a:t>
            </a:r>
          </a:p>
          <a:p>
            <a:pPr marL="0" indent="0">
              <a:buNone/>
            </a:pPr>
            <a:r>
              <a:rPr lang="en-US" dirty="0"/>
              <a:t>•Last but not least, Water is the most necessary one to all the living beings. So, in this case water is conserved without much wasting.</a:t>
            </a:r>
          </a:p>
        </p:txBody>
      </p:sp>
    </p:spTree>
    <p:extLst>
      <p:ext uri="{BB962C8B-B14F-4D97-AF65-F5344CB8AC3E}">
        <p14:creationId xmlns:p14="http://schemas.microsoft.com/office/powerpoint/2010/main" val="3195857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&amp; Sample Output</a:t>
            </a:r>
          </a:p>
        </p:txBody>
      </p:sp>
      <p:pic>
        <p:nvPicPr>
          <p:cNvPr id="4" name="Content Placeholder 4">
            <a:extLst>
              <a:ext uri="{FF2B5EF4-FFF2-40B4-BE49-F238E27FC236}">
                <a16:creationId xmlns:a16="http://schemas.microsoft.com/office/drawing/2014/main" id="{E5C5A699-1D5A-3F40-B76E-67FC895F42A9}"/>
              </a:ext>
            </a:extLst>
          </p:cNvPr>
          <p:cNvPicPr>
            <a:picLocks noGrp="1" noChangeAspect="1"/>
          </p:cNvPicPr>
          <p:nvPr>
            <p:ph idx="1"/>
          </p:nvPr>
        </p:nvPicPr>
        <p:blipFill>
          <a:blip r:embed="rId2"/>
          <a:stretch>
            <a:fillRect/>
          </a:stretch>
        </p:blipFill>
        <p:spPr>
          <a:xfrm>
            <a:off x="681135" y="1817906"/>
            <a:ext cx="4963886" cy="3222188"/>
          </a:xfrm>
          <a:prstGeom prst="rect">
            <a:avLst/>
          </a:prstGeom>
        </p:spPr>
      </p:pic>
      <p:pic>
        <p:nvPicPr>
          <p:cNvPr id="5" name="Picture 4">
            <a:extLst>
              <a:ext uri="{FF2B5EF4-FFF2-40B4-BE49-F238E27FC236}">
                <a16:creationId xmlns:a16="http://schemas.microsoft.com/office/drawing/2014/main" id="{A50416BA-2FF4-2344-B020-97DDC4527451}"/>
              </a:ext>
            </a:extLst>
          </p:cNvPr>
          <p:cNvPicPr>
            <a:picLocks noChangeAspect="1"/>
          </p:cNvPicPr>
          <p:nvPr/>
        </p:nvPicPr>
        <p:blipFill>
          <a:blip r:embed="rId3"/>
          <a:stretch>
            <a:fillRect/>
          </a:stretch>
        </p:blipFill>
        <p:spPr>
          <a:xfrm>
            <a:off x="6096000" y="2175527"/>
            <a:ext cx="5626360" cy="276820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Results &amp; Discussions </a:t>
            </a:r>
          </a:p>
        </p:txBody>
      </p:sp>
      <p:sp>
        <p:nvSpPr>
          <p:cNvPr id="3" name="Content Placeholder 2"/>
          <p:cNvSpPr>
            <a:spLocks noGrp="1"/>
          </p:cNvSpPr>
          <p:nvPr>
            <p:ph idx="1"/>
          </p:nvPr>
        </p:nvSpPr>
        <p:spPr/>
        <p:txBody>
          <a:bodyPr/>
          <a:lstStyle/>
          <a:p>
            <a:r>
              <a:rPr lang="en-US" dirty="0"/>
              <a:t>Our project automates the irrigation process which is one of the most time efficient activities in farming  which  prevents over irrigation and under irrigation  thereby preventing crop damage.</a:t>
            </a:r>
          </a:p>
          <a:p>
            <a:r>
              <a:rPr lang="en-US" dirty="0"/>
              <a:t>It  also  conserves  water for  irrigation by locating the sensor at the right  level above the soil.</a:t>
            </a:r>
          </a:p>
          <a:p>
            <a:r>
              <a:rPr lang="en-US" dirty="0"/>
              <a:t>The  user  can  monitor process  online through the </a:t>
            </a:r>
            <a:r>
              <a:rPr lang="en-US" dirty="0" err="1"/>
              <a:t>website,the</a:t>
            </a:r>
            <a:r>
              <a:rPr lang="en-US" dirty="0"/>
              <a:t> development of 5G technology and space based  internet  can  soon  solve  the reliable internet related issues  in remote areas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Benefit Analysis  (List of Components / Service Used)</a:t>
            </a:r>
          </a:p>
        </p:txBody>
      </p:sp>
      <p:sp>
        <p:nvSpPr>
          <p:cNvPr id="3" name="Content Placeholder 2"/>
          <p:cNvSpPr>
            <a:spLocks noGrp="1"/>
          </p:cNvSpPr>
          <p:nvPr>
            <p:ph idx="1"/>
          </p:nvPr>
        </p:nvSpPr>
        <p:spPr/>
        <p:txBody>
          <a:bodyPr/>
          <a:lstStyle/>
          <a:p>
            <a:pPr>
              <a:buNone/>
            </a:pPr>
            <a:endParaRPr lang="en-US" i="1"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569384675"/>
              </p:ext>
            </p:extLst>
          </p:nvPr>
        </p:nvGraphicFramePr>
        <p:xfrm>
          <a:off x="1184987" y="2585786"/>
          <a:ext cx="9678558" cy="3292498"/>
        </p:xfrm>
        <a:graphic>
          <a:graphicData uri="http://schemas.openxmlformats.org/drawingml/2006/table">
            <a:tbl>
              <a:tblPr firstRow="1" bandRow="1">
                <a:tableStyleId>{5C22544A-7EE6-4342-B048-85BDC9FD1C3A}</a:tableStyleId>
              </a:tblPr>
              <a:tblGrid>
                <a:gridCol w="673204">
                  <a:extLst>
                    <a:ext uri="{9D8B030D-6E8A-4147-A177-3AD203B41FA5}">
                      <a16:colId xmlns:a16="http://schemas.microsoft.com/office/drawing/2014/main" val="20000"/>
                    </a:ext>
                  </a:extLst>
                </a:gridCol>
                <a:gridCol w="3500019">
                  <a:extLst>
                    <a:ext uri="{9D8B030D-6E8A-4147-A177-3AD203B41FA5}">
                      <a16:colId xmlns:a16="http://schemas.microsoft.com/office/drawing/2014/main" val="20001"/>
                    </a:ext>
                  </a:extLst>
                </a:gridCol>
                <a:gridCol w="2794445">
                  <a:extLst>
                    <a:ext uri="{9D8B030D-6E8A-4147-A177-3AD203B41FA5}">
                      <a16:colId xmlns:a16="http://schemas.microsoft.com/office/drawing/2014/main" val="20002"/>
                    </a:ext>
                  </a:extLst>
                </a:gridCol>
                <a:gridCol w="1355446">
                  <a:extLst>
                    <a:ext uri="{9D8B030D-6E8A-4147-A177-3AD203B41FA5}">
                      <a16:colId xmlns:a16="http://schemas.microsoft.com/office/drawing/2014/main" val="20003"/>
                    </a:ext>
                  </a:extLst>
                </a:gridCol>
                <a:gridCol w="1355444">
                  <a:extLst>
                    <a:ext uri="{9D8B030D-6E8A-4147-A177-3AD203B41FA5}">
                      <a16:colId xmlns:a16="http://schemas.microsoft.com/office/drawing/2014/main" val="20004"/>
                    </a:ext>
                  </a:extLst>
                </a:gridCol>
              </a:tblGrid>
              <a:tr h="640798">
                <a:tc>
                  <a:txBody>
                    <a:bodyPr/>
                    <a:lstStyle/>
                    <a:p>
                      <a:r>
                        <a:rPr lang="en-IN" dirty="0" err="1"/>
                        <a:t>S.No</a:t>
                      </a:r>
                      <a:endParaRPr lang="en-IN" dirty="0"/>
                    </a:p>
                  </a:txBody>
                  <a:tcPr/>
                </a:tc>
                <a:tc>
                  <a:txBody>
                    <a:bodyPr/>
                    <a:lstStyle/>
                    <a:p>
                      <a:r>
                        <a:rPr lang="en-IN" dirty="0"/>
                        <a:t>Component Name</a:t>
                      </a:r>
                    </a:p>
                  </a:txBody>
                  <a:tcPr/>
                </a:tc>
                <a:tc>
                  <a:txBody>
                    <a:bodyPr/>
                    <a:lstStyle/>
                    <a:p>
                      <a:r>
                        <a:rPr lang="en-IN" dirty="0"/>
                        <a:t>Specification (IC</a:t>
                      </a:r>
                      <a:r>
                        <a:rPr lang="en-IN" baseline="0" dirty="0"/>
                        <a:t> number or Range or Value)</a:t>
                      </a:r>
                      <a:endParaRPr lang="en-IN" dirty="0"/>
                    </a:p>
                  </a:txBody>
                  <a:tcPr/>
                </a:tc>
                <a:tc>
                  <a:txBody>
                    <a:bodyPr/>
                    <a:lstStyle/>
                    <a:p>
                      <a:r>
                        <a:rPr lang="en-IN" dirty="0"/>
                        <a:t>Unit Cost</a:t>
                      </a:r>
                    </a:p>
                  </a:txBody>
                  <a:tcPr/>
                </a:tc>
                <a:tc>
                  <a:txBody>
                    <a:bodyPr/>
                    <a:lstStyle/>
                    <a:p>
                      <a:r>
                        <a:rPr lang="en-IN" dirty="0"/>
                        <a:t>Total Cost</a:t>
                      </a:r>
                    </a:p>
                  </a:txBody>
                  <a:tcPr/>
                </a:tc>
                <a:extLst>
                  <a:ext uri="{0D108BD9-81ED-4DB2-BD59-A6C34878D82A}">
                    <a16:rowId xmlns:a16="http://schemas.microsoft.com/office/drawing/2014/main" val="10000"/>
                  </a:ext>
                </a:extLst>
              </a:tr>
              <a:tr h="530340">
                <a:tc>
                  <a:txBody>
                    <a:bodyPr/>
                    <a:lstStyle/>
                    <a:p>
                      <a:r>
                        <a:rPr lang="en-US" dirty="0"/>
                        <a:t>   1.</a:t>
                      </a:r>
                      <a:endParaRPr lang="en-IN" dirty="0"/>
                    </a:p>
                  </a:txBody>
                  <a:tcPr/>
                </a:tc>
                <a:tc>
                  <a:txBody>
                    <a:bodyPr/>
                    <a:lstStyle/>
                    <a:p>
                      <a:r>
                        <a:rPr lang="en-US" dirty="0"/>
                        <a:t>SOIL MOISTURE SENSOR</a:t>
                      </a:r>
                      <a:endParaRPr lang="en-IN" dirty="0"/>
                    </a:p>
                  </a:txBody>
                  <a:tcPr/>
                </a:tc>
                <a:tc>
                  <a:txBody>
                    <a:bodyPr/>
                    <a:lstStyle/>
                    <a:p>
                      <a:r>
                        <a:rPr lang="en-US" dirty="0"/>
                        <a:t> LM393IC</a:t>
                      </a:r>
                      <a:endParaRPr lang="en-IN" dirty="0"/>
                    </a:p>
                  </a:txBody>
                  <a:tcPr/>
                </a:tc>
                <a:tc>
                  <a:txBody>
                    <a:bodyPr/>
                    <a:lstStyle/>
                    <a:p>
                      <a:r>
                        <a:rPr lang="en-US" dirty="0"/>
                        <a:t>137</a:t>
                      </a:r>
                      <a:endParaRPr lang="en-IN" dirty="0"/>
                    </a:p>
                  </a:txBody>
                  <a:tcPr/>
                </a:tc>
                <a:tc>
                  <a:txBody>
                    <a:bodyPr/>
                    <a:lstStyle/>
                    <a:p>
                      <a:r>
                        <a:rPr lang="en-US" dirty="0"/>
                        <a:t>137</a:t>
                      </a:r>
                      <a:endParaRPr lang="en-IN" dirty="0"/>
                    </a:p>
                  </a:txBody>
                  <a:tcPr/>
                </a:tc>
                <a:extLst>
                  <a:ext uri="{0D108BD9-81ED-4DB2-BD59-A6C34878D82A}">
                    <a16:rowId xmlns:a16="http://schemas.microsoft.com/office/drawing/2014/main" val="10001"/>
                  </a:ext>
                </a:extLst>
              </a:tr>
              <a:tr h="530340">
                <a:tc>
                  <a:txBody>
                    <a:bodyPr/>
                    <a:lstStyle/>
                    <a:p>
                      <a:r>
                        <a:rPr lang="en-US" dirty="0"/>
                        <a:t>   2.</a:t>
                      </a:r>
                      <a:endParaRPr lang="en-IN" dirty="0"/>
                    </a:p>
                  </a:txBody>
                  <a:tcPr/>
                </a:tc>
                <a:tc>
                  <a:txBody>
                    <a:bodyPr/>
                    <a:lstStyle/>
                    <a:p>
                      <a:r>
                        <a:rPr lang="en-US" dirty="0"/>
                        <a:t> </a:t>
                      </a:r>
                      <a:r>
                        <a:rPr lang="en-US" sz="1800" dirty="0"/>
                        <a:t>Nodemcu ESP8266 </a:t>
                      </a:r>
                      <a:endParaRPr lang="en-IN" dirty="0"/>
                    </a:p>
                  </a:txBody>
                  <a:tcPr/>
                </a:tc>
                <a:tc>
                  <a:txBody>
                    <a:bodyPr/>
                    <a:lstStyle/>
                    <a:p>
                      <a:r>
                        <a:rPr lang="en-US" dirty="0"/>
                        <a:t>74hc4051</a:t>
                      </a:r>
                      <a:endParaRPr lang="en-IN" dirty="0"/>
                    </a:p>
                  </a:txBody>
                  <a:tcPr/>
                </a:tc>
                <a:tc>
                  <a:txBody>
                    <a:bodyPr/>
                    <a:lstStyle/>
                    <a:p>
                      <a:r>
                        <a:rPr lang="en-US" dirty="0"/>
                        <a:t>190</a:t>
                      </a:r>
                      <a:endParaRPr lang="en-IN" dirty="0"/>
                    </a:p>
                  </a:txBody>
                  <a:tcPr/>
                </a:tc>
                <a:tc>
                  <a:txBody>
                    <a:bodyPr/>
                    <a:lstStyle/>
                    <a:p>
                      <a:r>
                        <a:rPr lang="en-US" dirty="0"/>
                        <a:t> 190</a:t>
                      </a:r>
                      <a:endParaRPr lang="en-IN" dirty="0"/>
                    </a:p>
                  </a:txBody>
                  <a:tcPr/>
                </a:tc>
                <a:extLst>
                  <a:ext uri="{0D108BD9-81ED-4DB2-BD59-A6C34878D82A}">
                    <a16:rowId xmlns:a16="http://schemas.microsoft.com/office/drawing/2014/main" val="10002"/>
                  </a:ext>
                </a:extLst>
              </a:tr>
              <a:tr h="530340">
                <a:tc>
                  <a:txBody>
                    <a:bodyPr/>
                    <a:lstStyle/>
                    <a:p>
                      <a:r>
                        <a:rPr lang="en-US" dirty="0"/>
                        <a:t>   3. </a:t>
                      </a:r>
                      <a:endParaRPr lang="en-IN" dirty="0"/>
                    </a:p>
                  </a:txBody>
                  <a:tcPr/>
                </a:tc>
                <a:tc>
                  <a:txBody>
                    <a:bodyPr/>
                    <a:lstStyle/>
                    <a:p>
                      <a:r>
                        <a:rPr lang="en-US" dirty="0"/>
                        <a:t>RELAY MODULE </a:t>
                      </a:r>
                      <a:endParaRPr lang="en-IN" dirty="0"/>
                    </a:p>
                  </a:txBody>
                  <a:tcPr/>
                </a:tc>
                <a:tc>
                  <a:txBody>
                    <a:bodyPr/>
                    <a:lstStyle/>
                    <a:p>
                      <a:r>
                        <a:rPr lang="en-US" dirty="0"/>
                        <a:t> -</a:t>
                      </a:r>
                      <a:endParaRPr lang="en-IN" dirty="0"/>
                    </a:p>
                  </a:txBody>
                  <a:tcPr/>
                </a:tc>
                <a:tc>
                  <a:txBody>
                    <a:bodyPr/>
                    <a:lstStyle/>
                    <a:p>
                      <a:r>
                        <a:rPr lang="en-US" dirty="0"/>
                        <a:t>300</a:t>
                      </a:r>
                      <a:endParaRPr lang="en-IN" dirty="0"/>
                    </a:p>
                  </a:txBody>
                  <a:tcPr/>
                </a:tc>
                <a:tc>
                  <a:txBody>
                    <a:bodyPr/>
                    <a:lstStyle/>
                    <a:p>
                      <a:r>
                        <a:rPr lang="en-US" dirty="0"/>
                        <a:t>300</a:t>
                      </a:r>
                      <a:endParaRPr lang="en-IN" dirty="0"/>
                    </a:p>
                  </a:txBody>
                  <a:tcPr/>
                </a:tc>
                <a:extLst>
                  <a:ext uri="{0D108BD9-81ED-4DB2-BD59-A6C34878D82A}">
                    <a16:rowId xmlns:a16="http://schemas.microsoft.com/office/drawing/2014/main" val="10003"/>
                  </a:ext>
                </a:extLst>
              </a:tr>
              <a:tr h="530340">
                <a:tc>
                  <a:txBody>
                    <a:bodyPr/>
                    <a:lstStyle/>
                    <a:p>
                      <a:r>
                        <a:rPr lang="en-US" dirty="0"/>
                        <a:t>   4.</a:t>
                      </a:r>
                      <a:endParaRPr lang="en-IN" dirty="0"/>
                    </a:p>
                  </a:txBody>
                  <a:tcPr/>
                </a:tc>
                <a:tc>
                  <a:txBody>
                    <a:bodyPr/>
                    <a:lstStyle/>
                    <a:p>
                      <a:r>
                        <a:rPr lang="en-US" dirty="0"/>
                        <a:t>SOLENOID WATER VALVE</a:t>
                      </a:r>
                      <a:endParaRPr lang="en-IN" dirty="0"/>
                    </a:p>
                  </a:txBody>
                  <a:tcPr/>
                </a:tc>
                <a:tc>
                  <a:txBody>
                    <a:bodyPr/>
                    <a:lstStyle/>
                    <a:p>
                      <a:r>
                        <a:rPr lang="en-US" dirty="0"/>
                        <a:t>-</a:t>
                      </a:r>
                      <a:endParaRPr lang="en-IN" dirty="0"/>
                    </a:p>
                  </a:txBody>
                  <a:tcPr/>
                </a:tc>
                <a:tc>
                  <a:txBody>
                    <a:bodyPr/>
                    <a:lstStyle/>
                    <a:p>
                      <a:r>
                        <a:rPr lang="en-US" dirty="0"/>
                        <a:t>305 </a:t>
                      </a:r>
                      <a:endParaRPr lang="en-IN" dirty="0"/>
                    </a:p>
                  </a:txBody>
                  <a:tcPr/>
                </a:tc>
                <a:tc>
                  <a:txBody>
                    <a:bodyPr/>
                    <a:lstStyle/>
                    <a:p>
                      <a:r>
                        <a:rPr lang="en-US" dirty="0"/>
                        <a:t>305</a:t>
                      </a:r>
                      <a:endParaRPr lang="en-IN" dirty="0"/>
                    </a:p>
                  </a:txBody>
                  <a:tcPr/>
                </a:tc>
                <a:extLst>
                  <a:ext uri="{0D108BD9-81ED-4DB2-BD59-A6C34878D82A}">
                    <a16:rowId xmlns:a16="http://schemas.microsoft.com/office/drawing/2014/main" val="10004"/>
                  </a:ext>
                </a:extLst>
              </a:tr>
              <a:tr h="530340">
                <a:tc>
                  <a:txBody>
                    <a:bodyPr/>
                    <a:lstStyle/>
                    <a:p>
                      <a:r>
                        <a:rPr lang="en-US" dirty="0"/>
                        <a:t>   5.</a:t>
                      </a:r>
                      <a:endParaRPr lang="en-IN" dirty="0"/>
                    </a:p>
                  </a:txBody>
                  <a:tcPr/>
                </a:tc>
                <a:tc>
                  <a:txBody>
                    <a:bodyPr/>
                    <a:lstStyle/>
                    <a:p>
                      <a:r>
                        <a:rPr lang="en-US" dirty="0"/>
                        <a:t>AURDINO</a:t>
                      </a:r>
                      <a:endParaRPr lang="en-IN" dirty="0"/>
                    </a:p>
                  </a:txBody>
                  <a:tcPr/>
                </a:tc>
                <a:tc>
                  <a:txBody>
                    <a:bodyPr/>
                    <a:lstStyle/>
                    <a:p>
                      <a:r>
                        <a:rPr lang="en-US" dirty="0"/>
                        <a:t> ATmega328P</a:t>
                      </a:r>
                      <a:endParaRPr lang="en-IN" dirty="0"/>
                    </a:p>
                  </a:txBody>
                  <a:tcPr/>
                </a:tc>
                <a:tc>
                  <a:txBody>
                    <a:bodyPr/>
                    <a:lstStyle/>
                    <a:p>
                      <a:r>
                        <a:rPr lang="en-US" dirty="0"/>
                        <a:t>699</a:t>
                      </a:r>
                      <a:endParaRPr lang="en-IN" dirty="0"/>
                    </a:p>
                  </a:txBody>
                  <a:tcPr/>
                </a:tc>
                <a:tc>
                  <a:txBody>
                    <a:bodyPr/>
                    <a:lstStyle/>
                    <a:p>
                      <a:r>
                        <a:rPr lang="en-US" dirty="0"/>
                        <a:t>699</a:t>
                      </a:r>
                      <a:endParaRPr lang="en-IN"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video Link (If available)</a:t>
            </a:r>
          </a:p>
        </p:txBody>
      </p:sp>
      <p:sp>
        <p:nvSpPr>
          <p:cNvPr id="3" name="Content Placeholder 2"/>
          <p:cNvSpPr>
            <a:spLocks noGrp="1"/>
          </p:cNvSpPr>
          <p:nvPr>
            <p:ph idx="1"/>
          </p:nvPr>
        </p:nvSpPr>
        <p:spPr>
          <a:xfrm>
            <a:off x="3564731" y="2063750"/>
            <a:ext cx="4210050" cy="1603375"/>
          </a:xfrm>
        </p:spPr>
        <p:txBody>
          <a:bodyPr/>
          <a:lstStyle/>
          <a:p>
            <a:pPr>
              <a:buNone/>
            </a:pPr>
            <a:r>
              <a:rPr lang="en-IN" b="1" i="1"/>
              <a:t>Video is not available..</a:t>
            </a:r>
            <a:endParaRPr lang="en-US" b="1"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t>Abstract</a:t>
            </a:r>
          </a:p>
        </p:txBody>
      </p:sp>
      <p:sp>
        <p:nvSpPr>
          <p:cNvPr id="3" name="Content Placeholder 2"/>
          <p:cNvSpPr>
            <a:spLocks noGrp="1"/>
          </p:cNvSpPr>
          <p:nvPr>
            <p:ph idx="1"/>
          </p:nvPr>
        </p:nvSpPr>
        <p:spPr/>
        <p:txBody>
          <a:bodyPr>
            <a:normAutofit fontScale="32500" lnSpcReduction="20000"/>
          </a:bodyPr>
          <a:lstStyle/>
          <a:p>
            <a:pPr>
              <a:lnSpc>
                <a:spcPct val="120000"/>
              </a:lnSpc>
              <a:buNone/>
            </a:pPr>
            <a:r>
              <a:rPr lang="en-US" dirty="0"/>
              <a:t>                                    </a:t>
            </a:r>
            <a:r>
              <a:rPr lang="en-US" sz="4200" b="0" i="0" dirty="0">
                <a:solidFill>
                  <a:srgbClr val="202124"/>
                </a:solidFill>
                <a:effectLst/>
                <a:latin typeface="Times New Roman" panose="02020603050405020304" pitchFamily="18" charset="0"/>
                <a:cs typeface="Times New Roman" panose="02020603050405020304" pitchFamily="18" charset="0"/>
              </a:rPr>
              <a:t>From early man stage to the right now scenario , agriculture plays an important role in each and everyone’s life. We call its as a backbone of our country as it fulfils the basic requirements for each and everyone as of food or cloth materials. The raw materials are owned from agriculture. I hope so our idea is going to make some innovative thing in agriculture and to the farmers. Our idea is about Smart Plant Monitoring System which includes the monitoring of soil temperature, soil moisture and humidity. We can also control the water flow with our smartphone anywhere around the world. Here we are constructing a IoT primarily based Irrigation System the use of ESP8266 NodeMCU Module and DHT11 Sensor. It will not only routinely irrigate the water primarily based on the moisture level in the soil but also send the Data to ThingSpeak Server to maintain tune of the land condition. </a:t>
            </a:r>
          </a:p>
          <a:p>
            <a:pPr>
              <a:lnSpc>
                <a:spcPct val="120000"/>
              </a:lnSpc>
              <a:buNone/>
            </a:pPr>
            <a:r>
              <a:rPr lang="en-US" sz="4200" dirty="0">
                <a:solidFill>
                  <a:srgbClr val="202124"/>
                </a:solidFill>
                <a:latin typeface="Times New Roman" panose="02020603050405020304" pitchFamily="18" charset="0"/>
                <a:cs typeface="Times New Roman" panose="02020603050405020304" pitchFamily="18" charset="0"/>
              </a:rPr>
              <a:t>                                        </a:t>
            </a:r>
            <a:r>
              <a:rPr lang="en-US" sz="4200" b="1" i="0" u="sng" dirty="0">
                <a:solidFill>
                  <a:srgbClr val="202124"/>
                </a:solidFill>
                <a:effectLst/>
                <a:latin typeface="Times New Roman" panose="02020603050405020304" pitchFamily="18" charset="0"/>
                <a:cs typeface="Times New Roman" panose="02020603050405020304" pitchFamily="18" charset="0"/>
              </a:rPr>
              <a:t>STEP 1</a:t>
            </a:r>
            <a:r>
              <a:rPr lang="en-US" sz="4200" b="0" i="0" dirty="0">
                <a:solidFill>
                  <a:srgbClr val="202124"/>
                </a:solidFill>
                <a:effectLst/>
                <a:latin typeface="Times New Roman" panose="02020603050405020304" pitchFamily="18" charset="0"/>
                <a:cs typeface="Times New Roman" panose="02020603050405020304" pitchFamily="18" charset="0"/>
              </a:rPr>
              <a:t> – BLOCK DIAGRAM OF THE PROJECT Do the connection of sensors, BOLT and relay as given in diagram. I have used 328p microcontroller which is used in ARDUINO. So you can use Arduino in place of 328P microcontroller. </a:t>
            </a:r>
          </a:p>
          <a:p>
            <a:pPr>
              <a:lnSpc>
                <a:spcPct val="120000"/>
              </a:lnSpc>
              <a:buNone/>
            </a:pPr>
            <a:r>
              <a:rPr lang="en-US" sz="4200" dirty="0">
                <a:solidFill>
                  <a:srgbClr val="202124"/>
                </a:solidFill>
                <a:latin typeface="Times New Roman" panose="02020603050405020304" pitchFamily="18" charset="0"/>
                <a:cs typeface="Times New Roman" panose="02020603050405020304" pitchFamily="18" charset="0"/>
              </a:rPr>
              <a:t>                                        </a:t>
            </a:r>
            <a:r>
              <a:rPr lang="en-US" sz="4200" b="1" i="0" u="sng" dirty="0">
                <a:solidFill>
                  <a:srgbClr val="202124"/>
                </a:solidFill>
                <a:effectLst/>
                <a:latin typeface="Times New Roman" panose="02020603050405020304" pitchFamily="18" charset="0"/>
                <a:cs typeface="Times New Roman" panose="02020603050405020304" pitchFamily="18" charset="0"/>
              </a:rPr>
              <a:t>STEP 2</a:t>
            </a:r>
            <a:r>
              <a:rPr lang="en-US" sz="4200" b="0" i="0" dirty="0">
                <a:solidFill>
                  <a:srgbClr val="202124"/>
                </a:solidFill>
                <a:effectLst/>
                <a:latin typeface="Times New Roman" panose="02020603050405020304" pitchFamily="18" charset="0"/>
                <a:cs typeface="Times New Roman" panose="02020603050405020304" pitchFamily="18" charset="0"/>
              </a:rPr>
              <a:t> – AURDINO CODE FOR PROJECT. Hardserial.inoo is arduino code which consist of interfacing of unique sensors with arduino and interfacing of Arduino with BOLT to send information of sensor on BOLT cloud page.</a:t>
            </a:r>
          </a:p>
          <a:p>
            <a:pPr>
              <a:lnSpc>
                <a:spcPct val="120000"/>
              </a:lnSpc>
              <a:buNone/>
            </a:pPr>
            <a:r>
              <a:rPr lang="en-US" sz="4200" dirty="0">
                <a:solidFill>
                  <a:srgbClr val="202124"/>
                </a:solidFill>
                <a:latin typeface="Times New Roman" panose="02020603050405020304" pitchFamily="18" charset="0"/>
                <a:cs typeface="Times New Roman" panose="02020603050405020304" pitchFamily="18" charset="0"/>
              </a:rPr>
              <a:t>                                       </a:t>
            </a:r>
            <a:r>
              <a:rPr lang="en-US" sz="4200" b="0" i="0" dirty="0">
                <a:solidFill>
                  <a:srgbClr val="202124"/>
                </a:solidFill>
                <a:effectLst/>
                <a:latin typeface="Times New Roman" panose="02020603050405020304" pitchFamily="18" charset="0"/>
                <a:cs typeface="Times New Roman" panose="02020603050405020304" pitchFamily="18" charset="0"/>
              </a:rPr>
              <a:t> </a:t>
            </a:r>
            <a:r>
              <a:rPr lang="en-US" sz="4200" b="1" i="0" u="sng" dirty="0">
                <a:solidFill>
                  <a:srgbClr val="202124"/>
                </a:solidFill>
                <a:effectLst/>
                <a:latin typeface="Times New Roman" panose="02020603050405020304" pitchFamily="18" charset="0"/>
                <a:cs typeface="Times New Roman" panose="02020603050405020304" pitchFamily="18" charset="0"/>
              </a:rPr>
              <a:t>STEP 3</a:t>
            </a:r>
            <a:r>
              <a:rPr lang="en-US" sz="4200" b="0" i="0" dirty="0">
                <a:solidFill>
                  <a:srgbClr val="202124"/>
                </a:solidFill>
                <a:effectLst/>
                <a:latin typeface="Times New Roman" panose="02020603050405020304" pitchFamily="18" charset="0"/>
                <a:cs typeface="Times New Roman" panose="02020603050405020304" pitchFamily="18" charset="0"/>
              </a:rPr>
              <a:t> – CODING OF HTML PAGE. In this step, we will code the HTML page through which we send command to Arduino for controlling the motor(i.e., to START and STOP the motor). The other steps includes uploading JAVASCRIPT ON BOLT CLOUD, configuration on BOLT CLOUD PAGE and deploy CONFIGURATION and DATA VISUALISATION. Therefore , IOT creates a new innovative platform in the agriculture field and also the water gets saved by using this innovative technique.</a:t>
            </a:r>
            <a:endParaRPr lang="en-US" sz="4200" b="1" i="1" dirty="0">
              <a:solidFill>
                <a:srgbClr val="FF000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5795"/>
            <a:ext cx="10515600" cy="1325563"/>
          </a:xfrm>
        </p:spPr>
        <p:txBody>
          <a:bodyPr/>
          <a:lstStyle/>
          <a:p>
            <a:r>
              <a:rPr lang="en-US" dirty="0"/>
              <a:t>References</a:t>
            </a:r>
            <a:endParaRPr lang="en-US" sz="2800" dirty="0">
              <a:solidFill>
                <a:srgbClr val="FF0000"/>
              </a:solidFill>
            </a:endParaRPr>
          </a:p>
        </p:txBody>
      </p:sp>
      <p:sp>
        <p:nvSpPr>
          <p:cNvPr id="5" name="Rectangle 2">
            <a:extLst>
              <a:ext uri="{FF2B5EF4-FFF2-40B4-BE49-F238E27FC236}">
                <a16:creationId xmlns:a16="http://schemas.microsoft.com/office/drawing/2014/main" id="{4F8F031A-CEF3-4C56-8023-C17C5F8CD513}"/>
              </a:ext>
            </a:extLst>
          </p:cNvPr>
          <p:cNvSpPr>
            <a:spLocks noGrp="1" noChangeArrowheads="1"/>
          </p:cNvSpPr>
          <p:nvPr>
            <p:ph idx="1"/>
          </p:nvPr>
        </p:nvSpPr>
        <p:spPr bwMode="auto">
          <a:xfrm>
            <a:off x="643812" y="1459573"/>
            <a:ext cx="10105053"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[1]</a:t>
            </a: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http://www.ewaterautosys.com/water-automation-system.html</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[2]</a:t>
            </a: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3"/>
              </a:rPr>
              <a:t>http://www.wplawinc.com/agricultural-irrigation-blog/the-most-common-problems-with-farm-irrigation-systems</a:t>
            </a:r>
            <a:endPar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[3] </a:t>
            </a: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4"/>
              </a:rPr>
              <a:t>https://www.pwc.com/us/en/increasing-it-</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effectiveness/assets/future-of-the-internet-of-things.pdf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[4] IOT based Smart Irrigation System SrishtiRawal Department of Computer Science,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VIT University rawal-2017-ijca-913001.pdf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[5] Thingspeak : https:// </a:t>
            </a: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5"/>
              </a:rPr>
              <a:t>thingspeak.com</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0228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t>Problem Statement Addressed</a:t>
            </a:r>
          </a:p>
        </p:txBody>
      </p:sp>
      <p:sp>
        <p:nvSpPr>
          <p:cNvPr id="3" name="Content Placeholder 2"/>
          <p:cNvSpPr>
            <a:spLocks noGrp="1"/>
          </p:cNvSpPr>
          <p:nvPr>
            <p:ph idx="1"/>
          </p:nvPr>
        </p:nvSpPr>
        <p:spPr/>
        <p:txBody>
          <a:bodyPr>
            <a:normAutofit fontScale="92500"/>
          </a:bodyPr>
          <a:lstStyle/>
          <a:p>
            <a:pPr marL="0" indent="0">
              <a:buNone/>
            </a:pPr>
            <a:r>
              <a:rPr lang="en-US" sz="2800" dirty="0"/>
              <a:t>• In the case of traditional irrigation system water saving is not considered. </a:t>
            </a:r>
          </a:p>
          <a:p>
            <a:pPr marL="0" indent="0">
              <a:buNone/>
            </a:pPr>
            <a:r>
              <a:rPr lang="en-US" sz="2800" dirty="0"/>
              <a:t>•Since, the water is irrigated directly in the land, plants under go high stress from variation in soil moisture, therefore plant appearance is reduced. </a:t>
            </a:r>
          </a:p>
          <a:p>
            <a:pPr marL="0" indent="0">
              <a:buNone/>
            </a:pPr>
            <a:r>
              <a:rPr lang="en-US" sz="2800" dirty="0"/>
              <a:t>•The absence of automatic controlling of the system result in improper water control system. </a:t>
            </a:r>
          </a:p>
          <a:p>
            <a:pPr marL="0" indent="0">
              <a:buNone/>
            </a:pPr>
            <a:r>
              <a:rPr lang="en-US" sz="2800" dirty="0"/>
              <a:t>•The major reason for these limitations is the growth of population which is 
increasing at a faster rate.
•So this is the serious problem in agriculture area. </a:t>
            </a:r>
          </a:p>
          <a:p>
            <a:pPr>
              <a:buNone/>
            </a:pP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t>Existing Solution to the Problem Addressed</a:t>
            </a:r>
          </a:p>
        </p:txBody>
      </p:sp>
      <p:sp>
        <p:nvSpPr>
          <p:cNvPr id="3" name="Content Placeholder 2"/>
          <p:cNvSpPr>
            <a:spLocks noGrp="1"/>
          </p:cNvSpPr>
          <p:nvPr>
            <p:ph idx="1"/>
          </p:nvPr>
        </p:nvSpPr>
        <p:spPr/>
        <p:txBody>
          <a:bodyPr/>
          <a:lstStyle/>
          <a:p>
            <a:r>
              <a:rPr lang="en-US" dirty="0"/>
              <a:t> The existing solution is that the soil moisture sensor is being fixed at particular level in the soil. And it recognizes the soil moisture level whether the land is to be irrigated or not. </a:t>
            </a:r>
          </a:p>
          <a:p>
            <a:r>
              <a:rPr lang="en-US" dirty="0"/>
              <a:t>But in addition to that we have used one more advantage of alerting the particular owner of the land with alert message or through app notifications. And also if there is no internet facilities /tower problems, the person will get some alarm signals which will be connected with soil moisture sensor.</a:t>
            </a:r>
          </a:p>
          <a:p>
            <a:endParaRPr lang="en-US" b="1" i="1" dirty="0">
              <a:solidFill>
                <a:srgbClr val="FF0000"/>
              </a:solidFill>
            </a:endParaRPr>
          </a:p>
          <a:p>
            <a:pPr marL="0" indent="0">
              <a:buNone/>
            </a:pP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t>Proposed Solution to the Problem Addressed</a:t>
            </a:r>
          </a:p>
        </p:txBody>
      </p:sp>
      <p:sp>
        <p:nvSpPr>
          <p:cNvPr id="3" name="Content Placeholder 2"/>
          <p:cNvSpPr>
            <a:spLocks noGrp="1"/>
          </p:cNvSpPr>
          <p:nvPr>
            <p:ph idx="1"/>
          </p:nvPr>
        </p:nvSpPr>
        <p:spPr/>
        <p:txBody>
          <a:bodyPr/>
          <a:lstStyle/>
          <a:p>
            <a:r>
              <a:rPr lang="en-US" dirty="0"/>
              <a:t> Here we are constructing a IoT primarily based Irrigation System the use of ESP8266 NodeMCU Module and DHT11 Sensor.</a:t>
            </a:r>
          </a:p>
          <a:p>
            <a:r>
              <a:rPr lang="en-US" dirty="0"/>
              <a:t> It will not only routinely irrigate the water primarily based on the moisture level in the soil but also send the Data to ThingSpeak Server to maintain tune of the land condition</a:t>
            </a:r>
          </a:p>
          <a:p>
            <a:pPr>
              <a:buNone/>
            </a:pP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Plan  </a:t>
            </a:r>
          </a:p>
        </p:txBody>
      </p:sp>
      <p:sp>
        <p:nvSpPr>
          <p:cNvPr id="3" name="Content Placeholder 2"/>
          <p:cNvSpPr>
            <a:spLocks noGrp="1"/>
          </p:cNvSpPr>
          <p:nvPr>
            <p:ph idx="1"/>
          </p:nvPr>
        </p:nvSpPr>
        <p:spPr/>
        <p:txBody>
          <a:bodyPr>
            <a:normAutofit fontScale="92500"/>
          </a:bodyPr>
          <a:lstStyle/>
          <a:p>
            <a:r>
              <a:rPr lang="en-US" dirty="0"/>
              <a:t> In this project we will command the  microcontroller through a web page to  control  the  motor.</a:t>
            </a:r>
          </a:p>
          <a:p>
            <a:r>
              <a:rPr lang="en-US" dirty="0"/>
              <a:t>The only work the user has to do is to start the motor and the following automated  condition will work</a:t>
            </a:r>
          </a:p>
          <a:p>
            <a:pPr>
              <a:buNone/>
            </a:pPr>
            <a:r>
              <a:rPr lang="en-US" dirty="0"/>
              <a:t>     1)The motor pump will automatically get switched off  once the soil      moisture  sensor has reached  the  threshold value</a:t>
            </a:r>
          </a:p>
          <a:p>
            <a:pPr>
              <a:buNone/>
            </a:pPr>
            <a:r>
              <a:rPr lang="en-US" dirty="0"/>
              <a:t>	2)If the weather condition is such that it started raining, then the microcontroller will shut down till it is raining  and start again automatically</a:t>
            </a:r>
          </a:p>
          <a:p>
            <a:pPr>
              <a:buNone/>
            </a:pPr>
            <a:r>
              <a:rPr lang="en-US" dirty="0"/>
              <a:t>	3)Also incase, when power supply gets cut off and motor gets switched off  and it will restart again automatically</a:t>
            </a: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0710C-5C2E-4E3C-9306-5736AF5F181D}"/>
              </a:ext>
            </a:extLst>
          </p:cNvPr>
          <p:cNvSpPr>
            <a:spLocks noGrp="1"/>
          </p:cNvSpPr>
          <p:nvPr>
            <p:ph type="title"/>
          </p:nvPr>
        </p:nvSpPr>
        <p:spPr/>
        <p:txBody>
          <a:bodyPr/>
          <a:lstStyle/>
          <a:p>
            <a:r>
              <a:rPr lang="en-US" dirty="0"/>
              <a:t>Project Work Plan </a:t>
            </a:r>
            <a:endParaRPr lang="en-IN" dirty="0"/>
          </a:p>
        </p:txBody>
      </p:sp>
      <p:sp>
        <p:nvSpPr>
          <p:cNvPr id="3" name="Content Placeholder 2">
            <a:extLst>
              <a:ext uri="{FF2B5EF4-FFF2-40B4-BE49-F238E27FC236}">
                <a16:creationId xmlns:a16="http://schemas.microsoft.com/office/drawing/2014/main" id="{4D93EA41-0B10-4A22-A41D-D247BB305BF5}"/>
              </a:ext>
            </a:extLst>
          </p:cNvPr>
          <p:cNvSpPr>
            <a:spLocks noGrp="1"/>
          </p:cNvSpPr>
          <p:nvPr>
            <p:ph idx="1"/>
          </p:nvPr>
        </p:nvSpPr>
        <p:spPr/>
        <p:txBody>
          <a:bodyPr/>
          <a:lstStyle/>
          <a:p>
            <a:r>
              <a:rPr lang="en-US" dirty="0"/>
              <a:t>The  data  of the various sensors like moisture </a:t>
            </a:r>
            <a:r>
              <a:rPr lang="en-US" dirty="0" err="1"/>
              <a:t>sensor,humidity</a:t>
            </a:r>
            <a:r>
              <a:rPr lang="en-US" dirty="0"/>
              <a:t> sensor and temperature sensor will be displayed on the BOLT cloud webpage in graphical form that make the track on the farm by the farmer</a:t>
            </a:r>
          </a:p>
          <a:p>
            <a:r>
              <a:rPr lang="en-US" dirty="0"/>
              <a:t>The  sensor  monitoring system will be  charged </a:t>
            </a:r>
          </a:p>
          <a:p>
            <a:pPr>
              <a:buNone/>
            </a:pPr>
            <a:r>
              <a:rPr lang="en-US" dirty="0"/>
              <a:t>	automatically by solar power plate on it and also it </a:t>
            </a:r>
          </a:p>
          <a:p>
            <a:pPr>
              <a:buNone/>
            </a:pPr>
            <a:r>
              <a:rPr lang="en-US" dirty="0"/>
              <a:t>	possesses battery which works during the non sunny </a:t>
            </a:r>
          </a:p>
          <a:p>
            <a:pPr>
              <a:buNone/>
            </a:pPr>
            <a:r>
              <a:rPr lang="en-US" dirty="0"/>
              <a:t>	days and rainy days .The web page will ask for</a:t>
            </a:r>
          </a:p>
          <a:p>
            <a:pPr>
              <a:buNone/>
            </a:pPr>
            <a:r>
              <a:rPr lang="en-US" dirty="0"/>
              <a:t>   password making the process more secure and</a:t>
            </a:r>
          </a:p>
          <a:p>
            <a:pPr>
              <a:buNone/>
            </a:pPr>
            <a:r>
              <a:rPr lang="en-US" dirty="0"/>
              <a:t>   privacy </a:t>
            </a:r>
          </a:p>
          <a:p>
            <a:endParaRPr lang="en-IN" dirty="0"/>
          </a:p>
        </p:txBody>
      </p:sp>
      <p:sp>
        <p:nvSpPr>
          <p:cNvPr id="4" name="Footer Placeholder 3">
            <a:extLst>
              <a:ext uri="{FF2B5EF4-FFF2-40B4-BE49-F238E27FC236}">
                <a16:creationId xmlns:a16="http://schemas.microsoft.com/office/drawing/2014/main" id="{A1F5CD85-EF2C-4B4C-B440-2ACE5E1AF0C1}"/>
              </a:ext>
            </a:extLst>
          </p:cNvPr>
          <p:cNvSpPr>
            <a:spLocks noGrp="1"/>
          </p:cNvSpPr>
          <p:nvPr>
            <p:ph type="ftr" sz="quarter" idx="11"/>
          </p:nvPr>
        </p:nvSpPr>
        <p:spPr/>
        <p:txBody>
          <a:bodyPr/>
          <a:lstStyle/>
          <a:p>
            <a:r>
              <a:rPr lang="en-US"/>
              <a:t>15MC804 - Project work - Review 2</a:t>
            </a:r>
            <a:endParaRPr lang="en-US" dirty="0"/>
          </a:p>
        </p:txBody>
      </p:sp>
    </p:spTree>
    <p:extLst>
      <p:ext uri="{BB962C8B-B14F-4D97-AF65-F5344CB8AC3E}">
        <p14:creationId xmlns:p14="http://schemas.microsoft.com/office/powerpoint/2010/main" val="1575865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 and/or Circuit Diagram</a:t>
            </a:r>
          </a:p>
        </p:txBody>
      </p:sp>
      <p:sp>
        <p:nvSpPr>
          <p:cNvPr id="3" name="Content Placeholder 2"/>
          <p:cNvSpPr>
            <a:spLocks noGrp="1"/>
          </p:cNvSpPr>
          <p:nvPr>
            <p:ph idx="1"/>
          </p:nvPr>
        </p:nvSpPr>
        <p:spPr/>
        <p:txBody>
          <a:bodyPr/>
          <a:lstStyle/>
          <a:p>
            <a:pPr>
              <a:buNone/>
            </a:pPr>
            <a:r>
              <a:rPr lang="en-US" dirty="0"/>
              <a:t> </a:t>
            </a: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pic>
        <p:nvPicPr>
          <p:cNvPr id="5" name="Picture 4">
            <a:extLst>
              <a:ext uri="{FF2B5EF4-FFF2-40B4-BE49-F238E27FC236}">
                <a16:creationId xmlns:a16="http://schemas.microsoft.com/office/drawing/2014/main" id="{0835A0D5-4A19-EF46-A287-94139CCD509D}"/>
              </a:ext>
            </a:extLst>
          </p:cNvPr>
          <p:cNvPicPr>
            <a:picLocks noChangeAspect="1"/>
          </p:cNvPicPr>
          <p:nvPr/>
        </p:nvPicPr>
        <p:blipFill>
          <a:blip r:embed="rId2"/>
          <a:stretch>
            <a:fillRect/>
          </a:stretch>
        </p:blipFill>
        <p:spPr>
          <a:xfrm>
            <a:off x="261257" y="1690688"/>
            <a:ext cx="4161453" cy="3600450"/>
          </a:xfrm>
          <a:prstGeom prst="rect">
            <a:avLst/>
          </a:prstGeom>
        </p:spPr>
      </p:pic>
      <p:pic>
        <p:nvPicPr>
          <p:cNvPr id="6" name="Picture 5">
            <a:extLst>
              <a:ext uri="{FF2B5EF4-FFF2-40B4-BE49-F238E27FC236}">
                <a16:creationId xmlns:a16="http://schemas.microsoft.com/office/drawing/2014/main" id="{3CEB5C09-44CE-E541-842D-93F66E32E1E3}"/>
              </a:ext>
            </a:extLst>
          </p:cNvPr>
          <p:cNvPicPr>
            <a:picLocks noChangeAspect="1"/>
          </p:cNvPicPr>
          <p:nvPr/>
        </p:nvPicPr>
        <p:blipFill>
          <a:blip r:embed="rId3"/>
          <a:stretch>
            <a:fillRect/>
          </a:stretch>
        </p:blipFill>
        <p:spPr>
          <a:xfrm>
            <a:off x="5449078" y="2127380"/>
            <a:ext cx="6316824" cy="303993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Chart</a:t>
            </a:r>
          </a:p>
        </p:txBody>
      </p:sp>
      <p:sp>
        <p:nvSpPr>
          <p:cNvPr id="3" name="Content Placeholder 2"/>
          <p:cNvSpPr>
            <a:spLocks noGrp="1"/>
          </p:cNvSpPr>
          <p:nvPr>
            <p:ph idx="1"/>
          </p:nvPr>
        </p:nvSpPr>
        <p:spPr/>
        <p:txBody>
          <a:bodyPr/>
          <a:lstStyle/>
          <a:p>
            <a:pPr>
              <a:buNone/>
            </a:pPr>
            <a:r>
              <a:rPr lang="en-US" dirty="0"/>
              <a:t> </a:t>
            </a: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pic>
        <p:nvPicPr>
          <p:cNvPr id="6" name="Picture 5">
            <a:extLst>
              <a:ext uri="{FF2B5EF4-FFF2-40B4-BE49-F238E27FC236}">
                <a16:creationId xmlns:a16="http://schemas.microsoft.com/office/drawing/2014/main" id="{0E8DC9FD-1AC5-4004-A42A-B1019B63F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109" y="1511558"/>
            <a:ext cx="7870450" cy="484479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1581</Words>
  <Application>Microsoft Office PowerPoint</Application>
  <PresentationFormat>Widescreen</PresentationFormat>
  <Paragraphs>138</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SMART PLANT MONITORING SYSTEM USING IOT</vt:lpstr>
      <vt:lpstr>Abstract</vt:lpstr>
      <vt:lpstr>Problem Statement Addressed</vt:lpstr>
      <vt:lpstr>Existing Solution to the Problem Addressed</vt:lpstr>
      <vt:lpstr>Proposed Solution to the Problem Addressed</vt:lpstr>
      <vt:lpstr>Project Work Plan  </vt:lpstr>
      <vt:lpstr>Project Work Plan </vt:lpstr>
      <vt:lpstr>Block Diagram and/or Circuit Diagram</vt:lpstr>
      <vt:lpstr>Flow Chart</vt:lpstr>
      <vt:lpstr>Effective utilization of the Modern Tool &amp; Cloud</vt:lpstr>
      <vt:lpstr>Technology stack &amp; use case</vt:lpstr>
      <vt:lpstr>Technology stack &amp; use case</vt:lpstr>
      <vt:lpstr>Technology stack &amp; use case</vt:lpstr>
      <vt:lpstr>Technology stack &amp; use case</vt:lpstr>
      <vt:lpstr>Technology stack &amp; use case</vt:lpstr>
      <vt:lpstr>Prototype &amp; Sample Output</vt:lpstr>
      <vt:lpstr>Analysis of Results &amp; Discussions </vt:lpstr>
      <vt:lpstr>Cost Benefit Analysis  (List of Components / Service Used)</vt:lpstr>
      <vt:lpstr>Working video Link (If available)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waran</dc:creator>
  <cp:lastModifiedBy>Unknown User</cp:lastModifiedBy>
  <cp:revision>53</cp:revision>
  <dcterms:created xsi:type="dcterms:W3CDTF">2021-02-20T05:24:33Z</dcterms:created>
  <dcterms:modified xsi:type="dcterms:W3CDTF">2022-03-28T06:44:14Z</dcterms:modified>
</cp:coreProperties>
</file>