
<file path=[Content_Types].xml><?xml version="1.0" encoding="utf-8"?>
<Types xmlns="http://schemas.openxmlformats.org/package/2006/content-types">
  <Default Extension="xml" ContentType="application/xml"/>
  <Default Extension="jpg" ContentType="image/jpeg"/>
  <Default Extension="wmf" ContentType="image/x-wmf"/>
  <Default Extension="png" ContentType="image/png"/>
  <Default Extension="jpeg" ContentType="image/jpeg"/>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theme/theme1.xml" ContentType="application/vnd.openxmlformats-officedocument.them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s/slide3.xml" ContentType="application/vnd.openxmlformats-officedocument.presentationml.slide+xml"/>
  <Override PartName="/docProps/app.xml" ContentType="application/vnd.openxmlformats-officedocument.extended-properties+xml"/>
  <Override PartName="/ppt/slideLayouts/slideLayout5.xml" ContentType="application/vnd.openxmlformats-officedocument.presentationml.slideLayout+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8.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slides/slide1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presProps.xml" ContentType="application/vnd.openxmlformats-officedocument.presentationml.presProp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DBB465FE-A3C5-B47D-7ACB-01D943F96D48}">
  <a:tblStyle styleId="{DBB465FE-A3C5-B47D-7ACB-01D943F96D48}"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miter/>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40A1C42F-441A-4F2A-8E80-78F3676CC058}" type="datetime1">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pic>
        <p:nvPicPr>
          <p:cNvPr id="7" name="Picture 6" hidden="0"/>
          <p:cNvPicPr>
            <a:picLocks noChangeAspect="1"/>
          </p:cNvPicPr>
          <p:nvPr isPhoto="0" userDrawn="1"/>
        </p:nvPicPr>
        <p:blipFill>
          <a:blip r:embed="rId2"/>
          <a:stretch/>
        </p:blipFill>
        <p:spPr bwMode="auto">
          <a:xfrm>
            <a:off x="10451530" y="132594"/>
            <a:ext cx="1411266" cy="1363792"/>
          </a:xfrm>
          <a:prstGeom prst="rect">
            <a:avLst/>
          </a:prstGeom>
        </p:spPr>
      </p:pic>
      <p:pic>
        <p:nvPicPr>
          <p:cNvPr id="8" name="Picture 7" hidden="0"/>
          <p:cNvPicPr>
            <a:picLocks noChangeAspect="1"/>
          </p:cNvPicPr>
          <p:nvPr isPhoto="0" userDrawn="1"/>
        </p:nvPicPr>
        <p:blipFill>
          <a:blip r:embed="rId3"/>
          <a:stretch/>
        </p:blipFill>
        <p:spPr bwMode="auto">
          <a:xfrm>
            <a:off x="203579" y="438642"/>
            <a:ext cx="1269242" cy="10473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3028F9AE-F903-4089-92EE-261C5CC2F17E}" type="datetime1">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36A104F2-B3D9-4E44-9455-48D246B5B367}" type="datetime1">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Content Placeholder 2" hidden="0"/>
          <p:cNvSpPr>
            <a:spLocks noGrp="1"/>
          </p:cNvSpPr>
          <p:nvPr isPhoto="0" userDrawn="0">
            <p:ph idx="1" hasCustomPrompt="0"/>
          </p:nvPr>
        </p:nvSpPr>
        <p:spPr bwMode="auto"/>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A8AC1D28-3B35-4FCE-8072-E84DFBB90A17}" type="datetime1">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C9B1ED0E-4CAC-4979-8442-FE341C5F03D0}" type="datetime1">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hidden="0"/>
          <p:cNvSpPr>
            <a:spLocks noGrp="1"/>
          </p:cNvSpPr>
          <p:nvPr isPhoto="0" userDrawn="0">
            <p:ph type="dt" sz="half" idx="10" hasCustomPrompt="0"/>
          </p:nvPr>
        </p:nvSpPr>
        <p:spPr bwMode="auto"/>
        <p:txBody>
          <a:bodyPr/>
          <a:lstStyle/>
          <a:p>
            <a:pPr>
              <a:defRPr/>
            </a:pPr>
            <a:fld id="{406D4C3B-DED4-436D-A66F-49790EDDCF24}" type="datetime1">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a:p>
        </p:txBody>
      </p:sp>
      <p:sp>
        <p:nvSpPr>
          <p:cNvPr id="4"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a:p>
        </p:txBody>
      </p:sp>
      <p:sp>
        <p:nvSpPr>
          <p:cNvPr id="6"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hidden="0"/>
          <p:cNvSpPr>
            <a:spLocks noGrp="1"/>
          </p:cNvSpPr>
          <p:nvPr isPhoto="0" userDrawn="0">
            <p:ph type="dt" sz="half" idx="10" hasCustomPrompt="0"/>
          </p:nvPr>
        </p:nvSpPr>
        <p:spPr bwMode="auto"/>
        <p:txBody>
          <a:bodyPr/>
          <a:lstStyle/>
          <a:p>
            <a:pPr>
              <a:defRPr/>
            </a:pPr>
            <a:fld id="{BB2B8837-0504-404E-A6BC-39C23C28C36C}" type="datetime1">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3" name="Date Placeholder 2" hidden="0"/>
          <p:cNvSpPr>
            <a:spLocks noGrp="1"/>
          </p:cNvSpPr>
          <p:nvPr isPhoto="0" userDrawn="0">
            <p:ph type="dt" sz="half" idx="10" hasCustomPrompt="0"/>
          </p:nvPr>
        </p:nvSpPr>
        <p:spPr bwMode="auto"/>
        <p:txBody>
          <a:bodyPr/>
          <a:lstStyle/>
          <a:p>
            <a:pPr>
              <a:defRPr/>
            </a:pPr>
            <a:fld id="{043A4C7B-BA43-417B-A2D4-C5736664F322}" type="datetime1">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AC830B3D-494F-4171-81B4-648BA439B733}" type="datetime1">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E46BDEBD-BB08-4ECC-BF12-ABA31FD1702E}" type="datetime1">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hidden="0"/>
          <p:cNvSpPr>
            <a:spLocks noGrp="1"/>
          </p:cNvSpPr>
          <p:nvPr isPhoto="0" userDrawn="0">
            <p:ph type="pic" idx="1" hasCustomPrompt="0"/>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52444675-D6C7-4520-8CC3-2EB0B71C2818}" type="datetime1">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1C1B3995-864D-412F-881C-EF0BFF8447F9}"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2"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BF8BADA-3124-459B-9C3C-25C5D1AC2B22}" type="datetime1">
              <a:rPr lang="en-US"/>
              <a:t/>
            </a:fld>
            <a:endParaRPr lang="en-US"/>
          </a:p>
        </p:txBody>
      </p:sp>
      <p:sp>
        <p:nvSpPr>
          <p:cNvPr id="5"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15MC804 - Project work - Review 2</a:t>
            </a:r>
            <a:endParaRPr lang="en-US"/>
          </a:p>
        </p:txBody>
      </p:sp>
      <p:sp>
        <p:nvSpPr>
          <p:cNvPr id="6"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C1B3995-864D-412F-881C-EF0BFF8447F9}"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g"/><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jpg"/><Relationship Id="rId7" Type="http://schemas.openxmlformats.org/officeDocument/2006/relationships/image" Target="../media/image13.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1450258" y="1710812"/>
            <a:ext cx="9144000" cy="1179717"/>
          </a:xfrm>
        </p:spPr>
        <p:txBody>
          <a:bodyPr/>
          <a:lstStyle/>
          <a:p>
            <a:pPr>
              <a:defRPr/>
            </a:pPr>
            <a:r>
              <a:rPr lang="en-US"/>
              <a:t>SMART IRRIGATION USING AI</a:t>
            </a:r>
            <a:endParaRPr lang="en-US"/>
          </a:p>
        </p:txBody>
      </p:sp>
      <p:sp>
        <p:nvSpPr>
          <p:cNvPr id="3" name="Subtitle 2" hidden="0"/>
          <p:cNvSpPr>
            <a:spLocks noGrp="1"/>
          </p:cNvSpPr>
          <p:nvPr isPhoto="0" userDrawn="0">
            <p:ph type="subTitle" idx="1" hasCustomPrompt="0"/>
          </p:nvPr>
        </p:nvSpPr>
        <p:spPr bwMode="auto">
          <a:xfrm flipH="0" flipV="0">
            <a:off x="889818" y="4105274"/>
            <a:ext cx="5132439" cy="1949202"/>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en-US"/>
              <a:t>201EC130 - Iniyan PC </a:t>
            </a:r>
            <a:endParaRPr/>
          </a:p>
          <a:p>
            <a:pPr algn="l">
              <a:defRPr/>
            </a:pPr>
            <a:r>
              <a:rPr lang="en-US"/>
              <a:t>201EC130 - DhanushRoopan D</a:t>
            </a:r>
            <a:endParaRPr/>
          </a:p>
          <a:p>
            <a:pPr algn="l">
              <a:defRPr/>
            </a:pPr>
            <a:r>
              <a:rPr lang="en-US"/>
              <a:t>201EC192 – Malcom Vijay Josephraj D</a:t>
            </a:r>
            <a:endParaRPr/>
          </a:p>
          <a:p>
            <a:pPr algn="l">
              <a:defRPr/>
            </a:pPr>
            <a:endParaRPr lang="en-US"/>
          </a:p>
        </p:txBody>
      </p:sp>
      <p:sp>
        <p:nvSpPr>
          <p:cNvPr id="5" name="TextBox 4" hidden="0"/>
          <p:cNvSpPr txBox="1"/>
          <p:nvPr isPhoto="0" userDrawn="0"/>
        </p:nvSpPr>
        <p:spPr bwMode="auto">
          <a:xfrm>
            <a:off x="7890386" y="3859881"/>
            <a:ext cx="3880985" cy="2194595"/>
          </a:xfrm>
          <a:prstGeom prst="rect">
            <a:avLst/>
          </a:prstGeom>
          <a:noFill/>
        </p:spPr>
        <p:txBody>
          <a:bodyPr wrap="square" rtlCol="0">
            <a:spAutoFit/>
          </a:bodyPr>
          <a:lstStyle/>
          <a:p>
            <a:pPr>
              <a:defRPr/>
            </a:pPr>
            <a:r>
              <a:rPr lang="en-US" sz="2400"/>
              <a:t>Under guidance of </a:t>
            </a:r>
            <a:endParaRPr/>
          </a:p>
          <a:p>
            <a:pPr>
              <a:defRPr/>
            </a:pPr>
            <a:r>
              <a:rPr lang="en-US" sz="2400"/>
              <a:t>Mr</a:t>
            </a:r>
            <a:r>
              <a:rPr lang="en-US" sz="2400"/>
              <a:t> . Gopalakrishnan B</a:t>
            </a:r>
            <a:endParaRPr/>
          </a:p>
          <a:p>
            <a:pPr>
              <a:defRPr/>
            </a:pPr>
            <a:r>
              <a:rPr lang="en-US" sz="2400"/>
              <a:t>Faculty,</a:t>
            </a:r>
            <a:endParaRPr/>
          </a:p>
          <a:p>
            <a:pPr>
              <a:defRPr/>
            </a:pPr>
            <a:r>
              <a:rPr lang="en-US" sz="2400"/>
              <a:t>BIT, </a:t>
            </a:r>
            <a:endParaRPr/>
          </a:p>
          <a:p>
            <a:pPr>
              <a:defRPr/>
            </a:pPr>
            <a:r>
              <a:rPr lang="en-US" sz="2400"/>
              <a:t>Sathy. </a:t>
            </a:r>
            <a:endParaRPr/>
          </a:p>
          <a:p>
            <a:pPr>
              <a:defRPr/>
            </a:pPr>
            <a:endParaRPr lang="en-US"/>
          </a:p>
        </p:txBody>
      </p:sp>
      <p:sp>
        <p:nvSpPr>
          <p:cNvPr id="4" name="Rectangle 3" hidden="0"/>
          <p:cNvSpPr/>
          <p:nvPr isPhoto="0" userDrawn="0"/>
        </p:nvSpPr>
        <p:spPr bwMode="auto">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Flow Chart</a:t>
            </a:r>
            <a:endParaRPr lang="en-US"/>
          </a:p>
        </p:txBody>
      </p:sp>
      <p:sp>
        <p:nvSpPr>
          <p:cNvPr id="3" name="Content Placeholder 2" hidden="0"/>
          <p:cNvSpPr>
            <a:spLocks noGrp="1"/>
          </p:cNvSpPr>
          <p:nvPr isPhoto="0" userDrawn="0">
            <p:ph idx="1" hasCustomPrompt="0"/>
          </p:nvPr>
        </p:nvSpPr>
        <p:spPr bwMode="auto">
          <a:xfrm>
            <a:off x="576729" y="1433418"/>
            <a:ext cx="10515600" cy="4351338"/>
          </a:xfrm>
        </p:spPr>
        <p:txBody>
          <a:bodyPr/>
          <a:lstStyle/>
          <a:p>
            <a:pPr>
              <a:buNone/>
              <a:defRPr/>
            </a:pPr>
            <a:r>
              <a:rPr lang="en-US"/>
              <a:t> </a:t>
            </a:r>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pic>
        <p:nvPicPr>
          <p:cNvPr id="1743546053" name="" hidden="0"/>
          <p:cNvPicPr>
            <a:picLocks noChangeAspect="1"/>
          </p:cNvPicPr>
          <p:nvPr isPhoto="0" userDrawn="0"/>
        </p:nvPicPr>
        <p:blipFill>
          <a:blip r:embed="rId2"/>
          <a:stretch/>
        </p:blipFill>
        <p:spPr bwMode="auto">
          <a:xfrm flipH="0" flipV="0">
            <a:off x="3531764" y="1213970"/>
            <a:ext cx="5221708" cy="52392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Effective utilization of the Modern Tool &amp; Cloud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US" i="0">
                <a:solidFill>
                  <a:schemeClr val="tx1"/>
                </a:solidFill>
              </a:rPr>
              <a:t>  Google sheets is put into use for analytic part. Since it’s an open source and is suitable for doing analytics it’s used here. It can be used to store the values and is user friendly too,thereby it finds it’s application here .</a:t>
            </a:r>
            <a:endParaRPr lang="en-US" i="0">
              <a:solidFill>
                <a:schemeClr val="tx1"/>
              </a:solidFill>
            </a:endParaRPr>
          </a:p>
          <a:p>
            <a:pPr>
              <a:buNone/>
              <a:defRPr/>
            </a:pPr>
            <a:r>
              <a:rPr lang="en-US" i="0">
                <a:solidFill>
                  <a:schemeClr val="tx1"/>
                </a:solidFill>
              </a:rPr>
              <a:t>  MIT App Inventor is </a:t>
            </a:r>
            <a:r>
              <a:rPr lang="en-IN" i="0">
                <a:solidFill>
                  <a:schemeClr val="tx1"/>
                </a:solidFill>
              </a:rPr>
              <a:t>a portal to create apps.We have </a:t>
            </a:r>
            <a:r>
              <a:rPr lang="en-US" i="0">
                <a:solidFill>
                  <a:schemeClr val="tx1"/>
                </a:solidFill>
              </a:rPr>
              <a:t>used</a:t>
            </a:r>
            <a:r>
              <a:rPr lang="en-IN" i="0">
                <a:solidFill>
                  <a:schemeClr val="tx1"/>
                </a:solidFill>
              </a:rPr>
              <a:t> it</a:t>
            </a:r>
            <a:r>
              <a:rPr lang="en-US" i="0">
                <a:solidFill>
                  <a:schemeClr val="tx1"/>
                </a:solidFill>
              </a:rPr>
              <a:t> to create an user friendly app which enables to send the values to the user. The performance graph and working status can also be viewed by the user.</a:t>
            </a:r>
            <a:endParaRPr i="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3493" y="3689"/>
            <a:ext cx="10515600" cy="1325562"/>
          </a:xfrm>
        </p:spPr>
        <p:txBody>
          <a:bodyPr>
            <a:normAutofit/>
          </a:bodyPr>
          <a:lstStyle/>
          <a:p>
            <a:pPr>
              <a:defRPr/>
            </a:pPr>
            <a:r>
              <a:rPr lang="en-US" sz="3600"/>
              <a:t>Technology </a:t>
            </a:r>
            <a:r>
              <a:rPr lang="en-US" sz="3600"/>
              <a:t>stack &amp; use case</a:t>
            </a:r>
            <a:endParaRPr lang="en-IN" sz="3600"/>
          </a:p>
        </p:txBody>
      </p:sp>
      <p:pic>
        <p:nvPicPr>
          <p:cNvPr id="277796182" name="" hidden="0"/>
          <p:cNvPicPr>
            <a:picLocks noChangeAspect="1"/>
          </p:cNvPicPr>
          <p:nvPr isPhoto="0" userDrawn="0"/>
        </p:nvPicPr>
        <p:blipFill>
          <a:blip r:embed="rId2"/>
          <a:stretch/>
        </p:blipFill>
        <p:spPr bwMode="auto">
          <a:xfrm flipH="0" flipV="0">
            <a:off x="6933677" y="785529"/>
            <a:ext cx="1193217" cy="1545271"/>
          </a:xfrm>
          <a:prstGeom prst="rect">
            <a:avLst/>
          </a:prstGeom>
        </p:spPr>
      </p:pic>
      <p:pic>
        <p:nvPicPr>
          <p:cNvPr id="1372573572" name="" hidden="0"/>
          <p:cNvPicPr>
            <a:picLocks noChangeAspect="1"/>
          </p:cNvPicPr>
          <p:nvPr isPhoto="0" userDrawn="0"/>
        </p:nvPicPr>
        <p:blipFill>
          <a:blip r:embed="rId3"/>
          <a:stretch/>
        </p:blipFill>
        <p:spPr bwMode="auto">
          <a:xfrm flipH="0" flipV="0">
            <a:off x="6783249" y="2389164"/>
            <a:ext cx="1278771" cy="1278771"/>
          </a:xfrm>
          <a:prstGeom prst="rect">
            <a:avLst/>
          </a:prstGeom>
        </p:spPr>
      </p:pic>
      <p:pic>
        <p:nvPicPr>
          <p:cNvPr id="33818758" name="" hidden="0"/>
          <p:cNvPicPr>
            <a:picLocks noChangeAspect="1"/>
          </p:cNvPicPr>
          <p:nvPr isPhoto="0" userDrawn="0"/>
        </p:nvPicPr>
        <p:blipFill>
          <a:blip r:embed="rId4"/>
          <a:stretch/>
        </p:blipFill>
        <p:spPr bwMode="auto">
          <a:xfrm flipH="0" flipV="0">
            <a:off x="6933677" y="4257753"/>
            <a:ext cx="1608985" cy="965391"/>
          </a:xfrm>
          <a:prstGeom prst="rect">
            <a:avLst/>
          </a:prstGeom>
        </p:spPr>
      </p:pic>
      <p:pic>
        <p:nvPicPr>
          <p:cNvPr id="1855366266" name="" hidden="0"/>
          <p:cNvPicPr>
            <a:picLocks noChangeAspect="1"/>
          </p:cNvPicPr>
          <p:nvPr isPhoto="0" userDrawn="0"/>
        </p:nvPicPr>
        <p:blipFill>
          <a:blip r:embed="rId5"/>
          <a:stretch/>
        </p:blipFill>
        <p:spPr bwMode="auto">
          <a:xfrm flipH="0" flipV="0">
            <a:off x="6933677" y="5751973"/>
            <a:ext cx="1758900" cy="879969"/>
          </a:xfrm>
          <a:prstGeom prst="rect">
            <a:avLst/>
          </a:prstGeom>
        </p:spPr>
      </p:pic>
      <p:pic>
        <p:nvPicPr>
          <p:cNvPr id="434771434" name="" hidden="0"/>
          <p:cNvPicPr>
            <a:picLocks noChangeAspect="1"/>
          </p:cNvPicPr>
          <p:nvPr isPhoto="0" userDrawn="0"/>
        </p:nvPicPr>
        <p:blipFill>
          <a:blip r:embed="rId6"/>
          <a:stretch/>
        </p:blipFill>
        <p:spPr bwMode="auto">
          <a:xfrm flipH="0" flipV="0">
            <a:off x="3043728" y="946558"/>
            <a:ext cx="1649176" cy="1649176"/>
          </a:xfrm>
          <a:prstGeom prst="rect">
            <a:avLst/>
          </a:prstGeom>
        </p:spPr>
      </p:pic>
      <p:pic>
        <p:nvPicPr>
          <p:cNvPr id="1928512026" name="" hidden="0"/>
          <p:cNvPicPr>
            <a:picLocks noChangeAspect="1"/>
          </p:cNvPicPr>
          <p:nvPr isPhoto="0" userDrawn="0"/>
        </p:nvPicPr>
        <p:blipFill>
          <a:blip r:embed="rId7"/>
          <a:stretch/>
        </p:blipFill>
        <p:spPr bwMode="auto">
          <a:xfrm flipH="0" flipV="0">
            <a:off x="256396" y="1096215"/>
            <a:ext cx="1593014" cy="1234586"/>
          </a:xfrm>
          <a:prstGeom prst="rect">
            <a:avLst/>
          </a:prstGeom>
        </p:spPr>
      </p:pic>
      <p:sp>
        <p:nvSpPr>
          <p:cNvPr id="899011091" name="" hidden="0"/>
          <p:cNvSpPr/>
          <p:nvPr isPhoto="0" userDrawn="0"/>
        </p:nvSpPr>
        <p:spPr bwMode="auto">
          <a:xfrm flipH="0" flipV="0">
            <a:off x="5906458" y="3246102"/>
            <a:ext cx="1623829" cy="380724"/>
          </a:xfrm>
          <a:prstGeom prst="rect">
            <a:avLst/>
          </a:prstGeom>
          <a:noFill/>
          <a:ln>
            <a:noFill/>
          </a:ln>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lgn="ctr">
              <a:defRPr/>
            </a:pPr>
            <a:endParaRPr>
              <a:latin typeface="Cambria Math"/>
              <a:ea typeface="Cambria Math"/>
              <a:cs typeface="Cambria Math"/>
            </a:endParaRPr>
          </a:p>
        </p:txBody>
      </p:sp>
      <p:sp>
        <p:nvSpPr>
          <p:cNvPr id="2121006194" name="" hidden="0"/>
          <p:cNvSpPr txBox="1"/>
          <p:nvPr isPhoto="0" userDrawn="0"/>
        </p:nvSpPr>
        <p:spPr bwMode="auto">
          <a:xfrm flipH="0" flipV="0">
            <a:off x="2035095" y="2079729"/>
            <a:ext cx="494567" cy="36575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endParaRPr/>
          </a:p>
        </p:txBody>
      </p:sp>
      <p:sp>
        <p:nvSpPr>
          <p:cNvPr id="1774825540" name="" hidden="0"/>
          <p:cNvSpPr txBox="1"/>
          <p:nvPr isPhoto="0" userDrawn="0"/>
        </p:nvSpPr>
        <p:spPr bwMode="auto">
          <a:xfrm rot="0" flipH="0" flipV="0">
            <a:off x="2174340" y="1329252"/>
            <a:ext cx="710641" cy="74431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sz="3600">
                <a:latin typeface="Cambria Math"/>
                <a:ea typeface="Cambria Math"/>
                <a:cs typeface="Cambria Math"/>
              </a:rPr>
              <a:t>→</a:t>
            </a:r>
            <a:endParaRPr/>
          </a:p>
        </p:txBody>
      </p:sp>
      <p:sp>
        <p:nvSpPr>
          <p:cNvPr id="1648195699" name="" hidden="0"/>
          <p:cNvSpPr txBox="1"/>
          <p:nvPr isPhoto="0" userDrawn="0"/>
        </p:nvSpPr>
        <p:spPr bwMode="auto">
          <a:xfrm rot="5399976" flipH="0" flipV="0">
            <a:off x="7198610" y="3524540"/>
            <a:ext cx="448049" cy="45808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sz="3600">
                <a:latin typeface="Cambria Math"/>
                <a:ea typeface="Cambria Math"/>
                <a:cs typeface="Cambria Math"/>
              </a:rPr>
              <a:t>→</a:t>
            </a:r>
            <a:endParaRPr/>
          </a:p>
        </p:txBody>
      </p:sp>
      <p:sp>
        <p:nvSpPr>
          <p:cNvPr id="899657699" name="" hidden="0"/>
          <p:cNvSpPr txBox="1"/>
          <p:nvPr isPhoto="0" userDrawn="0"/>
        </p:nvSpPr>
        <p:spPr bwMode="auto">
          <a:xfrm flipH="0" flipV="0">
            <a:off x="4896388" y="1131031"/>
            <a:ext cx="595909"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sz="7200">
                <a:latin typeface="Cambria Math"/>
                <a:ea typeface="Cambria Math"/>
                <a:cs typeface="Cambria Math"/>
              </a:rPr>
              <a:t>→</a:t>
            </a:r>
            <a:endParaRPr sz="3600"/>
          </a:p>
        </p:txBody>
      </p:sp>
      <p:sp>
        <p:nvSpPr>
          <p:cNvPr id="907747752" name="" hidden="0"/>
          <p:cNvSpPr txBox="1"/>
          <p:nvPr isPhoto="0" userDrawn="0"/>
        </p:nvSpPr>
        <p:spPr bwMode="auto">
          <a:xfrm rot="5399976" flipH="0" flipV="0">
            <a:off x="7146433" y="5123812"/>
            <a:ext cx="543359"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lgn="l">
              <a:defRPr/>
            </a:pPr>
            <a:r>
              <a:rPr sz="3600">
                <a:latin typeface="Cambria Math"/>
                <a:ea typeface="Cambria Math"/>
                <a:cs typeface="Cambria Math"/>
              </a:rPr>
              <a:t>→</a:t>
            </a:r>
            <a:endParaRPr/>
          </a:p>
        </p:txBody>
      </p:sp>
      <p:sp>
        <p:nvSpPr>
          <p:cNvPr id="1475783453" name="" hidden="0"/>
          <p:cNvSpPr txBox="1"/>
          <p:nvPr isPhoto="0" userDrawn="0"/>
        </p:nvSpPr>
        <p:spPr bwMode="auto">
          <a:xfrm rot="1766416" flipH="0" flipV="0">
            <a:off x="4886983" y="2095955"/>
            <a:ext cx="871958" cy="118875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lgn="l">
              <a:defRPr/>
            </a:pPr>
            <a:r>
              <a:rPr sz="7200">
                <a:latin typeface="Cambria Math"/>
                <a:ea typeface="Cambria Math"/>
                <a:cs typeface="Cambria Math"/>
              </a:rPr>
              <a:t>→</a:t>
            </a:r>
            <a:endParaRPr sz="3600"/>
          </a:p>
        </p:txBody>
      </p:sp>
      <p:sp>
        <p:nvSpPr>
          <p:cNvPr id="1522727343" name="" hidden="0"/>
          <p:cNvSpPr txBox="1"/>
          <p:nvPr isPhoto="0" userDrawn="0"/>
        </p:nvSpPr>
        <p:spPr bwMode="auto">
          <a:xfrm flipH="0" flipV="0">
            <a:off x="131794" y="2513700"/>
            <a:ext cx="1842218" cy="34379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lang="en-IN">
                <a:latin typeface="Cambria Math"/>
                <a:ea typeface="Cambria Math"/>
                <a:cs typeface="Cambria Math"/>
              </a:rPr>
              <a:t>AGRICULTURE LAND</a:t>
            </a:r>
            <a:endParaRPr/>
          </a:p>
        </p:txBody>
      </p:sp>
      <p:sp>
        <p:nvSpPr>
          <p:cNvPr id="782201808" name="" hidden="0"/>
          <p:cNvSpPr txBox="1"/>
          <p:nvPr isPhoto="0" userDrawn="0"/>
        </p:nvSpPr>
        <p:spPr bwMode="auto">
          <a:xfrm flipH="0" flipV="0">
            <a:off x="2635833" y="2330802"/>
            <a:ext cx="2260947"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lgn="l">
              <a:defRPr/>
            </a:pPr>
            <a:r>
              <a:rPr lang="en-US">
                <a:latin typeface="Cambria Math"/>
                <a:ea typeface="Cambria Math"/>
                <a:cs typeface="Cambria Math"/>
              </a:rPr>
              <a:t>           </a:t>
            </a:r>
            <a:r>
              <a:rPr lang="en-IN">
                <a:latin typeface="Cambria Math"/>
                <a:ea typeface="Cambria Math"/>
                <a:cs typeface="Cambria Math"/>
              </a:rPr>
              <a:t>NODE MCU</a:t>
            </a:r>
            <a:endParaRPr/>
          </a:p>
        </p:txBody>
      </p:sp>
      <p:sp>
        <p:nvSpPr>
          <p:cNvPr id="500844121" name="" hidden="0"/>
          <p:cNvSpPr txBox="1"/>
          <p:nvPr isPhoto="0" userDrawn="0"/>
        </p:nvSpPr>
        <p:spPr bwMode="auto">
          <a:xfrm flipH="0" flipV="0">
            <a:off x="8542662" y="1243395"/>
            <a:ext cx="1285274"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lgn="l">
              <a:defRPr/>
            </a:pPr>
            <a:r>
              <a:rPr lang="en-IN">
                <a:latin typeface="Cambria Math"/>
                <a:ea typeface="Cambria Math"/>
                <a:cs typeface="Cambria Math"/>
              </a:rPr>
              <a:t>RAINDROP SENSOR</a:t>
            </a:r>
            <a:endParaRPr/>
          </a:p>
        </p:txBody>
      </p:sp>
      <p:sp>
        <p:nvSpPr>
          <p:cNvPr id="1364560498" name="" hidden="0"/>
          <p:cNvSpPr txBox="1"/>
          <p:nvPr isPhoto="0" userDrawn="0"/>
        </p:nvSpPr>
        <p:spPr bwMode="auto">
          <a:xfrm flipH="0" flipV="0">
            <a:off x="8465358" y="2845651"/>
            <a:ext cx="2978697"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lang="en-IN">
                <a:latin typeface="Cambria Math"/>
                <a:ea typeface="Cambria Math"/>
                <a:cs typeface="Cambria Math"/>
              </a:rPr>
              <a:t>TEMPERATURE SENSOR</a:t>
            </a:r>
            <a:endParaRPr/>
          </a:p>
        </p:txBody>
      </p:sp>
      <p:sp>
        <p:nvSpPr>
          <p:cNvPr id="110674267" name="" hidden="0"/>
          <p:cNvSpPr txBox="1"/>
          <p:nvPr isPhoto="0" userDrawn="0"/>
        </p:nvSpPr>
        <p:spPr bwMode="auto">
          <a:xfrm flipH="0" flipV="0">
            <a:off x="8465358" y="4308709"/>
            <a:ext cx="3740376" cy="91443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lang="en-IN"/>
              <a:t> GOOGLE </a:t>
            </a:r>
            <a:r>
              <a:rPr lang="en-IN">
                <a:latin typeface="Cambria Math"/>
                <a:ea typeface="Cambria Math"/>
                <a:cs typeface="Cambria Math"/>
              </a:rPr>
              <a:t>SHEETS(VALUES STORED)</a:t>
            </a:r>
            <a:endParaRPr/>
          </a:p>
        </p:txBody>
      </p:sp>
      <p:sp>
        <p:nvSpPr>
          <p:cNvPr id="2093903299" name="" hidden="0"/>
          <p:cNvSpPr txBox="1"/>
          <p:nvPr isPhoto="0" userDrawn="0"/>
        </p:nvSpPr>
        <p:spPr bwMode="auto">
          <a:xfrm flipH="0" flipV="0">
            <a:off x="8692577" y="5529173"/>
            <a:ext cx="2919072" cy="91443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lang="en-IN">
                <a:latin typeface="Cambria Math"/>
                <a:ea typeface="Cambria Math"/>
                <a:cs typeface="Cambria Math"/>
              </a:rPr>
              <a:t>APPLICATION FOR USERS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Prototype &amp; Sample Output</a:t>
            </a:r>
            <a:endParaRPr lang="en-US"/>
          </a:p>
        </p:txBody>
      </p:sp>
      <p:pic>
        <p:nvPicPr>
          <p:cNvPr id="1328868796" name="" hidden="0"/>
          <p:cNvPicPr>
            <a:picLocks noChangeAspect="1"/>
          </p:cNvPicPr>
          <p:nvPr isPhoto="0" userDrawn="0"/>
        </p:nvPicPr>
        <p:blipFill>
          <a:blip r:embed="rId2"/>
          <a:stretch/>
        </p:blipFill>
        <p:spPr bwMode="auto">
          <a:xfrm flipH="0" flipV="0">
            <a:off x="933449" y="2419349"/>
            <a:ext cx="10113599" cy="3371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Analysis of Results &amp; Discussions </a:t>
            </a:r>
            <a:endParaRPr lang="en-US"/>
          </a:p>
        </p:txBody>
      </p:sp>
      <p:sp>
        <p:nvSpPr>
          <p:cNvPr id="3" name="Content Placeholder 2" hidden="0"/>
          <p:cNvSpPr>
            <a:spLocks noGrp="1"/>
          </p:cNvSpPr>
          <p:nvPr isPhoto="0" userDrawn="0">
            <p:ph idx="1" hasCustomPrompt="0"/>
          </p:nvPr>
        </p:nvSpPr>
        <p:spPr bwMode="auto"/>
        <p:txBody>
          <a:bodyPr/>
          <a:lstStyle/>
          <a:p>
            <a:pPr>
              <a:buNone/>
              <a:defRPr/>
            </a:pPr>
            <a:endParaRPr/>
          </a:p>
          <a:p>
            <a:pPr>
              <a:defRPr/>
            </a:pPr>
            <a:endParaRPr lang="en-US"/>
          </a:p>
        </p:txBody>
      </p:sp>
      <p:pic>
        <p:nvPicPr>
          <p:cNvPr id="1915181236" name="" hidden="0"/>
          <p:cNvPicPr>
            <a:picLocks noChangeAspect="1"/>
          </p:cNvPicPr>
          <p:nvPr isPhoto="0" userDrawn="0"/>
        </p:nvPicPr>
        <p:blipFill>
          <a:blip r:embed="rId2"/>
          <a:stretch/>
        </p:blipFill>
        <p:spPr bwMode="auto">
          <a:xfrm flipH="0" flipV="0">
            <a:off x="306749" y="1882774"/>
            <a:ext cx="11408999" cy="45561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50820511"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pic>
        <p:nvPicPr>
          <p:cNvPr id="1860165033" name="" hidden="0"/>
          <p:cNvPicPr>
            <a:picLocks noChangeAspect="1"/>
          </p:cNvPicPr>
          <p:nvPr isPhoto="0" userDrawn="0"/>
        </p:nvPicPr>
        <p:blipFill>
          <a:blip r:embed="rId2"/>
          <a:stretch/>
        </p:blipFill>
        <p:spPr bwMode="auto">
          <a:xfrm flipH="0" flipV="0">
            <a:off x="609599" y="777874"/>
            <a:ext cx="10574699" cy="5943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Cost Benefit Analysis  (List of Components / Service Used)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US" i="1">
                <a:solidFill>
                  <a:srgbClr val="FF0000"/>
                </a:solidFill>
              </a:rPr>
              <a:t>(Budget) </a:t>
            </a:r>
            <a:endParaRPr/>
          </a:p>
        </p:txBody>
      </p:sp>
      <p:graphicFrame>
        <p:nvGraphicFramePr>
          <p:cNvPr id="4" name="Table 3" hidden="0"/>
          <p:cNvGraphicFramePr>
            <a:graphicFrameLocks xmlns:a="http://schemas.openxmlformats.org/drawingml/2006/main" noGrp="1"/>
          </p:cNvGraphicFramePr>
          <p:nvPr isPhoto="0" userDrawn="0"/>
        </p:nvGraphicFramePr>
        <p:xfrm>
          <a:off x="1136259" y="2585786"/>
          <a:ext cx="9761895" cy="3288810"/>
        </p:xfrm>
        <a:graphic>
          <a:graphicData uri="http://schemas.openxmlformats.org/drawingml/2006/table">
            <a:tbl>
              <a:tblPr firstRow="1" firstCol="0" lastRow="0" lastCol="0" bandRow="1" bandCol="0">
                <a:tableStyleId>{DBB465FE-A3C5-B47D-7ACB-01D943F96D48}</a:tableStyleId>
              </a:tblPr>
              <a:tblGrid>
                <a:gridCol w="711202"/>
                <a:gridCol w="3517641"/>
                <a:gridCol w="2808514"/>
                <a:gridCol w="1362270"/>
                <a:gridCol w="1362268"/>
              </a:tblGrid>
              <a:tr h="437332">
                <a:tc>
                  <a:txBody>
                    <a:bodyPr/>
                    <a:p>
                      <a:pPr>
                        <a:defRPr/>
                      </a:pPr>
                      <a:r>
                        <a:rPr lang="en-IN"/>
                        <a:t>S.No</a:t>
                      </a:r>
                      <a:endParaRPr lang="en-IN"/>
                    </a:p>
                  </a:txBody>
                  <a:tcPr/>
                </a:tc>
                <a:tc>
                  <a:txBody>
                    <a:bodyPr/>
                    <a:p>
                      <a:pPr>
                        <a:defRPr/>
                      </a:pPr>
                      <a:r>
                        <a:rPr lang="en-IN"/>
                        <a:t>Component Name</a:t>
                      </a:r>
                      <a:endParaRPr lang="en-IN"/>
                    </a:p>
                  </a:txBody>
                  <a:tcPr/>
                </a:tc>
                <a:tc>
                  <a:txBody>
                    <a:bodyPr/>
                    <a:p>
                      <a:pPr>
                        <a:defRPr/>
                      </a:pPr>
                      <a:r>
                        <a:rPr lang="en-IN"/>
                        <a:t>Specification (IC</a:t>
                      </a:r>
                      <a:r>
                        <a:rPr lang="en-IN"/>
                        <a:t> number or Range or Value)</a:t>
                      </a:r>
                      <a:endParaRPr lang="en-IN"/>
                    </a:p>
                  </a:txBody>
                  <a:tcPr/>
                </a:tc>
                <a:tc>
                  <a:txBody>
                    <a:bodyPr/>
                    <a:p>
                      <a:pPr>
                        <a:defRPr/>
                      </a:pPr>
                      <a:r>
                        <a:rPr lang="en-IN"/>
                        <a:t>Unit Cost</a:t>
                      </a:r>
                      <a:endParaRPr lang="en-IN"/>
                    </a:p>
                  </a:txBody>
                  <a:tcPr/>
                </a:tc>
                <a:tc>
                  <a:txBody>
                    <a:bodyPr/>
                    <a:p>
                      <a:pPr>
                        <a:defRPr/>
                      </a:pPr>
                      <a:r>
                        <a:rPr lang="en-IN"/>
                        <a:t>Total Cost(INR)</a:t>
                      </a:r>
                      <a:endParaRPr lang="en-IN"/>
                    </a:p>
                  </a:txBody>
                  <a:tcPr/>
                </a:tc>
              </a:tr>
              <a:tr h="529746">
                <a:tc>
                  <a:txBody>
                    <a:bodyPr/>
                    <a:p>
                      <a:pPr>
                        <a:defRPr/>
                      </a:pPr>
                      <a:r>
                        <a:rPr lang="en-IN"/>
                        <a:t>1</a:t>
                      </a:r>
                      <a:endParaRPr lang="en-IN"/>
                    </a:p>
                  </a:txBody>
                  <a:tcPr/>
                </a:tc>
                <a:tc>
                  <a:txBody>
                    <a:bodyPr/>
                    <a:p>
                      <a:pPr>
                        <a:defRPr/>
                      </a:pPr>
                      <a:r>
                        <a:rPr lang="en-IN"/>
                        <a:t>Raindrop sensor</a:t>
                      </a:r>
                      <a:endParaRPr lang="en-IN"/>
                    </a:p>
                  </a:txBody>
                  <a:tcPr/>
                </a:tc>
                <a:tc>
                  <a:txBody>
                    <a:bodyPr/>
                    <a:p>
                      <a:pPr>
                        <a:defRPr/>
                      </a:pPr>
                      <a:endParaRPr lang="en-IN"/>
                    </a:p>
                  </a:txBody>
                  <a:tcPr/>
                </a:tc>
                <a:tc>
                  <a:txBody>
                    <a:bodyPr/>
                    <a:p>
                      <a:pPr>
                        <a:defRPr/>
                      </a:pPr>
                      <a:r>
                        <a:rPr lang="en-IN"/>
                        <a:t>1</a:t>
                      </a:r>
                      <a:endParaRPr lang="en-IN"/>
                    </a:p>
                  </a:txBody>
                  <a:tcPr/>
                </a:tc>
                <a:tc>
                  <a:txBody>
                    <a:bodyPr/>
                    <a:p>
                      <a:pPr>
                        <a:defRPr/>
                      </a:pPr>
                      <a:r>
                        <a:rPr lang="en-IN"/>
                        <a:t>105</a:t>
                      </a:r>
                      <a:endParaRPr lang="en-IN"/>
                    </a:p>
                  </a:txBody>
                  <a:tcPr/>
                </a:tc>
              </a:tr>
              <a:tr h="529746">
                <a:tc>
                  <a:txBody>
                    <a:bodyPr/>
                    <a:p>
                      <a:pPr>
                        <a:defRPr/>
                      </a:pPr>
                      <a:r>
                        <a:rPr lang="en-IN"/>
                        <a:t>2</a:t>
                      </a:r>
                      <a:endParaRPr lang="en-IN"/>
                    </a:p>
                  </a:txBody>
                  <a:tcPr/>
                </a:tc>
                <a:tc>
                  <a:txBody>
                    <a:bodyPr/>
                    <a:p>
                      <a:pPr>
                        <a:defRPr/>
                      </a:pPr>
                      <a:r>
                        <a:rPr lang="en-IN"/>
                        <a:t>Temperature sensor</a:t>
                      </a:r>
                      <a:endParaRPr lang="en-IN"/>
                    </a:p>
                  </a:txBody>
                  <a:tcPr/>
                </a:tc>
                <a:tc>
                  <a:txBody>
                    <a:bodyPr/>
                    <a:p>
                      <a:pPr>
                        <a:defRPr/>
                      </a:pPr>
                      <a:endParaRPr lang="en-IN"/>
                    </a:p>
                  </a:txBody>
                  <a:tcPr/>
                </a:tc>
                <a:tc>
                  <a:txBody>
                    <a:bodyPr/>
                    <a:p>
                      <a:pPr>
                        <a:defRPr/>
                      </a:pPr>
                      <a:r>
                        <a:rPr lang="en-IN"/>
                        <a:t>1</a:t>
                      </a:r>
                      <a:endParaRPr lang="en-IN"/>
                    </a:p>
                  </a:txBody>
                  <a:tcPr/>
                </a:tc>
                <a:tc>
                  <a:txBody>
                    <a:bodyPr/>
                    <a:p>
                      <a:pPr>
                        <a:defRPr/>
                      </a:pPr>
                      <a:r>
                        <a:rPr lang="en-IN"/>
                        <a:t>196</a:t>
                      </a:r>
                      <a:endParaRPr lang="en-IN"/>
                    </a:p>
                  </a:txBody>
                  <a:tcPr/>
                </a:tc>
              </a:tr>
              <a:tr h="526431">
                <a:tc>
                  <a:txBody>
                    <a:bodyPr/>
                    <a:p>
                      <a:pPr>
                        <a:defRPr/>
                      </a:pPr>
                      <a:r>
                        <a:rPr lang="en-IN"/>
                        <a:t>3</a:t>
                      </a:r>
                      <a:endParaRPr lang="en-IN"/>
                    </a:p>
                  </a:txBody>
                  <a:tcPr/>
                </a:tc>
                <a:tc>
                  <a:txBody>
                    <a:bodyPr/>
                    <a:p>
                      <a:pPr>
                        <a:defRPr/>
                      </a:pPr>
                      <a:r>
                        <a:rPr lang="en-IN"/>
                        <a:t>Node MCU</a:t>
                      </a:r>
                      <a:endParaRPr lang="en-IN"/>
                    </a:p>
                  </a:txBody>
                  <a:tcPr/>
                </a:tc>
                <a:tc>
                  <a:txBody>
                    <a:bodyPr/>
                    <a:p>
                      <a:pPr>
                        <a:defRPr/>
                      </a:pPr>
                      <a:endParaRPr lang="en-IN"/>
                    </a:p>
                  </a:txBody>
                  <a:tcPr/>
                </a:tc>
                <a:tc>
                  <a:txBody>
                    <a:bodyPr/>
                    <a:p>
                      <a:pPr>
                        <a:defRPr/>
                      </a:pPr>
                      <a:r>
                        <a:rPr lang="en-IN"/>
                        <a:t>1</a:t>
                      </a:r>
                      <a:endParaRPr lang="en-IN"/>
                    </a:p>
                  </a:txBody>
                  <a:tcPr/>
                </a:tc>
                <a:tc>
                  <a:txBody>
                    <a:bodyPr/>
                    <a:p>
                      <a:pPr>
                        <a:defRPr/>
                      </a:pPr>
                      <a:r>
                        <a:rPr lang="en-IN"/>
                        <a:t>300</a:t>
                      </a:r>
                      <a:endParaRPr lang="en-IN"/>
                    </a:p>
                  </a:txBody>
                  <a:tcPr/>
                </a:tc>
              </a:tr>
              <a:tr h="529746">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r>
              <a:tr h="529746">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Working video Link (If available)</a:t>
            </a:r>
            <a:endParaRPr lang="en-US"/>
          </a:p>
        </p:txBody>
      </p:sp>
      <p:pic>
        <p:nvPicPr>
          <p:cNvPr id="1303418006" name="" hidden="0"/>
          <p:cNvPicPr>
            <a:picLocks noChangeAspect="1"/>
          </p:cNvPicPr>
          <p:nvPr isPhoto="0" userDrawn="0"/>
        </p:nvPicPr>
        <p:blipFill>
          <a:blip r:embed="rId2"/>
          <a:stretch/>
        </p:blipFill>
        <p:spPr bwMode="auto">
          <a:xfrm flipH="0" flipV="0">
            <a:off x="4265734" y="1790699"/>
            <a:ext cx="3165230" cy="48767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99375261" name="Title 1" hidden="0"/>
          <p:cNvSpPr>
            <a:spLocks noGrp="1"/>
          </p:cNvSpPr>
          <p:nvPr isPhoto="0" userDrawn="0">
            <p:ph type="title" hasCustomPrompt="0"/>
          </p:nvPr>
        </p:nvSpPr>
        <p:spPr bwMode="auto"/>
        <p:txBody>
          <a:bodyPr/>
          <a:lstStyle/>
          <a:p>
            <a:pPr>
              <a:defRPr/>
            </a:pPr>
            <a:r>
              <a:rPr/>
              <a:t>Reference</a:t>
            </a:r>
            <a:endParaRPr/>
          </a:p>
        </p:txBody>
      </p:sp>
      <p:sp>
        <p:nvSpPr>
          <p:cNvPr id="1014060236" name="Content Placeholder 2" hidden="0"/>
          <p:cNvSpPr>
            <a:spLocks noGrp="1"/>
          </p:cNvSpPr>
          <p:nvPr isPhoto="0" userDrawn="0">
            <p:ph idx="1" hasCustomPrompt="0"/>
          </p:nvPr>
        </p:nvSpPr>
        <p:spPr bwMode="auto"/>
        <p:txBody>
          <a:bodyPr/>
          <a:lstStyle/>
          <a:p>
            <a:pPr>
              <a:defRPr/>
            </a:pPr>
            <a:r>
              <a:rPr lang="en-US" sz="2800" b="0" i="0" u="none" strike="noStrike" cap="none" spc="0">
                <a:solidFill>
                  <a:schemeClr val="tx1"/>
                </a:solidFill>
                <a:latin typeface="Calibri"/>
                <a:ea typeface="Calibri"/>
                <a:cs typeface="Calibri"/>
              </a:rPr>
              <a:t>https://www.amazon.in/Irrigation-Water-Power-Engineering-Punmia/dp/8131807630/ref=asc_df_8131807630/?tag=googleshopdes-21&amp;linkCode=df0&amp;hvadid=396989291412&amp;hvpos=&amp;hvnetw=g&amp;hvrand=12606517211238016750&amp;hvpone=&amp;hvptwo=&amp;hvqmt=&amp;hvdev=c&amp;hvdvcmdl=&amp;hvlocint=&amp;hvlocphy=9299479&amp;hvtargid=pla-406644472455&amp;psc=1&amp;ext_vrnc=hi</a:t>
            </a:r>
            <a:endParaRPr/>
          </a:p>
        </p:txBody>
      </p:sp>
      <p:sp>
        <p:nvSpPr>
          <p:cNvPr id="995174463"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Abstract</a:t>
            </a:r>
            <a:endParaRPr lang="en-US"/>
          </a:p>
        </p:txBody>
      </p:sp>
      <p:sp>
        <p:nvSpPr>
          <p:cNvPr id="3"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a:defRPr/>
            </a:pPr>
            <a:r>
              <a:rPr sz="2600" b="1">
                <a:latin typeface="Times New Roman"/>
                <a:ea typeface="Times New Roman"/>
                <a:cs typeface="Times New Roman"/>
              </a:rPr>
              <a:t> </a:t>
            </a:r>
            <a:r>
              <a:rPr sz="2800">
                <a:latin typeface="Calibri"/>
                <a:ea typeface="Calibri"/>
                <a:cs typeface="Calibri"/>
              </a:rPr>
              <a:t>As Water supply is becoming scarce in today’s world it becomes extremely important to conserve and use </a:t>
            </a:r>
            <a:r>
              <a:rPr sz="2800">
                <a:latin typeface="Calibri"/>
                <a:ea typeface="Calibri"/>
                <a:cs typeface="Calibri"/>
              </a:rPr>
              <a:t>water efficiently and effectively. Keeping this essential factor in mind</a:t>
            </a:r>
            <a:r>
              <a:rPr sz="2800">
                <a:latin typeface="Calibri"/>
                <a:ea typeface="Calibri"/>
                <a:cs typeface="Calibri"/>
              </a:rPr>
              <a:t>, this projects concentrates on the principal factor of making the optimum usage of the available water. It helps by automatically controlling the water flow for the required crops by </a:t>
            </a:r>
            <a:r>
              <a:rPr sz="2800">
                <a:latin typeface="Calibri"/>
                <a:ea typeface="Calibri"/>
                <a:cs typeface="Calibri"/>
              </a:rPr>
              <a:t>measuring their moisture level , humidity and temperature which are being intimated to the user by a mobile app. This system also helps us to conserve time and by making ideal usage of water. It’s not only applicable for farms but also in parks and lawns.</a:t>
            </a:r>
            <a:endParaRPr sz="2800">
              <a:latin typeface="Calibri"/>
              <a:ea typeface="Calibri"/>
              <a:cs typeface="Calibri"/>
            </a:endParaRPr>
          </a:p>
        </p:txBody>
      </p:sp>
      <p:sp>
        <p:nvSpPr>
          <p:cNvPr id="4" name="Footer Placeholder 3" hidden="0"/>
          <p:cNvSpPr>
            <a:spLocks noGrp="1"/>
          </p:cNvSpPr>
          <p:nvPr isPhoto="0" userDrawn="0">
            <p:ph type="ftr" sz="quarter" idx="1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alpha val="99999"/>
          </a:schemeClr>
        </a:solidFill>
      </p:bgPr>
    </p:bg>
    <p:spTree>
      <p:nvGrpSpPr>
        <p:cNvPr id="1" name="" hidden="0"/>
        <p:cNvGrpSpPr/>
        <p:nvPr isPhoto="0" userDrawn="0"/>
      </p:nvGrpSpPr>
      <p:grpSpPr bwMode="auto">
        <a:xfrm>
          <a:off x="0" y="0"/>
          <a:ext cx="0" cy="0"/>
          <a:chOff x="0" y="0"/>
          <a:chExt cx="0" cy="0"/>
        </a:xfrm>
      </p:grpSpPr>
      <p:sp>
        <p:nvSpPr>
          <p:cNvPr id="925520649" name="Content Placeholder 2" hidden="0"/>
          <p:cNvSpPr>
            <a:spLocks noGrp="1"/>
          </p:cNvSpPr>
          <p:nvPr isPhoto="0" userDrawn="0">
            <p:ph idx="1" hasCustomPrompt="0"/>
          </p:nvPr>
        </p:nvSpPr>
        <p:spPr bwMode="auto">
          <a:xfrm flipH="0" flipV="0">
            <a:off x="838198" y="784411"/>
            <a:ext cx="10515600" cy="5714999"/>
          </a:xfrm>
        </p:spPr>
        <p:txBody>
          <a:bodyPr vertOverflow="overflow" horzOverflow="clip" vert="horz" wrap="square" lIns="91440" tIns="45720" rIns="91440" bIns="45720" numCol="1" spcCol="0" rtlCol="0" fromWordArt="0" anchor="t" anchorCtr="0" forceAA="0" upright="0" compatLnSpc="0">
            <a:normAutofit/>
          </a:bodyPr>
          <a:lstStyle/>
          <a:p>
            <a:pPr>
              <a:defRPr/>
            </a:pPr>
            <a:r>
              <a:rPr lang="en-US" sz="2800" b="0" i="0" u="none" strike="noStrike" cap="none" spc="0">
                <a:solidFill>
                  <a:schemeClr val="tx1"/>
                </a:solidFill>
                <a:latin typeface="Calibri"/>
                <a:ea typeface="Calibri"/>
                <a:cs typeface="Calibri"/>
              </a:rPr>
              <a:t>A microcontroller ( NodeMCU) is taken and is programmed in such a way that it monitors the sensors usage .Temperature , Rain and </a:t>
            </a:r>
            <a:r>
              <a:rPr lang="en-US" sz="2800" b="0" i="0" u="none" strike="noStrike" cap="none" spc="0">
                <a:solidFill>
                  <a:schemeClr val="tx1"/>
                </a:solidFill>
                <a:latin typeface="Calibri"/>
                <a:ea typeface="Calibri"/>
                <a:cs typeface="Calibri"/>
              </a:rPr>
              <a:t>Humidity </a:t>
            </a:r>
            <a:r>
              <a:rPr lang="en-US" sz="2800" b="0" i="0" u="none" strike="noStrike" cap="none" spc="0">
                <a:solidFill>
                  <a:schemeClr val="tx1"/>
                </a:solidFill>
                <a:latin typeface="Calibri"/>
                <a:ea typeface="Calibri"/>
                <a:cs typeface="Calibri"/>
              </a:rPr>
              <a:t>sensors are put into use for obtaining the respective data’s.</a:t>
            </a:r>
            <a:r>
              <a:rPr lang="en-US" sz="2800" b="0" i="0" u="none" strike="noStrike" cap="none" spc="0">
                <a:solidFill>
                  <a:schemeClr val="tx1"/>
                </a:solidFill>
                <a:latin typeface="Calibri"/>
                <a:ea typeface="Calibri"/>
                <a:cs typeface="Calibri"/>
              </a:rPr>
              <a:t> Then soil moisture level , humidity and temperature </a:t>
            </a:r>
            <a:r>
              <a:rPr lang="en-US" sz="2800" b="0" i="0" u="none" strike="noStrike" cap="none" spc="0">
                <a:solidFill>
                  <a:schemeClr val="tx1"/>
                </a:solidFill>
                <a:latin typeface="Calibri"/>
                <a:ea typeface="Calibri"/>
                <a:cs typeface="Calibri"/>
              </a:rPr>
              <a:t>are </a:t>
            </a:r>
            <a:r>
              <a:rPr lang="en-US" sz="2800" b="0" i="0" u="none" strike="noStrike" cap="none" spc="0">
                <a:solidFill>
                  <a:schemeClr val="tx1"/>
                </a:solidFill>
                <a:latin typeface="Calibri"/>
                <a:ea typeface="Calibri"/>
                <a:cs typeface="Calibri"/>
              </a:rPr>
              <a:t>bein</a:t>
            </a:r>
            <a:r>
              <a:rPr lang="en-US" sz="2800" b="0" i="0" u="none" strike="noStrike" cap="none" spc="0">
                <a:solidFill>
                  <a:schemeClr val="tx1"/>
                </a:solidFill>
                <a:latin typeface="Calibri"/>
                <a:ea typeface="Calibri"/>
                <a:cs typeface="Calibri"/>
              </a:rPr>
              <a:t>g monitored and taken into account. </a:t>
            </a:r>
            <a:r>
              <a:rPr lang="en-US" sz="2800" b="0" i="0" u="none" strike="noStrike" cap="none" spc="0">
                <a:solidFill>
                  <a:schemeClr val="tx1"/>
                </a:solidFill>
                <a:latin typeface="Calibri"/>
                <a:ea typeface="Calibri"/>
                <a:cs typeface="Calibri"/>
              </a:rPr>
              <a:t> Every hour the measured values are being averaged and are co</a:t>
            </a:r>
            <a:r>
              <a:rPr lang="en-US" sz="2800" b="0" i="0" u="none" strike="noStrike" cap="none" spc="0">
                <a:solidFill>
                  <a:schemeClr val="tx1"/>
                </a:solidFill>
                <a:latin typeface="Calibri"/>
                <a:ea typeface="Calibri"/>
                <a:cs typeface="Calibri"/>
              </a:rPr>
              <a:t>mpared to the previous values for further processes. The model is trained in such a way that it analyzes the previous readings and acts accordingly. If the measured values seems to exceed the threshold values the sufficient amount of water is put into use.</a:t>
            </a:r>
            <a:r>
              <a:rPr lang="en-US" sz="2800" b="0" i="0" u="none" strike="noStrike" cap="none" spc="0">
                <a:solidFill>
                  <a:schemeClr val="tx1"/>
                </a:solidFill>
                <a:latin typeface="Calibri"/>
                <a:ea typeface="Calibri"/>
                <a:cs typeface="Calibri"/>
              </a:rPr>
              <a:t>The user gets the information of the sensor values for desired time and for every hour the action carried by the model is intimated to the user. </a:t>
            </a:r>
            <a:r>
              <a:rPr lang="en-US" sz="2800" b="0" i="0" u="none" strike="noStrike" cap="none" spc="0">
                <a:solidFill>
                  <a:schemeClr val="tx1"/>
                </a:solidFill>
                <a:latin typeface="Calibri"/>
                <a:ea typeface="Calibri"/>
                <a:cs typeface="Calibri"/>
              </a:rPr>
              <a:t>In this regard , water is being used effectively and crop’s requirement is fulfilled. This helps us in getting the desired yield and fulfilling the objective of conserving water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Problem Statement Addressed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US"/>
              <a:t> </a:t>
            </a:r>
            <a:r>
              <a:rPr lang="en-US" b="0" i="0">
                <a:solidFill>
                  <a:schemeClr val="tx1"/>
                </a:solidFill>
              </a:rPr>
              <a:t>Though people are suffering due to water scarcity , there ain’t  a proper system for monitoring water usage. It becomes important to conserve water which results in further environmental usage. Mainly the irrigation work done by farmers require more precision which results in proper yield.</a:t>
            </a:r>
            <a:endParaRPr b="0" i="0">
              <a:solidFill>
                <a:schemeClr val="tx1"/>
              </a:solidFill>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Existing Solution to the Problem Addressed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US"/>
              <a:t> There are system’s which regulates water flow if the temperature exceeds the threshold value or when the field lacks water which are sensed using respective sensors.</a:t>
            </a:r>
            <a:endParaRPr b="0" i="0">
              <a:solidFill>
                <a:schemeClr val="tx1"/>
              </a:solidFill>
              <a:latin typeface="Times New Roman"/>
              <a:ea typeface="Times New Roman"/>
              <a:cs typeface="Times New Roman"/>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Proposed Solution to the Problem Addressed</a:t>
            </a:r>
            <a:endParaRPr lang="en-US"/>
          </a:p>
        </p:txBody>
      </p:sp>
      <p:sp>
        <p:nvSpPr>
          <p:cNvPr id="3" name="Content Placeholder 2" hidden="0"/>
          <p:cNvSpPr>
            <a:spLocks noGrp="1"/>
          </p:cNvSpPr>
          <p:nvPr isPhoto="0" userDrawn="0">
            <p:ph idx="1" hasCustomPrompt="0"/>
          </p:nvPr>
        </p:nvSpPr>
        <p:spPr bwMode="auto">
          <a:xfrm flipH="0" flipV="0">
            <a:off x="838198" y="1825624"/>
            <a:ext cx="10515600" cy="4785845"/>
          </a:xfrm>
        </p:spPr>
        <p:txBody>
          <a:bodyPr vertOverflow="overflow" horzOverflow="clip" vert="horz" wrap="square" lIns="91440" tIns="45720" rIns="91440" bIns="45720" numCol="1" spcCol="0" rtlCol="0" fromWordArt="0" anchor="t" anchorCtr="0" forceAA="0" upright="0" compatLnSpc="0">
            <a:normAutofit/>
          </a:bodyPr>
          <a:lstStyle/>
          <a:p>
            <a:pPr>
              <a:buNone/>
              <a:defRPr/>
            </a:pPr>
            <a:r>
              <a:rPr lang="en-US"/>
              <a:t>    1)</a:t>
            </a:r>
            <a:r>
              <a:rPr lang="en-US" b="0" i="0">
                <a:solidFill>
                  <a:schemeClr val="tx1"/>
                </a:solidFill>
              </a:rPr>
              <a:t>T</a:t>
            </a:r>
            <a:r>
              <a:rPr lang="en-US" sz="2800" b="0" i="0">
                <a:solidFill>
                  <a:schemeClr val="tx1"/>
                </a:solidFill>
              </a:rPr>
              <a:t>his project deals with making an optimum usage of available water source . </a:t>
            </a:r>
            <a:endParaRPr sz="2800" b="0" i="0">
              <a:solidFill>
                <a:schemeClr val="tx1"/>
              </a:solidFill>
            </a:endParaRPr>
          </a:p>
          <a:p>
            <a:pPr>
              <a:buNone/>
              <a:defRPr/>
            </a:pPr>
            <a:r>
              <a:rPr lang="en-US" sz="2800" b="0" i="0">
                <a:solidFill>
                  <a:schemeClr val="tx1"/>
                </a:solidFill>
              </a:rPr>
              <a:t>     2)By using the temperature sensor and raindrop sensor the temperature,humidity and moisture levels of the field are calculated and noted  for every 5 minutes. </a:t>
            </a:r>
            <a:endParaRPr sz="2800" b="0" i="0">
              <a:solidFill>
                <a:schemeClr val="tx1"/>
              </a:solidFill>
            </a:endParaRPr>
          </a:p>
          <a:p>
            <a:pPr>
              <a:buNone/>
              <a:defRPr/>
            </a:pPr>
            <a:r>
              <a:rPr lang="en-US" sz="2800" b="0" i="0">
                <a:solidFill>
                  <a:schemeClr val="tx1"/>
                </a:solidFill>
              </a:rPr>
              <a:t>     3)All the programmable works are being done and the Node MCU plays a major role,here it is used for the interfacing purpose.</a:t>
            </a:r>
            <a:endParaRPr sz="2800" b="0" i="0">
              <a:solidFill>
                <a:schemeClr val="tx1"/>
              </a:solidFill>
            </a:endParaRPr>
          </a:p>
          <a:p>
            <a:pPr>
              <a:buNone/>
              <a:defRPr/>
            </a:pPr>
            <a:r>
              <a:rPr lang="en-US" sz="2800" b="0" i="0">
                <a:solidFill>
                  <a:schemeClr val="tx1"/>
                </a:solidFill>
              </a:rPr>
              <a:t>     4)The obtained sensor values are tabulated in a google sheet which are used for further calculations. </a:t>
            </a:r>
            <a:endParaRPr sz="2800" b="0" i="0">
              <a:solidFill>
                <a:schemeClr val="tx1"/>
              </a:solidFill>
            </a:endParaRPr>
          </a:p>
          <a:p>
            <a:pPr>
              <a:buNone/>
              <a:defRPr/>
            </a:pPr>
            <a:r>
              <a:rPr lang="en-US" sz="2800" b="0" i="0">
                <a:solidFill>
                  <a:schemeClr val="tx1"/>
                </a:solidFill>
              </a:rPr>
              <a:t>     5)The model is developed in such a way that it analyzes the present condition(values) with that of previous ones and works accordingly.</a:t>
            </a:r>
            <a:r>
              <a:rPr lang="en-US" b="0" i="0">
                <a:solidFill>
                  <a:schemeClr val="tx1"/>
                </a:solidFill>
              </a:rPr>
              <a:t> </a:t>
            </a:r>
            <a:endParaRPr b="0" i="0">
              <a:solidFill>
                <a:schemeClr val="tx1"/>
              </a:solidFill>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36652937" name="Content Placeholder 2" hidden="0"/>
          <p:cNvSpPr>
            <a:spLocks noGrp="1"/>
          </p:cNvSpPr>
          <p:nvPr isPhoto="0" userDrawn="0">
            <p:ph idx="1" hasCustomPrompt="0"/>
          </p:nvPr>
        </p:nvSpPr>
        <p:spPr bwMode="auto"/>
        <p:txBody>
          <a:bodyPr/>
          <a:lstStyle/>
          <a:p>
            <a:pPr marL="0" indent="0">
              <a:buFont typeface="Arial"/>
              <a:buNone/>
              <a:defRPr/>
            </a:pPr>
            <a:r>
              <a:rPr/>
              <a:t> 6) </a:t>
            </a:r>
            <a:r>
              <a:rPr lang="en-US" sz="2800" b="0" i="0" u="none" strike="noStrike" cap="none" spc="0">
                <a:solidFill>
                  <a:schemeClr val="tx1"/>
                </a:solidFill>
                <a:latin typeface="+mn-lt"/>
                <a:ea typeface="+mn-ea"/>
                <a:cs typeface="+mn-cs"/>
              </a:rPr>
              <a:t>For every hour the respective values are clustered and calculated.         </a:t>
            </a:r>
            <a:endParaRPr lang="en-US" sz="2800" b="0" i="0" u="none" strike="noStrike" cap="none" spc="0">
              <a:solidFill>
                <a:schemeClr val="tx1"/>
              </a:solidFill>
              <a:latin typeface="Calibri"/>
              <a:ea typeface="Arial"/>
              <a:cs typeface="Arial"/>
            </a:endParaRPr>
          </a:p>
          <a:p>
            <a:pPr marL="0" indent="0">
              <a:buFont typeface="Arial"/>
              <a:buNone/>
              <a:defRPr/>
            </a:pPr>
            <a:r>
              <a:rPr lang="en-US" sz="2800" b="0" i="0" u="none" strike="noStrike" cap="none" spc="0">
                <a:solidFill>
                  <a:schemeClr val="tx1"/>
                </a:solidFill>
                <a:latin typeface="Calibri"/>
                <a:ea typeface="Arial"/>
                <a:cs typeface="Arial"/>
              </a:rPr>
              <a:t>7) Then they are compared with their respective threshold    </a:t>
            </a:r>
            <a:r>
              <a:rPr lang="en-US" sz="2800" b="0" i="0" u="none" strike="noStrike" cap="none" spc="0">
                <a:solidFill>
                  <a:schemeClr val="tx1"/>
                </a:solidFill>
                <a:latin typeface="Calibri"/>
                <a:ea typeface="Arial"/>
                <a:cs typeface="Arial"/>
              </a:rPr>
              <a:t>values(they may change according to the soil and crop</a:t>
            </a:r>
            <a:r>
              <a:rPr lang="en-US" sz="2800" b="0" i="0" u="none" strike="noStrike" cap="none" spc="0">
                <a:solidFill>
                  <a:schemeClr val="tx1"/>
                </a:solidFill>
                <a:latin typeface="+mn-lt"/>
                <a:ea typeface="+mn-ea"/>
                <a:cs typeface="+mn-cs"/>
              </a:rPr>
              <a:t>) and the system decides on whether the water flow is needed or not . </a:t>
            </a:r>
            <a:endParaRPr lang="en-US" sz="2800" b="0" i="0" u="none" strike="noStrike" cap="none" spc="0">
              <a:solidFill>
                <a:schemeClr val="tx1"/>
              </a:solidFill>
              <a:latin typeface="Calibri"/>
              <a:ea typeface="Arial"/>
              <a:cs typeface="Arial"/>
            </a:endParaRPr>
          </a:p>
          <a:p>
            <a:pPr marL="0" indent="0">
              <a:buFont typeface="Arial"/>
              <a:buNone/>
              <a:defRPr/>
            </a:pPr>
            <a:r>
              <a:rPr lang="en-US" sz="2800" b="0" i="0" u="none" strike="noStrike" cap="none" spc="0">
                <a:solidFill>
                  <a:schemeClr val="tx1"/>
                </a:solidFill>
                <a:latin typeface="Calibri"/>
                <a:ea typeface="Arial"/>
                <a:cs typeface="Arial"/>
              </a:rPr>
              <a:t>8)The values are intimated to the user by a mobile app. The user may know the stats and working of model by using it.</a:t>
            </a:r>
            <a:endParaRPr lang="en-US" sz="2800" b="0" i="0" u="none" strike="noStrike" cap="none" spc="0">
              <a:solidFill>
                <a:schemeClr val="tx1"/>
              </a:solidFill>
              <a:latin typeface="Calibri"/>
              <a:ea typeface="Arial"/>
              <a:cs typeface="Arial"/>
            </a:endParaRPr>
          </a:p>
          <a:p>
            <a:pPr marL="0" indent="0">
              <a:buFont typeface="Arial"/>
              <a:buNone/>
              <a:defRPr/>
            </a:pPr>
            <a:r>
              <a:rPr lang="en-US" sz="2800" b="0" i="0" u="none" strike="noStrike" cap="none" spc="0">
                <a:solidFill>
                  <a:schemeClr val="tx1"/>
                </a:solidFill>
                <a:latin typeface="Calibri"/>
                <a:ea typeface="Arial"/>
                <a:cs typeface="Arial"/>
              </a:rPr>
              <a:t>9)The app is developed using MIT App Inventor and is made into use. It’s user friendly and is apt for this model. In this way the main objective of </a:t>
            </a:r>
            <a:r>
              <a:rPr lang="en-US" sz="2800" b="1" i="0" u="none" strike="noStrike" cap="none" spc="0">
                <a:solidFill>
                  <a:schemeClr val="tx1"/>
                </a:solidFill>
                <a:latin typeface="+mn-lt"/>
                <a:ea typeface="+mn-ea"/>
                <a:cs typeface="+mn-cs"/>
              </a:rPr>
              <a:t>precised </a:t>
            </a:r>
            <a:r>
              <a:rPr lang="en-US" sz="2800" b="0" i="0" u="none" strike="noStrike" cap="none" spc="0">
                <a:solidFill>
                  <a:schemeClr val="tx1"/>
                </a:solidFill>
                <a:latin typeface="+mn-lt"/>
                <a:ea typeface="+mn-ea"/>
                <a:cs typeface="+mn-cs"/>
              </a:rPr>
              <a:t>water flow is obtained.</a:t>
            </a:r>
            <a:endParaRPr lang="en-US" sz="2800" b="0" i="0" u="none" strike="noStrike" cap="none" spc="0">
              <a:solidFill>
                <a:schemeClr val="tx1"/>
              </a:solidFill>
              <a:latin typeface="Calibri"/>
              <a:ea typeface="Arial"/>
              <a:cs typeface="Arial"/>
            </a:endParaRPr>
          </a:p>
        </p:txBody>
      </p:sp>
      <p:sp>
        <p:nvSpPr>
          <p:cNvPr id="1800001612" name="Footer Placeholder 4"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Project Work Plan  </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US"/>
              <a:t> </a:t>
            </a:r>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pic>
        <p:nvPicPr>
          <p:cNvPr id="1412558334" name="" hidden="0"/>
          <p:cNvPicPr>
            <a:picLocks noChangeAspect="1"/>
          </p:cNvPicPr>
          <p:nvPr isPhoto="0" userDrawn="0"/>
        </p:nvPicPr>
        <p:blipFill>
          <a:blip r:embed="rId2"/>
          <a:stretch/>
        </p:blipFill>
        <p:spPr bwMode="auto">
          <a:xfrm>
            <a:off x="3248024" y="1643062"/>
            <a:ext cx="5695949" cy="3571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Block Diagram and/or Circuit Diagram</a:t>
            </a:r>
            <a:endParaRPr lang="en-US"/>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
        <p:nvSpPr>
          <p:cNvPr id="1880878532" name="" hidden="0"/>
          <p:cNvSpPr/>
          <p:nvPr isPhoto="0" userDrawn="0"/>
        </p:nvSpPr>
        <p:spPr bwMode="auto">
          <a:xfrm flipH="0" flipV="0">
            <a:off x="6765055" y="1961682"/>
            <a:ext cx="83407"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180094906" name="" hidden="0"/>
          <p:cNvPicPr>
            <a:picLocks noChangeAspect="1"/>
          </p:cNvPicPr>
          <p:nvPr isPhoto="0" userDrawn="0"/>
        </p:nvPicPr>
        <p:blipFill>
          <a:blip r:embed="rId2"/>
          <a:stretch/>
        </p:blipFill>
        <p:spPr bwMode="auto">
          <a:xfrm flipH="0" flipV="0">
            <a:off x="12084" y="1825624"/>
            <a:ext cx="5095348" cy="4368755"/>
          </a:xfrm>
          <a:prstGeom prst="rect">
            <a:avLst/>
          </a:prstGeom>
        </p:spPr>
      </p:pic>
      <p:pic>
        <p:nvPicPr>
          <p:cNvPr id="272265170" name="" hidden="0"/>
          <p:cNvPicPr>
            <a:picLocks noChangeAspect="1"/>
          </p:cNvPicPr>
          <p:nvPr isPhoto="0" userDrawn="0"/>
        </p:nvPicPr>
        <p:blipFill>
          <a:blip r:embed="rId3"/>
          <a:stretch/>
        </p:blipFill>
        <p:spPr bwMode="auto">
          <a:xfrm flipH="0" flipV="0">
            <a:off x="5966551" y="4274047"/>
            <a:ext cx="5326485" cy="2016709"/>
          </a:xfrm>
          <a:prstGeom prst="rect">
            <a:avLst/>
          </a:prstGeom>
        </p:spPr>
      </p:pic>
      <p:pic>
        <p:nvPicPr>
          <p:cNvPr id="2112957738" name="" hidden="0"/>
          <p:cNvPicPr>
            <a:picLocks noChangeAspect="1"/>
          </p:cNvPicPr>
          <p:nvPr isPhoto="0" userDrawn="0"/>
        </p:nvPicPr>
        <p:blipFill>
          <a:blip r:embed="rId4"/>
          <a:stretch/>
        </p:blipFill>
        <p:spPr bwMode="auto">
          <a:xfrm flipH="0" flipV="0">
            <a:off x="5422194" y="2144580"/>
            <a:ext cx="5462411" cy="183029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ONLYOFFICE/7.0.1.37</Application>
  <DocSecurity>0</DocSecurity>
  <PresentationFormat>Widescreen</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vignesh waran</dc:creator>
  <cp:keywords/>
  <dc:description/>
  <dc:identifier/>
  <dc:language/>
  <cp:lastModifiedBy/>
  <cp:revision>54</cp:revision>
  <dcterms:created xsi:type="dcterms:W3CDTF">2021-02-20T05:24:33Z</dcterms:created>
  <dcterms:modified xsi:type="dcterms:W3CDTF">2022-03-30T15:32:58Z</dcterms:modified>
  <cp:category/>
  <cp:contentStatus/>
  <cp:version/>
</cp:coreProperties>
</file>