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4"/>
  </p:notesMasterIdLst>
  <p:sldIdLst>
    <p:sldId id="256" r:id="rId2"/>
    <p:sldId id="266" r:id="rId3"/>
    <p:sldId id="276" r:id="rId4"/>
    <p:sldId id="278" r:id="rId5"/>
    <p:sldId id="283" r:id="rId6"/>
    <p:sldId id="275" r:id="rId7"/>
    <p:sldId id="280" r:id="rId8"/>
    <p:sldId id="281" r:id="rId9"/>
    <p:sldId id="282" r:id="rId10"/>
    <p:sldId id="279" r:id="rId11"/>
    <p:sldId id="268" r:id="rId12"/>
    <p:sldId id="28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68" d="100"/>
          <a:sy n="68" d="100"/>
        </p:scale>
        <p:origin x="596"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18" name="Picture 17">
            <a:extLst>
              <a:ext uri="{FF2B5EF4-FFF2-40B4-BE49-F238E27FC236}">
                <a16:creationId xmlns:a16="http://schemas.microsoft.com/office/drawing/2014/main" id="{C035FA9B-D067-4A9D-B659-00B26D6018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28" name="Picture 27">
            <a:extLst>
              <a:ext uri="{FF2B5EF4-FFF2-40B4-BE49-F238E27FC236}">
                <a16:creationId xmlns:a16="http://schemas.microsoft.com/office/drawing/2014/main" id="{60EE7142-78AE-4F63-A3D1-8E89D0FF9F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403099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406055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402990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10999609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959162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BADA-3124-459B-9C3C-25C5D1AC2B22}"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7667127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90179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32511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89409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04904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519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011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61892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93661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60739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Tree>
    <p:extLst>
      <p:ext uri="{BB962C8B-B14F-4D97-AF65-F5344CB8AC3E}">
        <p14:creationId xmlns:p14="http://schemas.microsoft.com/office/powerpoint/2010/main" val="97536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205425324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 TargetMode="External"/><Relationship Id="rId2" Type="http://schemas.openxmlformats.org/officeDocument/2006/relationships/hyperlink" Target="https://integratedtechnologiesaustralia.com.au/resource-cent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33" y="1820433"/>
            <a:ext cx="9144000" cy="1179718"/>
          </a:xfrm>
        </p:spPr>
        <p:txBody>
          <a:bodyPr/>
          <a:lstStyle/>
          <a:p>
            <a:r>
              <a:rPr lang="en-US" dirty="0"/>
              <a:t>HOME AUTOMATION</a:t>
            </a:r>
          </a:p>
        </p:txBody>
      </p:sp>
      <p:sp>
        <p:nvSpPr>
          <p:cNvPr id="3" name="Subtitle 2"/>
          <p:cNvSpPr>
            <a:spLocks noGrp="1"/>
          </p:cNvSpPr>
          <p:nvPr>
            <p:ph type="subTitle" idx="1"/>
          </p:nvPr>
        </p:nvSpPr>
        <p:spPr>
          <a:xfrm>
            <a:off x="889818" y="3674096"/>
            <a:ext cx="5803212" cy="1655762"/>
          </a:xfrm>
        </p:spPr>
        <p:txBody>
          <a:bodyPr>
            <a:normAutofit/>
          </a:bodyPr>
          <a:lstStyle/>
          <a:p>
            <a:pPr algn="l"/>
            <a:r>
              <a:rPr lang="en-US" dirty="0"/>
              <a:t>Student 1 (202IT132 - DHIVYAAN S)</a:t>
            </a:r>
          </a:p>
          <a:p>
            <a:pPr algn="l"/>
            <a:r>
              <a:rPr lang="en-US" dirty="0"/>
              <a:t>Student 2 (202IT253 - THIANESH G)</a:t>
            </a:r>
          </a:p>
          <a:p>
            <a:pPr algn="l"/>
            <a:r>
              <a:rPr lang="en-US" dirty="0"/>
              <a:t>Student 3 (202IT256 - VENGATESH HARI PRABU J)</a:t>
            </a:r>
          </a:p>
          <a:p>
            <a:pPr algn="l"/>
            <a:r>
              <a:rPr lang="en-US" dirty="0"/>
              <a:t>Student 4 (202IT181 – NITHESH KUMAR S)</a:t>
            </a:r>
          </a:p>
          <a:p>
            <a:pPr algn="l"/>
            <a:endParaRPr lang="en-US" dirty="0"/>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4" name="Content Placeholder 3">
            <a:extLst>
              <a:ext uri="{FF2B5EF4-FFF2-40B4-BE49-F238E27FC236}">
                <a16:creationId xmlns:a16="http://schemas.microsoft.com/office/drawing/2014/main" id="{045A8624-D597-4042-BB5E-6497FED0CA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611394" y="348145"/>
            <a:ext cx="4583762" cy="721674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a:xfrm>
            <a:off x="1243553" y="1558712"/>
            <a:ext cx="5553173" cy="4351338"/>
          </a:xfrm>
        </p:spPr>
        <p:txBody>
          <a:bodyPr>
            <a:normAutofit lnSpcReduction="10000"/>
          </a:bodyPr>
          <a:lstStyle/>
          <a:p>
            <a:pPr marL="0" indent="0">
              <a:buNone/>
            </a:pPr>
            <a:r>
              <a:rPr lang="en-US" sz="2000" i="1" u="sng" dirty="0">
                <a:solidFill>
                  <a:srgbClr val="414141"/>
                </a:solidFill>
                <a:effectLst/>
                <a:latin typeface="Times New Roman" panose="02020603050405020304" pitchFamily="18" charset="0"/>
                <a:cs typeface="Times New Roman" panose="02020603050405020304" pitchFamily="18" charset="0"/>
              </a:rPr>
              <a:t>The Pros</a:t>
            </a:r>
          </a:p>
          <a:p>
            <a:pPr marL="0" indent="0">
              <a:buNone/>
            </a:pPr>
            <a:br>
              <a:rPr lang="en-US" sz="2000" dirty="0">
                <a:latin typeface="Times New Roman" panose="02020603050405020304" pitchFamily="18" charset="0"/>
                <a:cs typeface="Times New Roman" panose="02020603050405020304" pitchFamily="18" charset="0"/>
              </a:rPr>
            </a:br>
            <a:r>
              <a:rPr lang="en-US" sz="2000" i="0" dirty="0">
                <a:solidFill>
                  <a:srgbClr val="414141"/>
                </a:solidFill>
                <a:effectLst/>
                <a:latin typeface="Times New Roman" panose="02020603050405020304" pitchFamily="18" charset="0"/>
                <a:cs typeface="Times New Roman" panose="02020603050405020304" pitchFamily="18" charset="0"/>
              </a:rPr>
              <a:t>1. Energy Savings</a:t>
            </a:r>
          </a:p>
          <a:p>
            <a:pPr marL="0" indent="0">
              <a:buNone/>
            </a:pPr>
            <a:r>
              <a:rPr lang="en-IN" sz="2000" i="0" dirty="0">
                <a:solidFill>
                  <a:srgbClr val="414141"/>
                </a:solidFill>
                <a:effectLst/>
                <a:latin typeface="Times New Roman" panose="02020603050405020304" pitchFamily="18" charset="0"/>
                <a:cs typeface="Times New Roman" panose="02020603050405020304" pitchFamily="18" charset="0"/>
              </a:rPr>
              <a:t>2. Convenience</a:t>
            </a:r>
            <a:endParaRPr lang="en-US" sz="2000" dirty="0">
              <a:solidFill>
                <a:srgbClr val="414141"/>
              </a:solidFill>
              <a:latin typeface="Times New Roman" panose="02020603050405020304" pitchFamily="18" charset="0"/>
              <a:cs typeface="Times New Roman" panose="02020603050405020304" pitchFamily="18" charset="0"/>
            </a:endParaRPr>
          </a:p>
          <a:p>
            <a:pPr marL="0" indent="0">
              <a:buNone/>
            </a:pPr>
            <a:r>
              <a:rPr lang="en-IN" sz="2000" i="0" dirty="0">
                <a:solidFill>
                  <a:srgbClr val="414141"/>
                </a:solidFill>
                <a:effectLst/>
                <a:latin typeface="Times New Roman" panose="02020603050405020304" pitchFamily="18" charset="0"/>
                <a:cs typeface="Times New Roman" panose="02020603050405020304" pitchFamily="18" charset="0"/>
              </a:rPr>
              <a:t>3. Security</a:t>
            </a:r>
            <a:endParaRPr lang="en-US" sz="2000" i="0" dirty="0">
              <a:solidFill>
                <a:srgbClr val="414141"/>
              </a:solidFill>
              <a:effectLst/>
              <a:latin typeface="Times New Roman" panose="02020603050405020304" pitchFamily="18" charset="0"/>
              <a:cs typeface="Times New Roman" panose="02020603050405020304" pitchFamily="18" charset="0"/>
            </a:endParaRPr>
          </a:p>
          <a:p>
            <a:pPr marL="0" indent="0">
              <a:buNone/>
            </a:pPr>
            <a:r>
              <a:rPr lang="en-IN" sz="2000" i="1" u="sng" dirty="0">
                <a:solidFill>
                  <a:srgbClr val="414141"/>
                </a:solidFill>
                <a:effectLst/>
                <a:latin typeface="Times New Roman" panose="02020603050405020304" pitchFamily="18" charset="0"/>
                <a:cs typeface="Times New Roman" panose="02020603050405020304" pitchFamily="18" charset="0"/>
              </a:rPr>
              <a:t>The Cons</a:t>
            </a:r>
          </a:p>
          <a:p>
            <a:pPr marL="0" indent="0">
              <a:buNone/>
            </a:pPr>
            <a:br>
              <a:rPr lang="en-IN" sz="2000" dirty="0">
                <a:latin typeface="Times New Roman" panose="02020603050405020304" pitchFamily="18" charset="0"/>
                <a:cs typeface="Times New Roman" panose="02020603050405020304" pitchFamily="18" charset="0"/>
              </a:rPr>
            </a:br>
            <a:r>
              <a:rPr lang="en-IN" sz="2000" i="0" dirty="0">
                <a:solidFill>
                  <a:srgbClr val="414141"/>
                </a:solidFill>
                <a:effectLst/>
                <a:latin typeface="Times New Roman" panose="02020603050405020304" pitchFamily="18" charset="0"/>
                <a:cs typeface="Times New Roman" panose="02020603050405020304" pitchFamily="18" charset="0"/>
              </a:rPr>
              <a:t>1. Installation</a:t>
            </a:r>
            <a:endParaRPr lang="en-US" sz="2000" dirty="0">
              <a:solidFill>
                <a:srgbClr val="414141"/>
              </a:solidFill>
              <a:latin typeface="Times New Roman" panose="02020603050405020304" pitchFamily="18" charset="0"/>
              <a:cs typeface="Times New Roman" panose="02020603050405020304" pitchFamily="18" charset="0"/>
            </a:endParaRPr>
          </a:p>
          <a:p>
            <a:pPr marL="0" indent="0">
              <a:buNone/>
            </a:pPr>
            <a:r>
              <a:rPr lang="en-IN" sz="2000" i="0" dirty="0">
                <a:solidFill>
                  <a:srgbClr val="414141"/>
                </a:solidFill>
                <a:effectLst/>
                <a:latin typeface="Times New Roman" panose="02020603050405020304" pitchFamily="18" charset="0"/>
                <a:cs typeface="Times New Roman" panose="02020603050405020304" pitchFamily="18" charset="0"/>
              </a:rPr>
              <a:t>2. Complex Technology</a:t>
            </a:r>
            <a:endParaRPr lang="en-US" sz="2000" i="0" dirty="0">
              <a:solidFill>
                <a:srgbClr val="414141"/>
              </a:solidFill>
              <a:effectLst/>
              <a:latin typeface="Times New Roman" panose="02020603050405020304" pitchFamily="18" charset="0"/>
              <a:cs typeface="Times New Roman" panose="02020603050405020304" pitchFamily="18" charset="0"/>
            </a:endParaRPr>
          </a:p>
          <a:p>
            <a:pPr marL="0" indent="0">
              <a:buNone/>
            </a:pPr>
            <a:r>
              <a:rPr lang="en-IN" sz="2000" i="0" dirty="0">
                <a:solidFill>
                  <a:srgbClr val="414141"/>
                </a:solidFill>
                <a:effectLst/>
                <a:latin typeface="Times New Roman" panose="02020603050405020304" pitchFamily="18" charset="0"/>
                <a:cs typeface="Times New Roman" panose="02020603050405020304" pitchFamily="18" charset="0"/>
              </a:rPr>
              <a:t>3. System Compatibility</a:t>
            </a:r>
          </a:p>
          <a:p>
            <a:pPr marL="0" indent="0">
              <a:buNone/>
            </a:pPr>
            <a:r>
              <a:rPr lang="en-IN" sz="2000" i="0" dirty="0">
                <a:solidFill>
                  <a:srgbClr val="414141"/>
                </a:solidFill>
                <a:effectLst/>
                <a:latin typeface="Times New Roman" panose="02020603050405020304" pitchFamily="18" charset="0"/>
                <a:cs typeface="Times New Roman" panose="02020603050405020304" pitchFamily="18" charset="0"/>
              </a:rPr>
              <a:t>4. Cost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89AF83-35AD-46C5-A8D2-704DB60590F5}"/>
              </a:ext>
            </a:extLst>
          </p:cNvPr>
          <p:cNvSpPr>
            <a:spLocks noGrp="1"/>
          </p:cNvSpPr>
          <p:nvPr>
            <p:ph type="title"/>
          </p:nvPr>
        </p:nvSpPr>
        <p:spPr/>
        <p:txBody>
          <a:bodyPr/>
          <a:lstStyle/>
          <a:p>
            <a:r>
              <a:rPr lang="en-US" dirty="0"/>
              <a:t>References</a:t>
            </a:r>
          </a:p>
        </p:txBody>
      </p:sp>
      <p:sp>
        <p:nvSpPr>
          <p:cNvPr id="6" name="Content Placeholder 2">
            <a:extLst>
              <a:ext uri="{FF2B5EF4-FFF2-40B4-BE49-F238E27FC236}">
                <a16:creationId xmlns:a16="http://schemas.microsoft.com/office/drawing/2014/main" id="{E34BB3DF-C8CB-4B23-AB7A-886FDCEE6B0D}"/>
              </a:ext>
            </a:extLst>
          </p:cNvPr>
          <p:cNvSpPr>
            <a:spLocks noGrp="1"/>
          </p:cNvSpPr>
          <p:nvPr>
            <p:ph idx="1"/>
          </p:nvPr>
        </p:nvSpPr>
        <p:spPr/>
        <p:txBody>
          <a:bodyPr/>
          <a:lstStyle/>
          <a:p>
            <a:pPr marL="514350" indent="-514350">
              <a:buFont typeface="+mj-lt"/>
              <a:buAutoNum type="arabicPeriod"/>
            </a:pPr>
            <a:r>
              <a:rPr lang="en-US" i="1" dirty="0">
                <a:hlinkClick r:id="rId2"/>
              </a:rPr>
              <a:t>https://integratedtechnologiesaustralia.com.au/resource-centre</a:t>
            </a:r>
            <a:endParaRPr lang="en-US" i="1" dirty="0"/>
          </a:p>
          <a:p>
            <a:pPr marL="514350" indent="-514350">
              <a:buFont typeface="+mj-lt"/>
              <a:buAutoNum type="arabicPeriod"/>
            </a:pPr>
            <a:r>
              <a:rPr lang="en-US" dirty="0">
                <a:hlinkClick r:id="rId3"/>
              </a:rPr>
              <a:t>https://www.researchgate.net/publication</a:t>
            </a:r>
            <a:endParaRPr lang="en-US" i="1" dirty="0"/>
          </a:p>
          <a:p>
            <a:pPr marL="0" indent="0">
              <a:buNone/>
            </a:pPr>
            <a:endParaRPr lang="en-US" dirty="0"/>
          </a:p>
        </p:txBody>
      </p:sp>
      <p:sp>
        <p:nvSpPr>
          <p:cNvPr id="4" name="Footer Placeholder 3">
            <a:extLst>
              <a:ext uri="{FF2B5EF4-FFF2-40B4-BE49-F238E27FC236}">
                <a16:creationId xmlns:a16="http://schemas.microsoft.com/office/drawing/2014/main" id="{614A17CD-829D-4561-B675-485804E22AD7}"/>
              </a:ext>
            </a:extLst>
          </p:cNvPr>
          <p:cNvSpPr>
            <a:spLocks noGrp="1"/>
          </p:cNvSpPr>
          <p:nvPr>
            <p:ph type="ftr" sz="quarter" idx="11"/>
          </p:nvPr>
        </p:nvSpPr>
        <p:spPr/>
        <p:txBody>
          <a:bodyPr/>
          <a:lstStyle/>
          <a:p>
            <a:r>
              <a:rPr lang="en-US"/>
              <a:t>15MC804 - Project work - Review 2</a:t>
            </a:r>
            <a:endParaRPr lang="en-US" dirty="0"/>
          </a:p>
        </p:txBody>
      </p:sp>
    </p:spTree>
    <p:extLst>
      <p:ext uri="{BB962C8B-B14F-4D97-AF65-F5344CB8AC3E}">
        <p14:creationId xmlns:p14="http://schemas.microsoft.com/office/powerpoint/2010/main" val="307768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714205"/>
            <a:ext cx="10515600" cy="1325563"/>
          </a:xfrm>
        </p:spPr>
        <p:txBody>
          <a:bodyPr/>
          <a:lstStyle/>
          <a:p>
            <a:r>
              <a:rPr lang="en-US" dirty="0"/>
              <a:t>Abstract</a:t>
            </a:r>
          </a:p>
        </p:txBody>
      </p:sp>
      <p:sp>
        <p:nvSpPr>
          <p:cNvPr id="3" name="Content Placeholder 2"/>
          <p:cNvSpPr>
            <a:spLocks noGrp="1"/>
          </p:cNvSpPr>
          <p:nvPr>
            <p:ph idx="1"/>
          </p:nvPr>
        </p:nvSpPr>
        <p:spPr>
          <a:xfrm>
            <a:off x="810208" y="1577855"/>
            <a:ext cx="10515600" cy="4351338"/>
          </a:xfrm>
        </p:spPr>
        <p:txBody>
          <a:bodyPr>
            <a:normAutofit lnSpcReduction="10000"/>
          </a:bodyPr>
          <a:lstStyle/>
          <a:p>
            <a:pPr marL="0" indent="0">
              <a:lnSpc>
                <a:spcPct val="107000"/>
              </a:lnSpc>
              <a:spcAft>
                <a:spcPts val="800"/>
              </a:spcAft>
              <a:buNone/>
            </a:pPr>
            <a:r>
              <a:rPr lang="en-IN" sz="2000" dirty="0">
                <a:effectLst/>
                <a:latin typeface="Avenir Next LT Pro" panose="020B0504020202020204" pitchFamily="34" charset="0"/>
                <a:ea typeface="Calibri" panose="020F0502020204030204" pitchFamily="34" charset="0"/>
                <a:cs typeface="Times New Roman" panose="02020603050405020304" pitchFamily="18" charset="0"/>
              </a:rPr>
              <a:t>Home automation is a topic which gaining popularity day by day, because of large advantages. One can achieve home automation by simply connecting home appliance electrical devices to the internet or cloud storage. the reason for this surge demand of network enabled home automation is reaching the zenith in recent days for its simplicity and comparable affordability. Platforms based on cloud computing help to connect to the things surroundings everyone so that one can find it easy to access anything and everything at any time and place in a user friendly manner using custom defined portals. Hence, cloud act as a front end to access IOT. Here we are assuming a system which can control devices through wireless based network or cloud based approach. In project we use IOT based home automation system which goal is to develop a home automation system that gives the user complete control over all remotely controllable aspects of his or her home. The automation system will have ability to be controlled from a central host PC, the internet, and also remotely accessed via a packet PC with a windows mobile based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543" y="671111"/>
            <a:ext cx="10515600" cy="1325563"/>
          </a:xfrm>
        </p:spPr>
        <p:txBody>
          <a:bodyPr/>
          <a:lstStyle/>
          <a:p>
            <a:r>
              <a:rPr lang="en-US" dirty="0"/>
              <a:t>Problem Statement Addressed</a:t>
            </a:r>
          </a:p>
        </p:txBody>
      </p:sp>
      <p:sp>
        <p:nvSpPr>
          <p:cNvPr id="3" name="Content Placeholder 2"/>
          <p:cNvSpPr>
            <a:spLocks noGrp="1"/>
          </p:cNvSpPr>
          <p:nvPr>
            <p:ph idx="1"/>
          </p:nvPr>
        </p:nvSpPr>
        <p:spPr>
          <a:xfrm>
            <a:off x="643543" y="2141673"/>
            <a:ext cx="5229809" cy="3248670"/>
          </a:xfrm>
        </p:spPr>
        <p:txBody>
          <a:bodyPr>
            <a:normAutofit/>
          </a:bodyPr>
          <a:lstStyle/>
          <a:p>
            <a:pPr marL="514350" indent="-514350">
              <a:buFont typeface="+mj-lt"/>
              <a:buAutoNum type="arabicPeriod"/>
            </a:pPr>
            <a:r>
              <a:rPr lang="en-US" dirty="0"/>
              <a:t>Electricity is a basic need and can’t be limited, but the wastage can be avoided to some extent.</a:t>
            </a:r>
          </a:p>
          <a:p>
            <a:pPr marL="514350" indent="-514350">
              <a:buFont typeface="+mj-lt"/>
              <a:buAutoNum type="arabicPeriod"/>
            </a:pPr>
            <a:endParaRPr lang="en-US" dirty="0"/>
          </a:p>
          <a:p>
            <a:pPr marL="514350" indent="-514350">
              <a:buFont typeface="+mj-lt"/>
              <a:buAutoNum type="arabicPeriod"/>
            </a:pPr>
            <a:r>
              <a:rPr lang="en-US" dirty="0"/>
              <a:t>Wastage of electricity has become a routine in our daily life.</a:t>
            </a:r>
          </a:p>
          <a:p>
            <a:pPr marL="514350" indent="-514350">
              <a:buFont typeface="+mj-lt"/>
              <a:buAutoNum type="arabicPeriod"/>
            </a:pPr>
            <a:endParaRPr lang="en-US" dirty="0"/>
          </a:p>
          <a:p>
            <a:pPr marL="514350" indent="-514350">
              <a:buFont typeface="+mj-lt"/>
              <a:buAutoNum type="arabicPeriod"/>
            </a:pPr>
            <a:r>
              <a:rPr lang="en-US" dirty="0"/>
              <a:t>To overcome this problem we are  designing the room using automation.</a:t>
            </a:r>
          </a:p>
        </p:txBody>
      </p:sp>
      <p:pic>
        <p:nvPicPr>
          <p:cNvPr id="6" name="Picture 5">
            <a:extLst>
              <a:ext uri="{FF2B5EF4-FFF2-40B4-BE49-F238E27FC236}">
                <a16:creationId xmlns:a16="http://schemas.microsoft.com/office/drawing/2014/main" id="{F0BA3FEB-2BAC-4153-B517-8E990FC42EF9}"/>
              </a:ext>
            </a:extLst>
          </p:cNvPr>
          <p:cNvPicPr>
            <a:picLocks noChangeAspect="1"/>
          </p:cNvPicPr>
          <p:nvPr/>
        </p:nvPicPr>
        <p:blipFill rotWithShape="1">
          <a:blip r:embed="rId2">
            <a:extLst>
              <a:ext uri="{28A0092B-C50C-407E-A947-70E740481C1C}">
                <a14:useLocalDpi xmlns:a14="http://schemas.microsoft.com/office/drawing/2010/main" val="0"/>
              </a:ext>
            </a:extLst>
          </a:blip>
          <a:srcRect t="4157" r="4170" b="7249"/>
          <a:stretch/>
        </p:blipFill>
        <p:spPr>
          <a:xfrm>
            <a:off x="6123992" y="1800520"/>
            <a:ext cx="5424465" cy="3723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2229"/>
            <a:ext cx="10515600" cy="1325563"/>
          </a:xfrm>
        </p:spPr>
        <p:txBody>
          <a:bodyPr/>
          <a:lstStyle/>
          <a:p>
            <a:r>
              <a:rPr lang="en-US" dirty="0"/>
              <a:t>Existing Solutions</a:t>
            </a:r>
          </a:p>
        </p:txBody>
      </p:sp>
      <p:sp>
        <p:nvSpPr>
          <p:cNvPr id="3" name="Content Placeholder 2"/>
          <p:cNvSpPr>
            <a:spLocks noGrp="1"/>
          </p:cNvSpPr>
          <p:nvPr>
            <p:ph idx="1"/>
          </p:nvPr>
        </p:nvSpPr>
        <p:spPr>
          <a:xfrm>
            <a:off x="633167" y="1549575"/>
            <a:ext cx="10925666" cy="4858170"/>
          </a:xfrm>
        </p:spPr>
        <p:txBody>
          <a:bodyPr>
            <a:normAutofit/>
          </a:bodyPr>
          <a:lstStyle/>
          <a:p>
            <a:pPr marL="0" indent="0" algn="l">
              <a:buNone/>
            </a:pPr>
            <a:r>
              <a:rPr lang="en-US" sz="2000" b="0" i="0" dirty="0">
                <a:solidFill>
                  <a:srgbClr val="1B1B1B"/>
                </a:solidFill>
                <a:effectLst/>
                <a:latin typeface="Times New Roman" panose="02020603050405020304" pitchFamily="18" charset="0"/>
                <a:cs typeface="Times New Roman" panose="02020603050405020304" pitchFamily="18" charset="0"/>
              </a:rPr>
              <a:t>Home automation, though, is much less exceptional when it goes wrong. And, unfortunately, due to things like poorly integrated sub systems, inadequate functionality, and installation delays, home automation problems can arise. For example,</a:t>
            </a:r>
          </a:p>
          <a:p>
            <a:pPr algn="l"/>
            <a:r>
              <a:rPr lang="en-US" sz="2000" b="0" i="0" dirty="0">
                <a:solidFill>
                  <a:srgbClr val="1B1B1B"/>
                </a:solidFill>
                <a:effectLst/>
                <a:latin typeface="Times New Roman" panose="02020603050405020304" pitchFamily="18" charset="0"/>
                <a:cs typeface="Times New Roman" panose="02020603050405020304" pitchFamily="18" charset="0"/>
              </a:rPr>
              <a:t>Heating unit not responding? Security cameras not connecting? Entertainment units dropping out? The issue could be that your sub systems are not integrating as they should.</a:t>
            </a:r>
          </a:p>
          <a:p>
            <a:pPr algn="l"/>
            <a:r>
              <a:rPr lang="en-US" sz="2000" b="0" i="0" dirty="0">
                <a:solidFill>
                  <a:srgbClr val="1B1B1B"/>
                </a:solidFill>
                <a:effectLst/>
                <a:latin typeface="Times New Roman" panose="02020603050405020304" pitchFamily="18" charset="0"/>
                <a:cs typeface="Times New Roman" panose="02020603050405020304" pitchFamily="18" charset="0"/>
              </a:rPr>
              <a:t>This is a problem that can affect all systems, from a simple plugin device to a centrally controlled heating system. It frequently occurs when home owners or non-specialist tradespeople install smart devices themselves. The fault is caused by smart devices not communicating properly.</a:t>
            </a:r>
          </a:p>
          <a:p>
            <a:pPr algn="l"/>
            <a:r>
              <a:rPr lang="en-US" sz="2000" b="0" i="0" dirty="0">
                <a:solidFill>
                  <a:srgbClr val="1B1B1B"/>
                </a:solidFill>
                <a:effectLst/>
                <a:latin typeface="Times New Roman" panose="02020603050405020304" pitchFamily="18" charset="0"/>
                <a:cs typeface="Times New Roman" panose="02020603050405020304" pitchFamily="18" charset="0"/>
              </a:rPr>
              <a:t>A problem such as this requires professional expertise as it can have a range of causes. It could be that your smart devices are incompatible with one another. Or it could be a simple software glitch.</a:t>
            </a:r>
          </a:p>
          <a:p>
            <a:pPr algn="l"/>
            <a:r>
              <a:rPr lang="en-US" sz="2000" b="0" i="0" dirty="0">
                <a:solidFill>
                  <a:srgbClr val="1B1B1B"/>
                </a:solidFill>
                <a:effectLst/>
                <a:latin typeface="Times New Roman" panose="02020603050405020304" pitchFamily="18" charset="0"/>
                <a:cs typeface="Times New Roman" panose="02020603050405020304" pitchFamily="18" charset="0"/>
              </a:rPr>
              <a:t>If you're experiencing home automation problems involving sub systems not integrating, we recommend getting in touch. Our specialists can track down the root cause of the issue and help you to resolve it.</a:t>
            </a:r>
          </a:p>
          <a:p>
            <a:pPr marL="0" indent="0" algn="l">
              <a:buNone/>
            </a:pPr>
            <a:endParaRPr lang="en-US" sz="2000" b="0" i="0" dirty="0">
              <a:solidFill>
                <a:srgbClr val="1B1B1B"/>
              </a:solidFill>
              <a:effectLst/>
              <a:latin typeface="Times New Roman" panose="02020603050405020304" pitchFamily="18" charset="0"/>
              <a:cs typeface="Times New Roman" panose="02020603050405020304" pitchFamily="18" charset="0"/>
            </a:endParaRPr>
          </a:p>
          <a:p>
            <a:pPr>
              <a:buNone/>
            </a:pPr>
            <a:endParaRPr lang="en-US" b="1" i="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30" y="897158"/>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716437" y="1965293"/>
            <a:ext cx="6862715" cy="3935887"/>
          </a:xfrm>
        </p:spPr>
        <p:txBody>
          <a:bodyPr>
            <a:normAutofit/>
          </a:bodyPr>
          <a:lstStyle/>
          <a:p>
            <a:pPr>
              <a:buNone/>
            </a:pPr>
            <a:r>
              <a:rPr lang="en-US" sz="1600" dirty="0">
                <a:latin typeface="Times New Roman" panose="02020603050405020304" pitchFamily="18" charset="0"/>
                <a:cs typeface="Times New Roman" panose="02020603050405020304" pitchFamily="18" charset="0"/>
              </a:rPr>
              <a:t>Room Automation is a microcontroller based project.</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The main advantage of this project is energy conservation.</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can be used in schools  , colleges, trial rooms and other public places.</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We can use this in our home appliances, because we forgot to off the fans and lights often.</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By using this we can conserve electricity in our home.</a:t>
            </a:r>
          </a:p>
        </p:txBody>
      </p:sp>
      <p:pic>
        <p:nvPicPr>
          <p:cNvPr id="1026" name="Picture 2" descr="Arduino Uno Microcontroller Board - Arduino | Mouser">
            <a:extLst>
              <a:ext uri="{FF2B5EF4-FFF2-40B4-BE49-F238E27FC236}">
                <a16:creationId xmlns:a16="http://schemas.microsoft.com/office/drawing/2014/main" id="{91109A97-329F-475E-80DA-58DB89FA4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71" y="1559940"/>
            <a:ext cx="5715000" cy="415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Plan  </a:t>
            </a:r>
          </a:p>
        </p:txBody>
      </p:sp>
      <p:sp>
        <p:nvSpPr>
          <p:cNvPr id="3" name="Content Placeholder 2"/>
          <p:cNvSpPr>
            <a:spLocks noGrp="1"/>
          </p:cNvSpPr>
          <p:nvPr>
            <p:ph idx="1"/>
          </p:nvPr>
        </p:nvSpPr>
        <p:spPr>
          <a:xfrm>
            <a:off x="677334" y="1689249"/>
            <a:ext cx="11162732" cy="4259065"/>
          </a:xfrm>
        </p:spPr>
        <p:txBody>
          <a:bodyPr>
            <a:normAutofit fontScale="92500" lnSpcReduction="10000"/>
          </a:bodyPr>
          <a:lstStyle/>
          <a:p>
            <a:pPr>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When a person tries to enter the room, sensor 1 detects the person first and then sensor 2 .</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This action will indicate the microcontroller that the person entering the room.</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Then, the microcontroller will turn on the light.</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Likewise, when the person tries to leave the room, sensor 2 detects the person first and then sensor 1.</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This will make the microcontroller to understand the person trying to leave the room.</a:t>
            </a:r>
          </a:p>
          <a:p>
            <a:pPr>
              <a:buNone/>
            </a:pPr>
            <a:endParaRPr lang="en-US" b="1" i="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and/or Circuit Diagram</a:t>
            </a:r>
          </a:p>
        </p:txBody>
      </p:sp>
      <p:pic>
        <p:nvPicPr>
          <p:cNvPr id="2050" name="Picture 2">
            <a:extLst>
              <a:ext uri="{FF2B5EF4-FFF2-40B4-BE49-F238E27FC236}">
                <a16:creationId xmlns:a16="http://schemas.microsoft.com/office/drawing/2014/main" id="{E8CE2038-6F1D-4D28-A983-FA45B3370B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9699" y="1472609"/>
            <a:ext cx="6127423" cy="4485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pic>
        <p:nvPicPr>
          <p:cNvPr id="6" name="Picture 5">
            <a:extLst>
              <a:ext uri="{FF2B5EF4-FFF2-40B4-BE49-F238E27FC236}">
                <a16:creationId xmlns:a16="http://schemas.microsoft.com/office/drawing/2014/main" id="{5F7EBD9E-0FB0-423F-BF56-7F9F6388E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644" y="661987"/>
            <a:ext cx="5172075" cy="553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r>
              <a:rPr lang="en-US" sz="3600" dirty="0"/>
              <a:t>Technology stack &amp; use case</a:t>
            </a:r>
            <a:endParaRPr lang="en-IN" sz="3600" dirty="0"/>
          </a:p>
        </p:txBody>
      </p:sp>
      <p:pic>
        <p:nvPicPr>
          <p:cNvPr id="5" name="Picture 4">
            <a:extLst>
              <a:ext uri="{FF2B5EF4-FFF2-40B4-BE49-F238E27FC236}">
                <a16:creationId xmlns:a16="http://schemas.microsoft.com/office/drawing/2014/main" id="{33D55BF8-F8C6-4F2D-B943-65A0BEDBF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833" y="1238839"/>
            <a:ext cx="4210639" cy="4210639"/>
          </a:xfrm>
          <a:prstGeom prst="rect">
            <a:avLst/>
          </a:prstGeom>
        </p:spPr>
      </p:pic>
      <p:pic>
        <p:nvPicPr>
          <p:cNvPr id="8" name="Picture 7">
            <a:extLst>
              <a:ext uri="{FF2B5EF4-FFF2-40B4-BE49-F238E27FC236}">
                <a16:creationId xmlns:a16="http://schemas.microsoft.com/office/drawing/2014/main" id="{DFD409F0-9B9D-43D5-B56E-A38E9325CF04}"/>
              </a:ext>
            </a:extLst>
          </p:cNvPr>
          <p:cNvPicPr>
            <a:picLocks noChangeAspect="1"/>
          </p:cNvPicPr>
          <p:nvPr/>
        </p:nvPicPr>
        <p:blipFill rotWithShape="1">
          <a:blip r:embed="rId3">
            <a:extLst>
              <a:ext uri="{28A0092B-C50C-407E-A947-70E740481C1C}">
                <a14:useLocalDpi xmlns:a14="http://schemas.microsoft.com/office/drawing/2010/main" val="0"/>
              </a:ext>
            </a:extLst>
          </a:blip>
          <a:srcRect t="23906"/>
          <a:stretch/>
        </p:blipFill>
        <p:spPr>
          <a:xfrm>
            <a:off x="838200" y="2566496"/>
            <a:ext cx="5116840" cy="1725007"/>
          </a:xfrm>
          <a:prstGeom prst="rect">
            <a:avLst/>
          </a:prstGeom>
        </p:spPr>
      </p:pic>
    </p:spTree>
    <p:extLst>
      <p:ext uri="{BB962C8B-B14F-4D97-AF65-F5344CB8AC3E}">
        <p14:creationId xmlns:p14="http://schemas.microsoft.com/office/powerpoint/2010/main" val="419589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202</TotalTime>
  <Words>716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Times New Roman</vt:lpstr>
      <vt:lpstr>Trebuchet MS</vt:lpstr>
      <vt:lpstr>Wingdings 3</vt:lpstr>
      <vt:lpstr>Facet</vt:lpstr>
      <vt:lpstr>HOME AUTOMATION</vt:lpstr>
      <vt:lpstr>Abstract</vt:lpstr>
      <vt:lpstr>Problem Statement Addressed</vt:lpstr>
      <vt:lpstr>Existing Solutions</vt:lpstr>
      <vt:lpstr>Proposed Solution to the Problem Addressed</vt:lpstr>
      <vt:lpstr>Project Work Plan  </vt:lpstr>
      <vt:lpstr>Block Diagram and/or Circuit Diagram</vt:lpstr>
      <vt:lpstr>Flow Chart</vt:lpstr>
      <vt:lpstr>Technology stack &amp; use case</vt:lpstr>
      <vt:lpstr>Prototype &amp; Sample Output</vt:lpstr>
      <vt:lpstr>Analysis of Results &amp; Discussions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THIANESH GOVINDASAMY</cp:lastModifiedBy>
  <cp:revision>57</cp:revision>
  <dcterms:created xsi:type="dcterms:W3CDTF">2021-02-20T05:24:33Z</dcterms:created>
  <dcterms:modified xsi:type="dcterms:W3CDTF">2022-03-30T17:43:50Z</dcterms:modified>
</cp:coreProperties>
</file>