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1B094-17C7-44C0-B26F-A5F6B2466875}" type="datetimeFigureOut">
              <a:rPr lang="en-US" smtClean="0"/>
              <a:t>30/03/2022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26A98-6229-4FAD-AD6C-A5C11A51E2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726A98-6229-4FAD-AD6C-A5C11A51E27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C3D600-5B19-449D-9945-0639458BB422}" type="datetimeFigureOut">
              <a:rPr lang="en-US" smtClean="0"/>
              <a:t>30/03/2022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C3D600-5B19-449D-9945-0639458BB422}" type="datetimeFigureOut">
              <a:rPr lang="en-US" smtClean="0"/>
              <a:t>30/03/2022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C3D600-5B19-449D-9945-0639458BB422}" type="datetimeFigureOut">
              <a:rPr lang="en-US" smtClean="0"/>
              <a:t>30/03/2022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3D600-5B19-449D-9945-0639458BB422}" type="datetimeFigureOut">
              <a:rPr lang="en-US" smtClean="0"/>
              <a:t>30/03/2022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3D600-5B19-449D-9945-0639458BB422}" type="datetimeFigureOut">
              <a:rPr lang="en-US" smtClean="0"/>
              <a:t>30/03/2022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3D600-5B19-449D-9945-0639458BB422}" type="datetimeFigureOut">
              <a:rPr lang="en-US" smtClean="0"/>
              <a:t>30/03/2022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3D600-5B19-449D-9945-0639458BB422}" type="datetimeFigureOut">
              <a:rPr lang="en-US" smtClean="0"/>
              <a:t>30/03/2022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7741-EC88-4A39-B7D0-6B34A72733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penviewpartners.com/" TargetMode="External"/><Relationship Id="rId2" Type="http://schemas.openxmlformats.org/officeDocument/2006/relationships/hyperlink" Target="http://www.techtaregt.com/" TargetMode="External"/><Relationship Id="rId1" Type="http://schemas.openxmlformats.org/officeDocument/2006/relationships/slideLayout" Target="../slideLayouts/slideLayout1.xml"/><Relationship Id="rId4" Type="http://schemas.openxmlformats.org/officeDocument/2006/relationships/hyperlink" Target="http://www.forma.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USAGE BASED PRICING MODELS</a:t>
            </a:r>
            <a:endParaRPr lang="en-US" sz="4800" dirty="0"/>
          </a:p>
        </p:txBody>
      </p:sp>
      <p:sp>
        <p:nvSpPr>
          <p:cNvPr id="3" name="Subtitle 2"/>
          <p:cNvSpPr>
            <a:spLocks noGrp="1"/>
          </p:cNvSpPr>
          <p:nvPr>
            <p:ph type="subTitle" idx="1"/>
          </p:nvPr>
        </p:nvSpPr>
        <p:spPr>
          <a:xfrm>
            <a:off x="1447800" y="4267200"/>
            <a:ext cx="6400800" cy="1752600"/>
          </a:xfrm>
        </p:spPr>
        <p:txBody>
          <a:bodyPr>
            <a:normAutofit fontScale="85000" lnSpcReduction="20000"/>
          </a:bodyPr>
          <a:lstStyle/>
          <a:p>
            <a:r>
              <a:rPr lang="en-US" sz="3500" dirty="0" smtClean="0"/>
              <a:t>STUDENT 1- 212FT116-SWETHA G STUDENT 2- 212FT114-SONIYA B</a:t>
            </a:r>
          </a:p>
          <a:p>
            <a:r>
              <a:rPr lang="en-US" sz="3500" dirty="0" smtClean="0"/>
              <a:t>STUDENT 3- 212FT119-VYSHYA R</a:t>
            </a:r>
          </a:p>
          <a:p>
            <a:r>
              <a:rPr lang="en-US" sz="3500" dirty="0" smtClean="0"/>
              <a:t>STUDENT 4- 212FT104-DHARSANA 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400" dirty="0" smtClean="0"/>
              <a:t>Usage based pricing allows customers to pay for products based on the consumption that they do. This kind of pricing helps the customer to start from the low cost and then attract more customers to get started while still preserving the ability to monetize a customer over time. ‘Usage based pricing will be the key to successful monetization in the future’. Transitioning to a fully usage based model can be as seismic of a shift as going from on prem.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PROBLEM STATEMENT ADDRESSED:</a:t>
            </a:r>
            <a:endParaRPr lang="en-US" dirty="0"/>
          </a:p>
        </p:txBody>
      </p:sp>
      <p:sp>
        <p:nvSpPr>
          <p:cNvPr id="3" name="Content Placeholder 2"/>
          <p:cNvSpPr>
            <a:spLocks noGrp="1"/>
          </p:cNvSpPr>
          <p:nvPr>
            <p:ph idx="1"/>
          </p:nvPr>
        </p:nvSpPr>
        <p:spPr/>
        <p:txBody>
          <a:bodyPr/>
          <a:lstStyle/>
          <a:p>
            <a:r>
              <a:rPr lang="en-US" dirty="0" smtClean="0"/>
              <a:t> PROBLEM 1: Sticker shock that can cause customer dissatisfaction – can degrade customers experience.</a:t>
            </a:r>
          </a:p>
          <a:p>
            <a:r>
              <a:rPr lang="en-US" dirty="0" smtClean="0"/>
              <a:t>PROBLEM 2: Low switching costs-allows users to switch software.</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EXISTING SOLUTION TO THE PROBLEM ADDRESSED:</a:t>
            </a:r>
            <a:br>
              <a:rPr lang="en-US" dirty="0" smtClean="0"/>
            </a:br>
            <a:endParaRPr lang="en-US" dirty="0"/>
          </a:p>
        </p:txBody>
      </p:sp>
      <p:sp>
        <p:nvSpPr>
          <p:cNvPr id="3" name="Content Placeholder 2"/>
          <p:cNvSpPr>
            <a:spLocks noGrp="1"/>
          </p:cNvSpPr>
          <p:nvPr>
            <p:ph idx="1"/>
          </p:nvPr>
        </p:nvSpPr>
        <p:spPr>
          <a:xfrm>
            <a:off x="457200" y="2514600"/>
            <a:ext cx="8229600" cy="3611563"/>
          </a:xfrm>
        </p:spPr>
        <p:txBody>
          <a:bodyPr>
            <a:normAutofit/>
          </a:bodyPr>
          <a:lstStyle/>
          <a:p>
            <a:r>
              <a:rPr lang="en-US" sz="2800" dirty="0" smtClean="0"/>
              <a:t>PROBLEM 1- Be transparent about the cost, create controls for usage to give customer peace of mind- that’s for example give senior players the authority.</a:t>
            </a:r>
          </a:p>
          <a:p>
            <a:r>
              <a:rPr lang="en-US" sz="2800" dirty="0" smtClean="0"/>
              <a:t>PROBLEM 2- Give support and service authority to discount to win back disgruntled customers.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 PLAN:</a:t>
            </a:r>
            <a:endParaRPr lang="en-US" dirty="0"/>
          </a:p>
        </p:txBody>
      </p:sp>
      <p:sp>
        <p:nvSpPr>
          <p:cNvPr id="3" name="Content Placeholder 2"/>
          <p:cNvSpPr>
            <a:spLocks noGrp="1"/>
          </p:cNvSpPr>
          <p:nvPr>
            <p:ph idx="1"/>
          </p:nvPr>
        </p:nvSpPr>
        <p:spPr>
          <a:xfrm>
            <a:off x="533400" y="1828800"/>
            <a:ext cx="8229600" cy="4525963"/>
          </a:xfrm>
        </p:spPr>
        <p:txBody>
          <a:bodyPr>
            <a:normAutofit fontScale="55000" lnSpcReduction="20000"/>
          </a:bodyPr>
          <a:lstStyle/>
          <a:p>
            <a:r>
              <a:rPr lang="en-US" sz="3800" b="1" dirty="0"/>
              <a:t>1. Identify the right value metric and start </a:t>
            </a:r>
            <a:r>
              <a:rPr lang="en-US" sz="3800" b="1" dirty="0" smtClean="0"/>
              <a:t>simple-</a:t>
            </a:r>
            <a:r>
              <a:rPr lang="en-US" sz="3800" dirty="0" smtClean="0"/>
              <a:t>While </a:t>
            </a:r>
            <a:r>
              <a:rPr lang="en-US" sz="3800" dirty="0"/>
              <a:t>usage-based pricing is typically priced around technical metrics (i.e. API calls, number of queries, etc.), they should be designed around value-based pricing principles</a:t>
            </a:r>
            <a:r>
              <a:rPr lang="en-US" sz="3800" dirty="0" smtClean="0"/>
              <a:t>.</a:t>
            </a:r>
          </a:p>
          <a:p>
            <a:endParaRPr lang="en-US" dirty="0"/>
          </a:p>
          <a:p>
            <a:r>
              <a:rPr lang="en-US" sz="3800" b="1" dirty="0"/>
              <a:t>2. Build Customer Monitoring, Alerting and </a:t>
            </a:r>
            <a:r>
              <a:rPr lang="en-US" sz="3800" b="1" dirty="0" smtClean="0"/>
              <a:t>Reporting-</a:t>
            </a:r>
            <a:r>
              <a:rPr lang="en-US" sz="3800" dirty="0" smtClean="0"/>
              <a:t>Due </a:t>
            </a:r>
            <a:r>
              <a:rPr lang="en-US" sz="3800" dirty="0"/>
              <a:t>to the elasticity of usage-based pricing consumption, and in theory, unlimited consumption capability, you will want to deliver a certain level of monitoring, alerting and reporting to help customers manage costs, performance and the adoption of your solution. </a:t>
            </a:r>
            <a:endParaRPr lang="en-US" sz="3800" dirty="0" smtClean="0"/>
          </a:p>
          <a:p>
            <a:r>
              <a:rPr lang="en-US" sz="3800" b="1" dirty="0"/>
              <a:t>3. </a:t>
            </a:r>
            <a:r>
              <a:rPr lang="en-US" sz="3800" b="1" dirty="0" smtClean="0"/>
              <a:t>Re imagine </a:t>
            </a:r>
            <a:r>
              <a:rPr lang="en-US" sz="3800" b="1" dirty="0"/>
              <a:t>the Roles of Sales </a:t>
            </a:r>
            <a:r>
              <a:rPr lang="en-US" sz="3800" b="1" dirty="0" smtClean="0"/>
              <a:t>-</a:t>
            </a:r>
            <a:r>
              <a:rPr lang="en-US" sz="3800" dirty="0" smtClean="0"/>
              <a:t>The </a:t>
            </a:r>
            <a:r>
              <a:rPr lang="en-US" sz="3800" dirty="0"/>
              <a:t>nuances of sales and customer success will be different with a usage-based pricing company. While customers can pay-as-you-go, it’s more common, especially for enterprise customers, to purchase annual usage commitments in advance to lock-in discounted pricing with payment upfront or as they are utilized.</a:t>
            </a:r>
          </a:p>
          <a:p>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BLOCK DIAGRAM:</a:t>
            </a:r>
            <a:endParaRPr lang="en-US" dirty="0"/>
          </a:p>
        </p:txBody>
      </p:sp>
      <p:pic>
        <p:nvPicPr>
          <p:cNvPr id="4" name="Content Placeholder 3" descr="BLOCK DIAGRAM 1.png"/>
          <p:cNvPicPr>
            <a:picLocks noGrp="1" noChangeAspect="1"/>
          </p:cNvPicPr>
          <p:nvPr>
            <p:ph idx="1"/>
          </p:nvPr>
        </p:nvPicPr>
        <p:blipFill>
          <a:blip r:embed="rId2"/>
          <a:stretch>
            <a:fillRect/>
          </a:stretch>
        </p:blipFill>
        <p:spPr>
          <a:xfrm>
            <a:off x="1423826" y="1600200"/>
            <a:ext cx="6296348"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FLOW CHART:</a:t>
            </a:r>
            <a:endParaRPr lang="en-US" dirty="0"/>
          </a:p>
        </p:txBody>
      </p:sp>
      <p:pic>
        <p:nvPicPr>
          <p:cNvPr id="4" name="Content Placeholder 3" descr="FLOW CHART 1.png"/>
          <p:cNvPicPr>
            <a:picLocks noGrp="1" noChangeAspect="1"/>
          </p:cNvPicPr>
          <p:nvPr>
            <p:ph idx="1"/>
          </p:nvPr>
        </p:nvPicPr>
        <p:blipFill>
          <a:blip r:embed="rId2"/>
          <a:stretch>
            <a:fillRect/>
          </a:stretch>
        </p:blipFill>
        <p:spPr>
          <a:xfrm>
            <a:off x="457200" y="2344241"/>
            <a:ext cx="8229600" cy="303788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STACK AND USE CASE:</a:t>
            </a:r>
            <a:endParaRPr lang="en-US" dirty="0"/>
          </a:p>
        </p:txBody>
      </p:sp>
      <p:pic>
        <p:nvPicPr>
          <p:cNvPr id="4" name="Content Placeholder 3" descr="Tech-Stack.jpg"/>
          <p:cNvPicPr>
            <a:picLocks noGrp="1" noChangeAspect="1"/>
          </p:cNvPicPr>
          <p:nvPr>
            <p:ph idx="1"/>
          </p:nvPr>
        </p:nvPicPr>
        <p:blipFill>
          <a:blip r:embed="rId2"/>
          <a:stretch>
            <a:fillRect/>
          </a:stretch>
        </p:blipFill>
        <p:spPr>
          <a:xfrm>
            <a:off x="762000" y="1691481"/>
            <a:ext cx="7620000" cy="4343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a:t>
            </a:r>
            <a:endParaRPr lang="en-US" dirty="0"/>
          </a:p>
        </p:txBody>
      </p:sp>
      <p:sp>
        <p:nvSpPr>
          <p:cNvPr id="3" name="Subtitle 2"/>
          <p:cNvSpPr>
            <a:spLocks noGrp="1"/>
          </p:cNvSpPr>
          <p:nvPr>
            <p:ph type="subTitle" idx="1"/>
          </p:nvPr>
        </p:nvSpPr>
        <p:spPr/>
        <p:txBody>
          <a:bodyPr/>
          <a:lstStyle/>
          <a:p>
            <a:r>
              <a:rPr lang="en-US" dirty="0" smtClean="0">
                <a:hlinkClick r:id="rId2"/>
              </a:rPr>
              <a:t>www.techtaregt.com</a:t>
            </a:r>
            <a:endParaRPr lang="en-US" dirty="0" smtClean="0"/>
          </a:p>
          <a:p>
            <a:r>
              <a:rPr lang="en-US" dirty="0" smtClean="0">
                <a:hlinkClick r:id="rId3"/>
              </a:rPr>
              <a:t>www.openviewpartners.com</a:t>
            </a:r>
            <a:endParaRPr lang="en-US" dirty="0" smtClean="0"/>
          </a:p>
          <a:p>
            <a:r>
              <a:rPr lang="en-US" dirty="0" smtClean="0">
                <a:hlinkClick r:id="rId4"/>
              </a:rPr>
              <a:t>www.forma.ai</a:t>
            </a:r>
            <a:endParaRPr lang="en-US" dirty="0" smtClean="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295</Words>
  <Application>Microsoft Office PowerPoint</Application>
  <PresentationFormat>On-screen Show (4:3)</PresentationFormat>
  <Paragraphs>25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USAGE BASED PRICING MODELS</vt:lpstr>
      <vt:lpstr>ABSTRACT:</vt:lpstr>
      <vt:lpstr>PROBLEM STATEMENT ADDRESSED:</vt:lpstr>
      <vt:lpstr>  EXISTING SOLUTION TO THE PROBLEM ADDRESSED: </vt:lpstr>
      <vt:lpstr>PROJECT WORK PLAN:</vt:lpstr>
      <vt:lpstr>BLOCK DIAGRAM:</vt:lpstr>
      <vt:lpstr>FLOW CHART:</vt:lpstr>
      <vt:lpstr>TECHNOLOGY STACK AND USE CASE:</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BASED PRICING MODELS</dc:title>
  <dc:creator>Admin</dc:creator>
  <cp:lastModifiedBy>Admin</cp:lastModifiedBy>
  <cp:revision>10</cp:revision>
  <dcterms:created xsi:type="dcterms:W3CDTF">2022-03-30T15:09:00Z</dcterms:created>
  <dcterms:modified xsi:type="dcterms:W3CDTF">2022-03-30T16:36:05Z</dcterms:modified>
</cp:coreProperties>
</file>