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3/31/2022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3/31/2022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AD320-E7D1-2345-B7A9-6C7D53140DD4}"/>
              </a:ext>
            </a:extLst>
          </p:cNvPr>
          <p:cNvSpPr>
            <a:spLocks noGrp="1"/>
          </p:cNvSpPr>
          <p:nvPr>
            <p:ph type="ctrTitle"/>
          </p:nvPr>
        </p:nvSpPr>
        <p:spPr>
          <a:xfrm>
            <a:off x="325809" y="2115407"/>
            <a:ext cx="11540382" cy="1913170"/>
          </a:xfrm>
        </p:spPr>
        <p:txBody>
          <a:bodyPr>
            <a:noAutofit/>
          </a:bodyPr>
          <a:lstStyle/>
          <a:p>
            <a:r>
              <a:rPr lang="en-US" sz="7200">
                <a:latin typeface="Broadway" pitchFamily="82" charset="0"/>
              </a:rPr>
              <a:t>VIRTUAL  REALITY</a:t>
            </a:r>
            <a:r>
              <a:rPr lang="en-US" sz="7200"/>
              <a:t> </a:t>
            </a:r>
          </a:p>
        </p:txBody>
      </p:sp>
      <p:sp>
        <p:nvSpPr>
          <p:cNvPr id="3" name="Subtitle 2">
            <a:extLst>
              <a:ext uri="{FF2B5EF4-FFF2-40B4-BE49-F238E27FC236}">
                <a16:creationId xmlns:a16="http://schemas.microsoft.com/office/drawing/2014/main" id="{0EF63EFF-5F06-9C4A-BE7D-D0C970BD970E}"/>
              </a:ext>
            </a:extLst>
          </p:cNvPr>
          <p:cNvSpPr>
            <a:spLocks noGrp="1"/>
          </p:cNvSpPr>
          <p:nvPr>
            <p:ph type="subTitle" idx="1"/>
          </p:nvPr>
        </p:nvSpPr>
        <p:spPr>
          <a:xfrm>
            <a:off x="3962399" y="4208831"/>
            <a:ext cx="7197726" cy="1405467"/>
          </a:xfrm>
        </p:spPr>
        <p:txBody>
          <a:bodyPr/>
          <a:lstStyle/>
          <a:p>
            <a:r>
              <a:rPr lang="en-US" b="1"/>
              <a:t>A real world review on somewhat touchy subject </a:t>
            </a:r>
          </a:p>
        </p:txBody>
      </p:sp>
      <p:sp>
        <p:nvSpPr>
          <p:cNvPr id="10" name="TextBox 9">
            <a:extLst>
              <a:ext uri="{FF2B5EF4-FFF2-40B4-BE49-F238E27FC236}">
                <a16:creationId xmlns:a16="http://schemas.microsoft.com/office/drawing/2014/main" id="{E640CB38-E8FA-D54C-BEAB-D6F3F6BE14FF}"/>
              </a:ext>
            </a:extLst>
          </p:cNvPr>
          <p:cNvSpPr txBox="1"/>
          <p:nvPr/>
        </p:nvSpPr>
        <p:spPr>
          <a:xfrm>
            <a:off x="6646862" y="4911565"/>
            <a:ext cx="1828800" cy="1200329"/>
          </a:xfrm>
          <a:prstGeom prst="rect">
            <a:avLst/>
          </a:prstGeom>
          <a:noFill/>
        </p:spPr>
        <p:txBody>
          <a:bodyPr wrap="square" rtlCol="0">
            <a:spAutoFit/>
          </a:bodyPr>
          <a:lstStyle/>
          <a:p>
            <a:pPr algn="l"/>
            <a:endParaRPr lang="en-US" sz="7200"/>
          </a:p>
        </p:txBody>
      </p:sp>
      <p:sp>
        <p:nvSpPr>
          <p:cNvPr id="4" name="TextBox 3">
            <a:extLst>
              <a:ext uri="{FF2B5EF4-FFF2-40B4-BE49-F238E27FC236}">
                <a16:creationId xmlns:a16="http://schemas.microsoft.com/office/drawing/2014/main" id="{52848963-EC6E-AD46-86D0-6E0A9AE1ABDA}"/>
              </a:ext>
            </a:extLst>
          </p:cNvPr>
          <p:cNvSpPr txBox="1"/>
          <p:nvPr/>
        </p:nvSpPr>
        <p:spPr>
          <a:xfrm>
            <a:off x="1972584" y="517505"/>
            <a:ext cx="7617029" cy="1900112"/>
          </a:xfrm>
          <a:prstGeom prst="rect">
            <a:avLst/>
          </a:prstGeom>
          <a:noFill/>
        </p:spPr>
        <p:txBody>
          <a:bodyPr wrap="square" rtlCol="0">
            <a:spAutoFit/>
          </a:bodyPr>
          <a:lstStyle/>
          <a:p>
            <a:pPr algn="l"/>
            <a:endParaRPr lang="en-US"/>
          </a:p>
        </p:txBody>
      </p:sp>
      <p:sp>
        <p:nvSpPr>
          <p:cNvPr id="5" name="TextBox 4">
            <a:extLst>
              <a:ext uri="{FF2B5EF4-FFF2-40B4-BE49-F238E27FC236}">
                <a16:creationId xmlns:a16="http://schemas.microsoft.com/office/drawing/2014/main" id="{D1DC6F76-570A-234A-B574-73A9A0111362}"/>
              </a:ext>
            </a:extLst>
          </p:cNvPr>
          <p:cNvSpPr txBox="1"/>
          <p:nvPr/>
        </p:nvSpPr>
        <p:spPr>
          <a:xfrm>
            <a:off x="5545139" y="5196751"/>
            <a:ext cx="5340833" cy="1200329"/>
          </a:xfrm>
          <a:prstGeom prst="rect">
            <a:avLst/>
          </a:prstGeom>
          <a:noFill/>
        </p:spPr>
        <p:txBody>
          <a:bodyPr wrap="square" rtlCol="0">
            <a:spAutoFit/>
          </a:bodyPr>
          <a:lstStyle/>
          <a:p>
            <a:pPr algn="r"/>
            <a:r>
              <a:rPr lang="en-US"/>
              <a:t>SRINITHI K</a:t>
            </a:r>
          </a:p>
          <a:p>
            <a:pPr algn="r"/>
            <a:r>
              <a:rPr lang="en-US"/>
              <a:t>DEEKSHA K</a:t>
            </a:r>
          </a:p>
          <a:p>
            <a:pPr algn="r"/>
            <a:r>
              <a:rPr lang="en-US"/>
              <a:t>VISHALINI P</a:t>
            </a:r>
          </a:p>
          <a:p>
            <a:pPr algn="r"/>
            <a:r>
              <a:rPr lang="en-US"/>
              <a:t>ABINESHWARAN A</a:t>
            </a:r>
          </a:p>
        </p:txBody>
      </p:sp>
    </p:spTree>
    <p:extLst>
      <p:ext uri="{BB962C8B-B14F-4D97-AF65-F5344CB8AC3E}">
        <p14:creationId xmlns:p14="http://schemas.microsoft.com/office/powerpoint/2010/main" val="79112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B298F-2D18-0241-AC6F-C77CEFF0A7C4}"/>
              </a:ext>
            </a:extLst>
          </p:cNvPr>
          <p:cNvSpPr>
            <a:spLocks noGrp="1"/>
          </p:cNvSpPr>
          <p:nvPr>
            <p:ph type="title"/>
          </p:nvPr>
        </p:nvSpPr>
        <p:spPr>
          <a:xfrm>
            <a:off x="578854" y="181810"/>
            <a:ext cx="10131425" cy="1456267"/>
          </a:xfrm>
        </p:spPr>
        <p:txBody>
          <a:bodyPr/>
          <a:lstStyle/>
          <a:p>
            <a:r>
              <a:rPr lang="en-US">
                <a:latin typeface="Broadway" pitchFamily="82" charset="0"/>
              </a:rPr>
              <a:t>THE BASICS</a:t>
            </a:r>
          </a:p>
        </p:txBody>
      </p:sp>
      <p:sp>
        <p:nvSpPr>
          <p:cNvPr id="3" name="Content Placeholder 2">
            <a:extLst>
              <a:ext uri="{FF2B5EF4-FFF2-40B4-BE49-F238E27FC236}">
                <a16:creationId xmlns:a16="http://schemas.microsoft.com/office/drawing/2014/main" id="{454CDA6F-CBD7-EE4F-880D-CF035FE95468}"/>
              </a:ext>
            </a:extLst>
          </p:cNvPr>
          <p:cNvSpPr>
            <a:spLocks noGrp="1"/>
          </p:cNvSpPr>
          <p:nvPr>
            <p:ph idx="1"/>
          </p:nvPr>
        </p:nvSpPr>
        <p:spPr>
          <a:xfrm>
            <a:off x="578854" y="1488500"/>
            <a:ext cx="11197240" cy="4963991"/>
          </a:xfrm>
        </p:spPr>
        <p:txBody>
          <a:bodyPr>
            <a:normAutofit/>
          </a:bodyPr>
          <a:lstStyle/>
          <a:p>
            <a:pPr marL="0" indent="0">
              <a:buNone/>
            </a:pPr>
            <a:r>
              <a:rPr lang="en-US" sz="3200"/>
              <a:t>The core ideas are immersion and interactivity. Immersion means to block out distractions and focus selectively on just the information with  which the participant wants to work.Interactivity means the ability for humans to interact with the events inthe virtual world. A virtual reality system should have three characteristics: </a:t>
            </a:r>
          </a:p>
          <a:p>
            <a:r>
              <a:rPr lang="en-US" sz="3200"/>
              <a:t>response to user actions, </a:t>
            </a:r>
          </a:p>
          <a:p>
            <a:r>
              <a:rPr lang="en-US" sz="3200"/>
              <a:t>real-time 3-D </a:t>
            </a:r>
          </a:p>
          <a:p>
            <a:r>
              <a:rPr lang="en-US" sz="3200"/>
              <a:t>graphics and a sense of immersion.</a:t>
            </a:r>
          </a:p>
        </p:txBody>
      </p:sp>
    </p:spTree>
    <p:extLst>
      <p:ext uri="{BB962C8B-B14F-4D97-AF65-F5344CB8AC3E}">
        <p14:creationId xmlns:p14="http://schemas.microsoft.com/office/powerpoint/2010/main" val="1857861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CB97F2-7048-D741-B69C-DF25DC7CA338}"/>
              </a:ext>
            </a:extLst>
          </p:cNvPr>
          <p:cNvSpPr>
            <a:spLocks noGrp="1"/>
          </p:cNvSpPr>
          <p:nvPr>
            <p:ph idx="1"/>
          </p:nvPr>
        </p:nvSpPr>
        <p:spPr>
          <a:xfrm>
            <a:off x="648827" y="0"/>
            <a:ext cx="10894345" cy="7250437"/>
          </a:xfrm>
        </p:spPr>
        <p:txBody>
          <a:bodyPr>
            <a:noAutofit/>
          </a:bodyPr>
          <a:lstStyle/>
          <a:p>
            <a:pPr marL="0" indent="0">
              <a:buNone/>
            </a:pPr>
            <a:r>
              <a:rPr lang="en-US"/>
              <a:t>Virtual reality takes on various  forms such as cab simulation, projected  reality, augmented reality, telepresence  and desktop virtual reality. Cab simula- tion is used for training airplane pilots. Projected reality uses projection technology to achieve a system that match-es the quality of workstation screens in terms of resolution, color and flicker-free stereo. In augmented reality, see-through Head-Mounted Displays (HMDs) superimpose virtual 3-D </a:t>
            </a:r>
          </a:p>
          <a:p>
            <a:pPr marL="0" indent="0">
              <a:buNone/>
            </a:pPr>
            <a:r>
              <a:rPr lang="en-US"/>
              <a:t>objects on the real world. The outside world is visible along with the comput-er-generated graphics. With telepresence technology, manipulate objects in the virtual world, the results occur in a remote place of the real </a:t>
            </a:r>
          </a:p>
          <a:p>
            <a:pPr marL="0" indent="0">
              <a:buNone/>
            </a:pPr>
            <a:r>
              <a:rPr lang="en-US"/>
              <a:t>world. Desktop virtual real-ity is a subset of tradi-tional virtual reality systems. It uses con-ventional, computer input and output ment, and data glove sensors, which measure the bend and flex of fingers capture the user’s actions and instruct the computer to generate new images and sound signals. The effectors, such as stereoscopic displays, stimulate the operator’s senses. The reality simulator links the sensors and effectors to produce sensory experiences that resemble those in the physical environment. The reality simulator continuously churns out sensor and effector information in order to keep the virtual illusion alive. </a:t>
            </a:r>
          </a:p>
          <a:p>
            <a:pPr marL="0" indent="0">
              <a:buNone/>
            </a:pPr>
            <a:r>
              <a:rPr lang="en-US"/>
              <a:t>Latest develo Virtual reality has a wide range of uses from recreation to communication to scientific and medical research. Cur-rently, its situation is similar to the when users early-stages of computer graphics in the </a:t>
            </a:r>
          </a:p>
          <a:p>
            <a:pPr marL="0" indent="0">
              <a:buNone/>
            </a:pPr>
            <a:r>
              <a:rPr lang="en-US"/>
              <a:t>1960s through the earlv devices such as a keyboard, mouse and monitor, instead of a head-mounted dis-play. Although the same level of spatial awareness is missing, it is a popular choice for business users due to the inadequacies of existing head-mounted</a:t>
            </a:r>
          </a:p>
        </p:txBody>
      </p:sp>
    </p:spTree>
    <p:extLst>
      <p:ext uri="{BB962C8B-B14F-4D97-AF65-F5344CB8AC3E}">
        <p14:creationId xmlns:p14="http://schemas.microsoft.com/office/powerpoint/2010/main" val="293284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4B223-1E41-BC47-91F0-BAECCD3BC618}"/>
              </a:ext>
            </a:extLst>
          </p:cNvPr>
          <p:cNvSpPr>
            <a:spLocks noGrp="1"/>
          </p:cNvSpPr>
          <p:nvPr>
            <p:ph type="title"/>
          </p:nvPr>
        </p:nvSpPr>
        <p:spPr>
          <a:xfrm>
            <a:off x="237661" y="98629"/>
            <a:ext cx="10131425" cy="1456267"/>
          </a:xfrm>
        </p:spPr>
        <p:txBody>
          <a:bodyPr/>
          <a:lstStyle/>
          <a:p>
            <a:r>
              <a:rPr lang="en-US" sz="4800">
                <a:latin typeface="Broadway" pitchFamily="82" charset="0"/>
              </a:rPr>
              <a:t>ARCHITECTURE</a:t>
            </a:r>
            <a:r>
              <a:rPr lang="en-US"/>
              <a:t> </a:t>
            </a:r>
          </a:p>
        </p:txBody>
      </p:sp>
      <p:sp>
        <p:nvSpPr>
          <p:cNvPr id="3" name="Content Placeholder 2">
            <a:extLst>
              <a:ext uri="{FF2B5EF4-FFF2-40B4-BE49-F238E27FC236}">
                <a16:creationId xmlns:a16="http://schemas.microsoft.com/office/drawing/2014/main" id="{A1C4D405-B141-7B4C-BFF9-7B2C5B3929CB}"/>
              </a:ext>
            </a:extLst>
          </p:cNvPr>
          <p:cNvSpPr>
            <a:spLocks noGrp="1"/>
          </p:cNvSpPr>
          <p:nvPr>
            <p:ph idx="1"/>
          </p:nvPr>
        </p:nvSpPr>
        <p:spPr>
          <a:xfrm>
            <a:off x="237661" y="1378434"/>
            <a:ext cx="11158176" cy="5525614"/>
          </a:xfrm>
        </p:spPr>
        <p:txBody>
          <a:bodyPr>
            <a:normAutofit/>
          </a:bodyPr>
          <a:lstStyle/>
          <a:p>
            <a:pPr marL="0" indent="0">
              <a:buNone/>
            </a:pPr>
            <a:r>
              <a:rPr lang="en-US" sz="2000"/>
              <a:t>Virtual reality’s central objective is to place the participant in a virtual environment that gives the participant a feeling of “being there.” This requires linking the human perceptual and muscle systems with the“virtual environment.” A VR system consists of three types of hardware: </a:t>
            </a:r>
          </a:p>
          <a:p>
            <a:pPr marL="457200" indent="-457200">
              <a:buAutoNum type="arabicParenR"/>
            </a:pPr>
            <a:r>
              <a:rPr lang="en-US" sz="2000"/>
              <a:t>sensors,</a:t>
            </a:r>
          </a:p>
          <a:p>
            <a:pPr marL="457200" indent="-457200">
              <a:buAutoNum type="arabicParenR"/>
            </a:pPr>
            <a:r>
              <a:rPr lang="en-US" sz="2000"/>
              <a:t> 2) effectors </a:t>
            </a:r>
          </a:p>
          <a:p>
            <a:pPr marL="457200" indent="-457200">
              <a:buAutoNum type="arabicParenR"/>
            </a:pPr>
            <a:r>
              <a:rPr lang="en-US" sz="2000"/>
              <a:t> 3) the reality simulators</a:t>
            </a:r>
          </a:p>
          <a:p>
            <a:pPr marL="0" indent="0">
              <a:buNone/>
            </a:pPr>
            <a:r>
              <a:rPr lang="en-US" sz="2000"/>
              <a:t>the sensors-such as head position sensors, which detect the operator’s body movement and data glove sensors, which measure the bend and flex of fingerscapture the user’s actions and instruct </a:t>
            </a:r>
          </a:p>
          <a:p>
            <a:pPr marL="0" indent="0">
              <a:buNone/>
            </a:pPr>
            <a:r>
              <a:rPr lang="en-US" sz="2000"/>
              <a:t>the computer to generate new images and sound signals. The effectors, such as stereoscopic displays, stimulate theoperator’s senses. The reality simulator links the sensors and effectors to pro-</a:t>
            </a:r>
          </a:p>
          <a:p>
            <a:pPr marL="0" indent="0">
              <a:buNone/>
            </a:pPr>
            <a:r>
              <a:rPr lang="en-US" sz="2000"/>
              <a:t>duce sensory experiences that resemble those in the physical environment. The reality simulator continuously churns out sensor and effector information in order to keep the virtual illusion alive.</a:t>
            </a:r>
          </a:p>
        </p:txBody>
      </p:sp>
    </p:spTree>
    <p:extLst>
      <p:ext uri="{BB962C8B-B14F-4D97-AF65-F5344CB8AC3E}">
        <p14:creationId xmlns:p14="http://schemas.microsoft.com/office/powerpoint/2010/main" val="184538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F5897-2FCB-A640-A4E2-5C170FD563DB}"/>
              </a:ext>
            </a:extLst>
          </p:cNvPr>
          <p:cNvSpPr>
            <a:spLocks noGrp="1"/>
          </p:cNvSpPr>
          <p:nvPr>
            <p:ph type="title"/>
          </p:nvPr>
        </p:nvSpPr>
        <p:spPr>
          <a:xfrm>
            <a:off x="364959" y="906676"/>
            <a:ext cx="10131425" cy="1456267"/>
          </a:xfrm>
        </p:spPr>
        <p:txBody>
          <a:bodyPr/>
          <a:lstStyle/>
          <a:p>
            <a:r>
              <a:rPr lang="en-US">
                <a:latin typeface="Broadway" pitchFamily="82" charset="0"/>
              </a:rPr>
              <a:t>INNOVATIVE USES OF VIRTUAL REALITY </a:t>
            </a:r>
          </a:p>
        </p:txBody>
      </p:sp>
      <p:sp>
        <p:nvSpPr>
          <p:cNvPr id="3" name="Content Placeholder 2">
            <a:extLst>
              <a:ext uri="{FF2B5EF4-FFF2-40B4-BE49-F238E27FC236}">
                <a16:creationId xmlns:a16="http://schemas.microsoft.com/office/drawing/2014/main" id="{C0B8DDE3-223B-4642-8541-19E50335B813}"/>
              </a:ext>
            </a:extLst>
          </p:cNvPr>
          <p:cNvSpPr>
            <a:spLocks noGrp="1"/>
          </p:cNvSpPr>
          <p:nvPr>
            <p:ph idx="1"/>
          </p:nvPr>
        </p:nvSpPr>
        <p:spPr>
          <a:xfrm>
            <a:off x="6416842" y="327378"/>
            <a:ext cx="12094232" cy="7016341"/>
          </a:xfrm>
        </p:spPr>
        <p:txBody>
          <a:bodyPr/>
          <a:lstStyle/>
          <a:p>
            <a:pPr marL="0" indent="0">
              <a:buNone/>
            </a:pPr>
            <a:r>
              <a:rPr lang="en-US" sz="3200">
                <a:latin typeface="Broadway" pitchFamily="82" charset="0"/>
              </a:rPr>
              <a:t>Dining</a:t>
            </a:r>
            <a:r>
              <a:rPr lang="en-US"/>
              <a:t> </a:t>
            </a:r>
          </a:p>
          <a:p>
            <a:pPr marL="0" indent="0">
              <a:buNone/>
            </a:pPr>
            <a:r>
              <a:rPr lang="en-US"/>
              <a:t>Now we can travel virtually to different places </a:t>
            </a:r>
          </a:p>
          <a:p>
            <a:pPr marL="0" indent="0">
              <a:buNone/>
            </a:pPr>
            <a:r>
              <a:rPr lang="en-US"/>
              <a:t>and immerse ourselves in </a:t>
            </a:r>
          </a:p>
          <a:p>
            <a:pPr marL="0" indent="0">
              <a:buNone/>
            </a:pPr>
            <a:r>
              <a:rPr lang="en-US"/>
              <a:t>certain environments while tasting </a:t>
            </a:r>
          </a:p>
          <a:p>
            <a:pPr marL="0" indent="0">
              <a:buNone/>
            </a:pPr>
            <a:r>
              <a:rPr lang="en-US"/>
              <a:t>the dishes from these locations.</a:t>
            </a:r>
          </a:p>
        </p:txBody>
      </p:sp>
      <p:pic>
        <p:nvPicPr>
          <p:cNvPr id="4" name="Picture 4">
            <a:extLst>
              <a:ext uri="{FF2B5EF4-FFF2-40B4-BE49-F238E27FC236}">
                <a16:creationId xmlns:a16="http://schemas.microsoft.com/office/drawing/2014/main" id="{023D868F-FF0B-AE42-AD34-049845623055}"/>
              </a:ext>
            </a:extLst>
          </p:cNvPr>
          <p:cNvPicPr>
            <a:picLocks noChangeAspect="1"/>
          </p:cNvPicPr>
          <p:nvPr/>
        </p:nvPicPr>
        <p:blipFill>
          <a:blip r:embed="rId2"/>
          <a:stretch>
            <a:fillRect/>
          </a:stretch>
        </p:blipFill>
        <p:spPr>
          <a:xfrm>
            <a:off x="1004296" y="2802617"/>
            <a:ext cx="4426375" cy="2532870"/>
          </a:xfrm>
          <a:prstGeom prst="rect">
            <a:avLst/>
          </a:prstGeom>
        </p:spPr>
      </p:pic>
    </p:spTree>
    <p:extLst>
      <p:ext uri="{BB962C8B-B14F-4D97-AF65-F5344CB8AC3E}">
        <p14:creationId xmlns:p14="http://schemas.microsoft.com/office/powerpoint/2010/main" val="180726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2E11-C85E-E245-B114-56A6AE4E9118}"/>
              </a:ext>
            </a:extLst>
          </p:cNvPr>
          <p:cNvSpPr>
            <a:spLocks noGrp="1"/>
          </p:cNvSpPr>
          <p:nvPr>
            <p:ph type="title"/>
          </p:nvPr>
        </p:nvSpPr>
        <p:spPr>
          <a:xfrm>
            <a:off x="772397" y="90789"/>
            <a:ext cx="10131425" cy="1456267"/>
          </a:xfrm>
        </p:spPr>
        <p:txBody>
          <a:bodyPr/>
          <a:lstStyle/>
          <a:p>
            <a:r>
              <a:rPr lang="en-US" sz="3200">
                <a:latin typeface="Broadway" pitchFamily="82" charset="0"/>
              </a:rPr>
              <a:t>MEDICINE</a:t>
            </a:r>
            <a:r>
              <a:rPr lang="en-US"/>
              <a:t> </a:t>
            </a:r>
          </a:p>
        </p:txBody>
      </p:sp>
      <p:sp>
        <p:nvSpPr>
          <p:cNvPr id="3" name="Content Placeholder 2">
            <a:extLst>
              <a:ext uri="{FF2B5EF4-FFF2-40B4-BE49-F238E27FC236}">
                <a16:creationId xmlns:a16="http://schemas.microsoft.com/office/drawing/2014/main" id="{583A1796-9BB8-F949-8E27-5E7AB7F53CF1}"/>
              </a:ext>
            </a:extLst>
          </p:cNvPr>
          <p:cNvSpPr>
            <a:spLocks noGrp="1"/>
          </p:cNvSpPr>
          <p:nvPr>
            <p:ph idx="1"/>
          </p:nvPr>
        </p:nvSpPr>
        <p:spPr>
          <a:xfrm>
            <a:off x="534737" y="1355433"/>
            <a:ext cx="6278775" cy="2090981"/>
          </a:xfrm>
        </p:spPr>
        <p:txBody>
          <a:bodyPr>
            <a:normAutofit fontScale="92500" lnSpcReduction="20000"/>
          </a:bodyPr>
          <a:lstStyle/>
          <a:p>
            <a:pPr marL="0" indent="0">
              <a:buNone/>
            </a:pPr>
            <a:r>
              <a:rPr lang="en-US" sz="2400"/>
              <a:t>The Spanish National Research </a:t>
            </a:r>
          </a:p>
          <a:p>
            <a:pPr marL="0" indent="0">
              <a:buNone/>
            </a:pPr>
            <a:r>
              <a:rPr lang="en-US" sz="2400"/>
              <a:t>Council has succeeded in reducing </a:t>
            </a:r>
          </a:p>
          <a:p>
            <a:pPr marL="0" indent="0">
              <a:buNone/>
            </a:pPr>
            <a:r>
              <a:rPr lang="en-US" sz="2400"/>
              <a:t>the effectsof Parkinson's in </a:t>
            </a:r>
          </a:p>
          <a:p>
            <a:pPr marL="0" indent="0">
              <a:buNone/>
            </a:pPr>
            <a:r>
              <a:rPr lang="en-US" sz="2400"/>
              <a:t>several patients by applying a</a:t>
            </a:r>
          </a:p>
          <a:p>
            <a:pPr marL="0" indent="0">
              <a:buNone/>
            </a:pPr>
            <a:r>
              <a:rPr lang="en-US" sz="2400"/>
              <a:t> treatment that uses VR.</a:t>
            </a:r>
          </a:p>
        </p:txBody>
      </p:sp>
      <p:sp>
        <p:nvSpPr>
          <p:cNvPr id="4" name="TextBox 3">
            <a:extLst>
              <a:ext uri="{FF2B5EF4-FFF2-40B4-BE49-F238E27FC236}">
                <a16:creationId xmlns:a16="http://schemas.microsoft.com/office/drawing/2014/main" id="{BA550D82-E63B-6E4E-94F6-F0F7419A6DB8}"/>
              </a:ext>
            </a:extLst>
          </p:cNvPr>
          <p:cNvSpPr txBox="1"/>
          <p:nvPr/>
        </p:nvSpPr>
        <p:spPr>
          <a:xfrm>
            <a:off x="534736" y="4627936"/>
            <a:ext cx="4994064" cy="1569660"/>
          </a:xfrm>
          <a:prstGeom prst="rect">
            <a:avLst/>
          </a:prstGeom>
          <a:noFill/>
        </p:spPr>
        <p:txBody>
          <a:bodyPr wrap="square" rtlCol="0">
            <a:spAutoFit/>
          </a:bodyPr>
          <a:lstStyle/>
          <a:p>
            <a:pPr algn="l"/>
            <a:r>
              <a:rPr lang="en-US" sz="2400"/>
              <a:t>In classrooms, the use of VR </a:t>
            </a:r>
          </a:p>
          <a:p>
            <a:pPr algn="l"/>
            <a:r>
              <a:rPr lang="en-US" sz="2400"/>
              <a:t>allows students to better retain </a:t>
            </a:r>
          </a:p>
          <a:p>
            <a:pPr algn="l"/>
            <a:r>
              <a:rPr lang="en-US" sz="2400"/>
              <a:t>knowledge and helps students </a:t>
            </a:r>
          </a:p>
          <a:p>
            <a:pPr algn="l"/>
            <a:r>
              <a:rPr lang="en-US" sz="2400"/>
              <a:t>with learning difficultie</a:t>
            </a:r>
            <a:r>
              <a:rPr lang="en-US"/>
              <a:t>s.</a:t>
            </a:r>
          </a:p>
        </p:txBody>
      </p:sp>
      <p:sp>
        <p:nvSpPr>
          <p:cNvPr id="5" name="TextBox 4">
            <a:extLst>
              <a:ext uri="{FF2B5EF4-FFF2-40B4-BE49-F238E27FC236}">
                <a16:creationId xmlns:a16="http://schemas.microsoft.com/office/drawing/2014/main" id="{C77D1FF4-3382-2B4A-8434-F39A3FC44D77}"/>
              </a:ext>
            </a:extLst>
          </p:cNvPr>
          <p:cNvSpPr txBox="1"/>
          <p:nvPr/>
        </p:nvSpPr>
        <p:spPr>
          <a:xfrm rot="10800000" flipV="1">
            <a:off x="534737" y="4043160"/>
            <a:ext cx="7295593" cy="584775"/>
          </a:xfrm>
          <a:prstGeom prst="rect">
            <a:avLst/>
          </a:prstGeom>
          <a:noFill/>
        </p:spPr>
        <p:txBody>
          <a:bodyPr wrap="square" rtlCol="0">
            <a:spAutoFit/>
          </a:bodyPr>
          <a:lstStyle/>
          <a:p>
            <a:pPr algn="l"/>
            <a:r>
              <a:rPr lang="en-US" sz="3200">
                <a:latin typeface="Broadway" pitchFamily="82" charset="0"/>
              </a:rPr>
              <a:t>EDUCATION </a:t>
            </a:r>
          </a:p>
        </p:txBody>
      </p:sp>
      <p:pic>
        <p:nvPicPr>
          <p:cNvPr id="6" name="Picture 6">
            <a:extLst>
              <a:ext uri="{FF2B5EF4-FFF2-40B4-BE49-F238E27FC236}">
                <a16:creationId xmlns:a16="http://schemas.microsoft.com/office/drawing/2014/main" id="{DFF88887-B3AC-2547-9094-04D976F3C15E}"/>
              </a:ext>
            </a:extLst>
          </p:cNvPr>
          <p:cNvPicPr>
            <a:picLocks noChangeAspect="1"/>
          </p:cNvPicPr>
          <p:nvPr/>
        </p:nvPicPr>
        <p:blipFill>
          <a:blip r:embed="rId2"/>
          <a:stretch>
            <a:fillRect/>
          </a:stretch>
        </p:blipFill>
        <p:spPr>
          <a:xfrm>
            <a:off x="5827989" y="1895019"/>
            <a:ext cx="5726131" cy="3212995"/>
          </a:xfrm>
          <a:prstGeom prst="rect">
            <a:avLst/>
          </a:prstGeom>
        </p:spPr>
      </p:pic>
    </p:spTree>
    <p:extLst>
      <p:ext uri="{BB962C8B-B14F-4D97-AF65-F5344CB8AC3E}">
        <p14:creationId xmlns:p14="http://schemas.microsoft.com/office/powerpoint/2010/main" val="3475185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0CE3A1-5DD2-0C47-8287-1623D3C461B3}"/>
              </a:ext>
            </a:extLst>
          </p:cNvPr>
          <p:cNvSpPr txBox="1"/>
          <p:nvPr/>
        </p:nvSpPr>
        <p:spPr>
          <a:xfrm>
            <a:off x="5181600" y="2513857"/>
            <a:ext cx="1828800" cy="461665"/>
          </a:xfrm>
          <a:prstGeom prst="rect">
            <a:avLst/>
          </a:prstGeom>
          <a:noFill/>
        </p:spPr>
        <p:txBody>
          <a:bodyPr wrap="square" rtlCol="0">
            <a:spAutoFit/>
          </a:bodyPr>
          <a:lstStyle/>
          <a:p>
            <a:pPr algn="l"/>
            <a:endParaRPr lang="en-US" sz="2400"/>
          </a:p>
        </p:txBody>
      </p:sp>
      <p:sp>
        <p:nvSpPr>
          <p:cNvPr id="5" name="TextBox 4">
            <a:extLst>
              <a:ext uri="{FF2B5EF4-FFF2-40B4-BE49-F238E27FC236}">
                <a16:creationId xmlns:a16="http://schemas.microsoft.com/office/drawing/2014/main" id="{60266AB6-2EE9-2B4A-84DC-24559689C752}"/>
              </a:ext>
            </a:extLst>
          </p:cNvPr>
          <p:cNvSpPr txBox="1"/>
          <p:nvPr/>
        </p:nvSpPr>
        <p:spPr>
          <a:xfrm>
            <a:off x="7415610" y="1729027"/>
            <a:ext cx="6350298" cy="1569660"/>
          </a:xfrm>
          <a:prstGeom prst="rect">
            <a:avLst/>
          </a:prstGeom>
          <a:noFill/>
        </p:spPr>
        <p:txBody>
          <a:bodyPr wrap="square" rtlCol="0">
            <a:spAutoFit/>
          </a:bodyPr>
          <a:lstStyle/>
          <a:p>
            <a:pPr algn="l"/>
            <a:r>
              <a:rPr lang="en-US" sz="2400"/>
              <a:t>Users can enter a scene in </a:t>
            </a:r>
          </a:p>
          <a:p>
            <a:pPr algn="l"/>
            <a:r>
              <a:rPr lang="en-US" sz="2400"/>
              <a:t>a video game or practice </a:t>
            </a:r>
          </a:p>
          <a:p>
            <a:pPr algn="l"/>
            <a:r>
              <a:rPr lang="en-US" sz="2400"/>
              <a:t>extreme sports without </a:t>
            </a:r>
          </a:p>
          <a:p>
            <a:pPr algn="l"/>
            <a:r>
              <a:rPr lang="en-US" sz="2400"/>
              <a:t>moving from their sofa.</a:t>
            </a:r>
          </a:p>
        </p:txBody>
      </p:sp>
      <p:sp>
        <p:nvSpPr>
          <p:cNvPr id="6" name="TextBox 5">
            <a:extLst>
              <a:ext uri="{FF2B5EF4-FFF2-40B4-BE49-F238E27FC236}">
                <a16:creationId xmlns:a16="http://schemas.microsoft.com/office/drawing/2014/main" id="{3D599795-F8ED-A04C-A53F-822B39734F5C}"/>
              </a:ext>
            </a:extLst>
          </p:cNvPr>
          <p:cNvSpPr txBox="1"/>
          <p:nvPr/>
        </p:nvSpPr>
        <p:spPr>
          <a:xfrm rot="10800000" flipV="1">
            <a:off x="7308664" y="4735871"/>
            <a:ext cx="5905278" cy="1200329"/>
          </a:xfrm>
          <a:prstGeom prst="rect">
            <a:avLst/>
          </a:prstGeom>
          <a:noFill/>
        </p:spPr>
        <p:txBody>
          <a:bodyPr wrap="square" rtlCol="0">
            <a:spAutoFit/>
          </a:bodyPr>
          <a:lstStyle/>
          <a:p>
            <a:pPr algn="l"/>
            <a:r>
              <a:rPr lang="en-US" sz="2400"/>
              <a:t>RV helps architects to better </a:t>
            </a:r>
          </a:p>
          <a:p>
            <a:pPr algn="l"/>
            <a:r>
              <a:rPr lang="en-US" sz="2400"/>
              <a:t>envisage a space and present the project to their clients.</a:t>
            </a:r>
          </a:p>
        </p:txBody>
      </p:sp>
      <p:sp>
        <p:nvSpPr>
          <p:cNvPr id="7" name="TextBox 6">
            <a:extLst>
              <a:ext uri="{FF2B5EF4-FFF2-40B4-BE49-F238E27FC236}">
                <a16:creationId xmlns:a16="http://schemas.microsoft.com/office/drawing/2014/main" id="{61C1FC1B-9086-EE4B-9CC0-782513DA9440}"/>
              </a:ext>
            </a:extLst>
          </p:cNvPr>
          <p:cNvSpPr txBox="1"/>
          <p:nvPr/>
        </p:nvSpPr>
        <p:spPr>
          <a:xfrm rot="10800000" flipV="1">
            <a:off x="7415610" y="921800"/>
            <a:ext cx="4087172" cy="584775"/>
          </a:xfrm>
          <a:prstGeom prst="rect">
            <a:avLst/>
          </a:prstGeom>
          <a:noFill/>
        </p:spPr>
        <p:txBody>
          <a:bodyPr wrap="square" rtlCol="0">
            <a:spAutoFit/>
          </a:bodyPr>
          <a:lstStyle/>
          <a:p>
            <a:pPr algn="l"/>
            <a:r>
              <a:rPr lang="en-US" sz="3200">
                <a:latin typeface="Broadway" pitchFamily="82" charset="0"/>
              </a:rPr>
              <a:t>ENTERTAINMENT </a:t>
            </a:r>
          </a:p>
        </p:txBody>
      </p:sp>
      <p:sp>
        <p:nvSpPr>
          <p:cNvPr id="8" name="TextBox 7">
            <a:extLst>
              <a:ext uri="{FF2B5EF4-FFF2-40B4-BE49-F238E27FC236}">
                <a16:creationId xmlns:a16="http://schemas.microsoft.com/office/drawing/2014/main" id="{BE6E9D0C-CBE6-7443-BEAC-93B44EFC078C}"/>
              </a:ext>
            </a:extLst>
          </p:cNvPr>
          <p:cNvSpPr txBox="1"/>
          <p:nvPr/>
        </p:nvSpPr>
        <p:spPr>
          <a:xfrm rot="10800000" flipV="1">
            <a:off x="7308664" y="3996868"/>
            <a:ext cx="6142938" cy="584775"/>
          </a:xfrm>
          <a:prstGeom prst="rect">
            <a:avLst/>
          </a:prstGeom>
          <a:noFill/>
        </p:spPr>
        <p:txBody>
          <a:bodyPr wrap="square" rtlCol="0">
            <a:spAutoFit/>
          </a:bodyPr>
          <a:lstStyle/>
          <a:p>
            <a:pPr algn="l"/>
            <a:r>
              <a:rPr lang="en-US" sz="3200">
                <a:latin typeface="Broadway" pitchFamily="82" charset="0"/>
              </a:rPr>
              <a:t>ARCHITECTURE </a:t>
            </a:r>
          </a:p>
        </p:txBody>
      </p:sp>
      <p:pic>
        <p:nvPicPr>
          <p:cNvPr id="9" name="Picture 9">
            <a:extLst>
              <a:ext uri="{FF2B5EF4-FFF2-40B4-BE49-F238E27FC236}">
                <a16:creationId xmlns:a16="http://schemas.microsoft.com/office/drawing/2014/main" id="{C9097E7D-659B-8D48-A5F9-0E670994206E}"/>
              </a:ext>
            </a:extLst>
          </p:cNvPr>
          <p:cNvPicPr>
            <a:picLocks noChangeAspect="1"/>
          </p:cNvPicPr>
          <p:nvPr/>
        </p:nvPicPr>
        <p:blipFill>
          <a:blip r:embed="rId2"/>
          <a:stretch>
            <a:fillRect/>
          </a:stretch>
        </p:blipFill>
        <p:spPr>
          <a:xfrm>
            <a:off x="578613" y="921800"/>
            <a:ext cx="5878680" cy="4033428"/>
          </a:xfrm>
          <a:prstGeom prst="rect">
            <a:avLst/>
          </a:prstGeom>
        </p:spPr>
      </p:pic>
    </p:spTree>
    <p:extLst>
      <p:ext uri="{BB962C8B-B14F-4D97-AF65-F5344CB8AC3E}">
        <p14:creationId xmlns:p14="http://schemas.microsoft.com/office/powerpoint/2010/main" val="818641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07DE69-B6B7-4B43-88D8-9EE0B7202D98}"/>
              </a:ext>
            </a:extLst>
          </p:cNvPr>
          <p:cNvSpPr txBox="1"/>
          <p:nvPr/>
        </p:nvSpPr>
        <p:spPr>
          <a:xfrm>
            <a:off x="297670" y="1102281"/>
            <a:ext cx="4009932" cy="1938992"/>
          </a:xfrm>
          <a:prstGeom prst="rect">
            <a:avLst/>
          </a:prstGeom>
          <a:noFill/>
        </p:spPr>
        <p:txBody>
          <a:bodyPr wrap="square" rtlCol="0">
            <a:spAutoFit/>
          </a:bodyPr>
          <a:lstStyle/>
          <a:p>
            <a:pPr algn="l"/>
            <a:r>
              <a:rPr lang="en-US" sz="2400"/>
              <a:t>Digital Twins are exact digital </a:t>
            </a:r>
          </a:p>
          <a:p>
            <a:pPr algn="l"/>
            <a:r>
              <a:rPr lang="en-US" sz="2400"/>
              <a:t>copies of physical objects that </a:t>
            </a:r>
          </a:p>
          <a:p>
            <a:pPr algn="l"/>
            <a:r>
              <a:rPr lang="en-US" sz="2400"/>
              <a:t>factory workers can practice </a:t>
            </a:r>
          </a:p>
          <a:p>
            <a:pPr algn="l"/>
            <a:r>
              <a:rPr lang="en-US" sz="2400"/>
              <a:t>on and test in a virtual </a:t>
            </a:r>
          </a:p>
          <a:p>
            <a:pPr algn="l"/>
            <a:r>
              <a:rPr lang="en-US" sz="2400"/>
              <a:t>world.</a:t>
            </a:r>
          </a:p>
        </p:txBody>
      </p:sp>
      <p:sp>
        <p:nvSpPr>
          <p:cNvPr id="5" name="TextBox 4">
            <a:extLst>
              <a:ext uri="{FF2B5EF4-FFF2-40B4-BE49-F238E27FC236}">
                <a16:creationId xmlns:a16="http://schemas.microsoft.com/office/drawing/2014/main" id="{53973646-2ED2-744F-89C3-8E51DB0B1550}"/>
              </a:ext>
            </a:extLst>
          </p:cNvPr>
          <p:cNvSpPr txBox="1"/>
          <p:nvPr/>
        </p:nvSpPr>
        <p:spPr>
          <a:xfrm>
            <a:off x="297670" y="517506"/>
            <a:ext cx="3362306" cy="584775"/>
          </a:xfrm>
          <a:prstGeom prst="rect">
            <a:avLst/>
          </a:prstGeom>
          <a:noFill/>
        </p:spPr>
        <p:txBody>
          <a:bodyPr wrap="square" rtlCol="0">
            <a:spAutoFit/>
          </a:bodyPr>
          <a:lstStyle/>
          <a:p>
            <a:pPr algn="l"/>
            <a:r>
              <a:rPr lang="en-US" sz="3200">
                <a:latin typeface="Broadway" pitchFamily="82" charset="0"/>
              </a:rPr>
              <a:t>INDUSTRY </a:t>
            </a:r>
          </a:p>
        </p:txBody>
      </p:sp>
      <p:sp>
        <p:nvSpPr>
          <p:cNvPr id="6" name="TextBox 5">
            <a:extLst>
              <a:ext uri="{FF2B5EF4-FFF2-40B4-BE49-F238E27FC236}">
                <a16:creationId xmlns:a16="http://schemas.microsoft.com/office/drawing/2014/main" id="{A980CDC4-D5EF-144D-88B8-B5AE1D57DA1A}"/>
              </a:ext>
            </a:extLst>
          </p:cNvPr>
          <p:cNvSpPr txBox="1"/>
          <p:nvPr/>
        </p:nvSpPr>
        <p:spPr>
          <a:xfrm>
            <a:off x="5834576" y="1102280"/>
            <a:ext cx="5394900" cy="1569660"/>
          </a:xfrm>
          <a:prstGeom prst="rect">
            <a:avLst/>
          </a:prstGeom>
          <a:noFill/>
        </p:spPr>
        <p:txBody>
          <a:bodyPr wrap="square" rtlCol="0">
            <a:spAutoFit/>
          </a:bodyPr>
          <a:lstStyle/>
          <a:p>
            <a:pPr algn="l"/>
            <a:r>
              <a:rPr lang="en-US" sz="2400"/>
              <a:t>Some museums and galleries offer virtual </a:t>
            </a:r>
          </a:p>
          <a:p>
            <a:pPr algn="l"/>
            <a:r>
              <a:rPr lang="en-US" sz="2400"/>
              <a:t>visits or immersive experiences to help </a:t>
            </a:r>
          </a:p>
          <a:p>
            <a:pPr algn="l"/>
            <a:r>
              <a:rPr lang="en-US" sz="2400"/>
              <a:t>understand the history and culture </a:t>
            </a:r>
          </a:p>
          <a:p>
            <a:pPr algn="l"/>
            <a:r>
              <a:rPr lang="en-US" sz="2400"/>
              <a:t>associated with each work.</a:t>
            </a:r>
          </a:p>
        </p:txBody>
      </p:sp>
      <p:sp>
        <p:nvSpPr>
          <p:cNvPr id="7" name="TextBox 6">
            <a:extLst>
              <a:ext uri="{FF2B5EF4-FFF2-40B4-BE49-F238E27FC236}">
                <a16:creationId xmlns:a16="http://schemas.microsoft.com/office/drawing/2014/main" id="{E5AFB39C-D6EF-7C45-B4F5-44D67824D6FB}"/>
              </a:ext>
            </a:extLst>
          </p:cNvPr>
          <p:cNvSpPr txBox="1"/>
          <p:nvPr/>
        </p:nvSpPr>
        <p:spPr>
          <a:xfrm>
            <a:off x="5834576" y="308452"/>
            <a:ext cx="6558844" cy="584775"/>
          </a:xfrm>
          <a:prstGeom prst="rect">
            <a:avLst/>
          </a:prstGeom>
          <a:noFill/>
        </p:spPr>
        <p:txBody>
          <a:bodyPr wrap="square" rtlCol="0">
            <a:spAutoFit/>
          </a:bodyPr>
          <a:lstStyle/>
          <a:p>
            <a:pPr algn="l"/>
            <a:r>
              <a:rPr lang="en-US" sz="3200">
                <a:latin typeface="Broadway" pitchFamily="82" charset="0"/>
              </a:rPr>
              <a:t>CULTURE/ART</a:t>
            </a:r>
          </a:p>
        </p:txBody>
      </p:sp>
      <p:pic>
        <p:nvPicPr>
          <p:cNvPr id="8" name="Picture 8">
            <a:extLst>
              <a:ext uri="{FF2B5EF4-FFF2-40B4-BE49-F238E27FC236}">
                <a16:creationId xmlns:a16="http://schemas.microsoft.com/office/drawing/2014/main" id="{E878B80B-ECD8-BE4E-B448-472843906630}"/>
              </a:ext>
            </a:extLst>
          </p:cNvPr>
          <p:cNvPicPr>
            <a:picLocks noChangeAspect="1"/>
          </p:cNvPicPr>
          <p:nvPr/>
        </p:nvPicPr>
        <p:blipFill>
          <a:blip r:embed="rId2"/>
          <a:stretch>
            <a:fillRect/>
          </a:stretch>
        </p:blipFill>
        <p:spPr>
          <a:xfrm>
            <a:off x="4753877" y="2915405"/>
            <a:ext cx="6332980" cy="3430365"/>
          </a:xfrm>
          <a:prstGeom prst="rect">
            <a:avLst/>
          </a:prstGeom>
        </p:spPr>
      </p:pic>
      <p:sp>
        <p:nvSpPr>
          <p:cNvPr id="10" name="TextBox 9">
            <a:extLst>
              <a:ext uri="{FF2B5EF4-FFF2-40B4-BE49-F238E27FC236}">
                <a16:creationId xmlns:a16="http://schemas.microsoft.com/office/drawing/2014/main" id="{D3D6A044-1353-904D-87BB-504AFB04E053}"/>
              </a:ext>
            </a:extLst>
          </p:cNvPr>
          <p:cNvSpPr txBox="1"/>
          <p:nvPr/>
        </p:nvSpPr>
        <p:spPr>
          <a:xfrm>
            <a:off x="297670" y="4630588"/>
            <a:ext cx="3362306" cy="1938992"/>
          </a:xfrm>
          <a:prstGeom prst="rect">
            <a:avLst/>
          </a:prstGeom>
          <a:noFill/>
        </p:spPr>
        <p:txBody>
          <a:bodyPr wrap="square" rtlCol="0">
            <a:spAutoFit/>
          </a:bodyPr>
          <a:lstStyle/>
          <a:p>
            <a:pPr algn="l"/>
            <a:r>
              <a:rPr lang="en-US" sz="2400"/>
              <a:t>The UK Ministry of Defence uses </a:t>
            </a:r>
          </a:p>
          <a:p>
            <a:pPr algn="l"/>
            <a:r>
              <a:rPr lang="en-US" sz="2400"/>
              <a:t>VR for training in simulated </a:t>
            </a:r>
          </a:p>
          <a:p>
            <a:pPr algn="l"/>
            <a:r>
              <a:rPr lang="en-US" sz="2400"/>
              <a:t>combat environments.</a:t>
            </a:r>
          </a:p>
        </p:txBody>
      </p:sp>
      <p:sp>
        <p:nvSpPr>
          <p:cNvPr id="11" name="TextBox 10">
            <a:extLst>
              <a:ext uri="{FF2B5EF4-FFF2-40B4-BE49-F238E27FC236}">
                <a16:creationId xmlns:a16="http://schemas.microsoft.com/office/drawing/2014/main" id="{05EE3B15-2D7E-4A4B-AEFC-F2AE27573F6B}"/>
              </a:ext>
            </a:extLst>
          </p:cNvPr>
          <p:cNvSpPr txBox="1"/>
          <p:nvPr/>
        </p:nvSpPr>
        <p:spPr>
          <a:xfrm>
            <a:off x="297670" y="4045813"/>
            <a:ext cx="4914507" cy="584775"/>
          </a:xfrm>
          <a:prstGeom prst="rect">
            <a:avLst/>
          </a:prstGeom>
          <a:noFill/>
        </p:spPr>
        <p:txBody>
          <a:bodyPr wrap="square" rtlCol="0">
            <a:spAutoFit/>
          </a:bodyPr>
          <a:lstStyle/>
          <a:p>
            <a:pPr algn="l"/>
            <a:r>
              <a:rPr lang="en-US" sz="3200">
                <a:latin typeface="Broadway" pitchFamily="82" charset="0"/>
              </a:rPr>
              <a:t>MILITARY </a:t>
            </a:r>
          </a:p>
        </p:txBody>
      </p:sp>
    </p:spTree>
    <p:extLst>
      <p:ext uri="{BB962C8B-B14F-4D97-AF65-F5344CB8AC3E}">
        <p14:creationId xmlns:p14="http://schemas.microsoft.com/office/powerpoint/2010/main" val="6822540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Celestial</vt:lpstr>
      <vt:lpstr>VIRTUAL  REALITY </vt:lpstr>
      <vt:lpstr>THE BASICS</vt:lpstr>
      <vt:lpstr>PowerPoint Presentation</vt:lpstr>
      <vt:lpstr>ARCHITECTURE </vt:lpstr>
      <vt:lpstr>INNOVATIVE USES OF VIRTUAL REALITY </vt:lpstr>
      <vt:lpstr>MEDICINE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REALITY </dc:title>
  <dc:creator>srinithikarunanithi2004@gmail.com</dc:creator>
  <cp:lastModifiedBy>srinithikarunanithi2004@gmail.com</cp:lastModifiedBy>
  <cp:revision>7</cp:revision>
  <dcterms:created xsi:type="dcterms:W3CDTF">2022-01-22T14:39:23Z</dcterms:created>
  <dcterms:modified xsi:type="dcterms:W3CDTF">2022-03-31T13:59:25Z</dcterms:modified>
</cp:coreProperties>
</file>