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6" r:id="rId3"/>
    <p:sldId id="276" r:id="rId4"/>
    <p:sldId id="278" r:id="rId5"/>
    <p:sldId id="283" r:id="rId6"/>
    <p:sldId id="275" r:id="rId7"/>
    <p:sldId id="280" r:id="rId8"/>
    <p:sldId id="281" r:id="rId9"/>
    <p:sldId id="267" r:id="rId10"/>
    <p:sldId id="282" r:id="rId11"/>
    <p:sldId id="279" r:id="rId12"/>
    <p:sldId id="268" r:id="rId13"/>
    <p:sldId id="271"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4574" autoAdjust="0"/>
  </p:normalViewPr>
  <p:slideViewPr>
    <p:cSldViewPr snapToGrid="0">
      <p:cViewPr varScale="1">
        <p:scale>
          <a:sx n="69" d="100"/>
          <a:sy n="69" d="100"/>
        </p:scale>
        <p:origin x="402"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F101B-B227-4159-8303-D3086EC88389}" type="datetimeFigureOut">
              <a:rPr lang="en-US" smtClean="0"/>
              <a:pPr/>
              <a:t>3/26/2022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533B1-1B7C-4567-A308-39738394CF15}" type="slidenum">
              <a:rPr lang="en-US" smtClean="0"/>
              <a:pPr/>
              <a:t>‹#›</a:t>
            </a:fld>
            <a:endParaRPr lang="en-US"/>
          </a:p>
        </p:txBody>
      </p:sp>
    </p:spTree>
    <p:extLst>
      <p:ext uri="{BB962C8B-B14F-4D97-AF65-F5344CB8AC3E}">
        <p14:creationId xmlns:p14="http://schemas.microsoft.com/office/powerpoint/2010/main" val="3077647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0A1C42F-441A-4F2A-8E80-78F3676CC058}" type="datetime1">
              <a:rPr lang="en-US" smtClean="0"/>
              <a:pPr/>
              <a:t>3/26/2022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51530" y="132594"/>
            <a:ext cx="1411266" cy="1363792"/>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579" y="438642"/>
            <a:ext cx="1269242" cy="1047343"/>
          </a:xfrm>
          <a:prstGeom prst="rect">
            <a:avLst/>
          </a:prstGeom>
        </p:spPr>
      </p:pic>
    </p:spTree>
    <p:extLst>
      <p:ext uri="{BB962C8B-B14F-4D97-AF65-F5344CB8AC3E}">
        <p14:creationId xmlns:p14="http://schemas.microsoft.com/office/powerpoint/2010/main" val="25597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28F9AE-F903-4089-92EE-261C5CC2F17E}" type="datetime1">
              <a:rPr lang="en-US" smtClean="0"/>
              <a:pPr/>
              <a:t>3/26/2022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897518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A104F2-B3D9-4E44-9455-48D246B5B367}" type="datetime1">
              <a:rPr lang="en-US" smtClean="0"/>
              <a:pPr/>
              <a:t>3/26/2022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214046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AC1D28-3B35-4FCE-8072-E84DFBB90A17}" type="datetime1">
              <a:rPr lang="en-US" smtClean="0"/>
              <a:pPr/>
              <a:t>3/26/2022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50556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B1ED0E-4CAC-4979-8442-FE341C5F03D0}" type="datetime1">
              <a:rPr lang="en-US" smtClean="0"/>
              <a:pPr/>
              <a:t>3/26/2022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0557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6D4C3B-DED4-436D-A66F-49790EDDCF24}" type="datetime1">
              <a:rPr lang="en-US" smtClean="0"/>
              <a:pPr/>
              <a:t>3/26/2022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58832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2B8837-0504-404E-A6BC-39C23C28C36C}" type="datetime1">
              <a:rPr lang="en-US" smtClean="0"/>
              <a:pPr/>
              <a:t>3/26/2022</a:t>
            </a:fld>
            <a:endParaRPr lang="en-US"/>
          </a:p>
        </p:txBody>
      </p:sp>
      <p:sp>
        <p:nvSpPr>
          <p:cNvPr id="8" name="Footer Placeholder 7"/>
          <p:cNvSpPr>
            <a:spLocks noGrp="1"/>
          </p:cNvSpPr>
          <p:nvPr>
            <p:ph type="ftr" sz="quarter" idx="11"/>
          </p:nvPr>
        </p:nvSpPr>
        <p:spPr/>
        <p:txBody>
          <a:bodyPr/>
          <a:lstStyle/>
          <a:p>
            <a:r>
              <a:rPr lang="en-US"/>
              <a:t>15MC804 - Project work - Review 2</a:t>
            </a:r>
            <a:endParaRPr lang="en-US" dirty="0"/>
          </a:p>
        </p:txBody>
      </p:sp>
      <p:sp>
        <p:nvSpPr>
          <p:cNvPr id="9" name="Slide Number Placeholder 8"/>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15719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3A4C7B-BA43-417B-A2D4-C5736664F322}" type="datetime1">
              <a:rPr lang="en-US" smtClean="0"/>
              <a:pPr/>
              <a:t>3/26/2022</a:t>
            </a:fld>
            <a:endParaRPr lang="en-US"/>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
        <p:nvSpPr>
          <p:cNvPr id="5" name="Slide Number Placeholder 4"/>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3045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30B3D-494F-4171-81B4-648BA439B733}" type="datetime1">
              <a:rPr lang="en-US" smtClean="0"/>
              <a:pPr/>
              <a:t>3/26/2022</a:t>
            </a:fld>
            <a:endParaRPr lang="en-US"/>
          </a:p>
        </p:txBody>
      </p:sp>
      <p:sp>
        <p:nvSpPr>
          <p:cNvPr id="3" name="Footer Placeholder 2"/>
          <p:cNvSpPr>
            <a:spLocks noGrp="1"/>
          </p:cNvSpPr>
          <p:nvPr>
            <p:ph type="ftr" sz="quarter" idx="11"/>
          </p:nvPr>
        </p:nvSpPr>
        <p:spPr/>
        <p:txBody>
          <a:bodyPr/>
          <a:lstStyle/>
          <a:p>
            <a:r>
              <a:rPr lang="en-US"/>
              <a:t>15MC804 - Project work - Review 2</a:t>
            </a:r>
            <a:endParaRPr lang="en-US" dirty="0"/>
          </a:p>
        </p:txBody>
      </p:sp>
      <p:sp>
        <p:nvSpPr>
          <p:cNvPr id="4" name="Slide Number Placeholder 3"/>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79410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6BDEBD-BB08-4ECC-BF12-ABA31FD1702E}" type="datetime1">
              <a:rPr lang="en-US" smtClean="0"/>
              <a:pPr/>
              <a:t>3/26/2022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62306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444675-D6C7-4520-8CC3-2EB0B71C2818}" type="datetime1">
              <a:rPr lang="en-US" smtClean="0"/>
              <a:pPr/>
              <a:t>3/26/2022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306834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8BADA-3124-459B-9C3C-25C5D1AC2B22}" type="datetime1">
              <a:rPr lang="en-US" smtClean="0"/>
              <a:pPr/>
              <a:t>3/26/2022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15MC804 - Project work - Review 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B3995-864D-412F-881C-EF0BFF8447F9}" type="slidenum">
              <a:rPr lang="en-US" smtClean="0"/>
              <a:pPr/>
              <a:t>‹#›</a:t>
            </a:fld>
            <a:endParaRPr lang="en-US"/>
          </a:p>
        </p:txBody>
      </p:sp>
    </p:spTree>
    <p:extLst>
      <p:ext uri="{BB962C8B-B14F-4D97-AF65-F5344CB8AC3E}">
        <p14:creationId xmlns:p14="http://schemas.microsoft.com/office/powerpoint/2010/main" val="4258119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0258" y="1710813"/>
            <a:ext cx="9144000" cy="1179718"/>
          </a:xfrm>
        </p:spPr>
        <p:txBody>
          <a:bodyPr>
            <a:normAutofit fontScale="90000"/>
          </a:bodyPr>
          <a:lstStyle/>
          <a:p>
            <a:r>
              <a:rPr lang="en-IN" b="1"/>
              <a:t>WATER PURIFICATION USING SOLAR ENERGY</a:t>
            </a:r>
            <a:endParaRPr lang="en-US" b="1" dirty="0"/>
          </a:p>
        </p:txBody>
      </p:sp>
      <p:sp>
        <p:nvSpPr>
          <p:cNvPr id="3" name="Subtitle 2"/>
          <p:cNvSpPr>
            <a:spLocks noGrp="1"/>
          </p:cNvSpPr>
          <p:nvPr>
            <p:ph type="subTitle" idx="1"/>
          </p:nvPr>
        </p:nvSpPr>
        <p:spPr>
          <a:xfrm>
            <a:off x="3446859" y="3576606"/>
            <a:ext cx="3393282" cy="2817050"/>
          </a:xfrm>
        </p:spPr>
        <p:txBody>
          <a:bodyPr>
            <a:normAutofit fontScale="85000" lnSpcReduction="10000"/>
          </a:bodyPr>
          <a:lstStyle/>
          <a:p>
            <a:pPr algn="l"/>
            <a:r>
              <a:rPr lang="en-US" b="1"/>
              <a:t>Student 1 </a:t>
            </a:r>
            <a:r>
              <a:rPr lang="en-IN" b="1"/>
              <a:t>:7376211EC247</a:t>
            </a:r>
          </a:p>
          <a:p>
            <a:pPr algn="l"/>
            <a:r>
              <a:rPr lang="en-IN" b="1"/>
              <a:t>                PAVITHRAADEVI S V</a:t>
            </a:r>
            <a:endParaRPr lang="en-US" b="1" dirty="0"/>
          </a:p>
          <a:p>
            <a:pPr algn="l"/>
            <a:r>
              <a:rPr lang="en-US" b="1" dirty="0"/>
              <a:t>Student </a:t>
            </a:r>
            <a:r>
              <a:rPr lang="en-US" b="1"/>
              <a:t>2 </a:t>
            </a:r>
            <a:r>
              <a:rPr lang="en-IN" b="1"/>
              <a:t>:7376211EC165</a:t>
            </a:r>
          </a:p>
          <a:p>
            <a:pPr algn="l"/>
            <a:r>
              <a:rPr lang="en-IN" b="1"/>
              <a:t>                    JAISHREEDEVAKI T</a:t>
            </a:r>
            <a:endParaRPr lang="en-US" b="1" dirty="0"/>
          </a:p>
          <a:p>
            <a:pPr algn="l"/>
            <a:r>
              <a:rPr lang="en-US" b="1" dirty="0"/>
              <a:t>Student </a:t>
            </a:r>
            <a:r>
              <a:rPr lang="en-US" b="1"/>
              <a:t>3 </a:t>
            </a:r>
            <a:r>
              <a:rPr lang="en-IN" b="1"/>
              <a:t>:7376211EC313</a:t>
            </a:r>
          </a:p>
          <a:p>
            <a:pPr algn="l"/>
            <a:r>
              <a:rPr lang="en-IN" b="1"/>
              <a:t>                   VINISHA K</a:t>
            </a:r>
            <a:endParaRPr lang="en-US" b="1" dirty="0"/>
          </a:p>
          <a:p>
            <a:pPr algn="l"/>
            <a:r>
              <a:rPr lang="en-US" b="1"/>
              <a:t>Student 4</a:t>
            </a:r>
            <a:r>
              <a:rPr lang="en-IN" b="1"/>
              <a:t> :NA</a:t>
            </a:r>
            <a:endParaRPr lang="en-US" b="1" dirty="0"/>
          </a:p>
          <a:p>
            <a:pPr algn="l"/>
            <a:endParaRPr lang="en-US" dirty="0"/>
          </a:p>
        </p:txBody>
      </p:sp>
      <p:sp>
        <p:nvSpPr>
          <p:cNvPr id="4" name="Rectangle 3"/>
          <p:cNvSpPr/>
          <p:nvPr/>
        </p:nvSpPr>
        <p:spPr>
          <a:xfrm>
            <a:off x="10432473" y="249382"/>
            <a:ext cx="1537854" cy="1233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83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1373-F3BE-448A-9CDE-A9DB6DABFBAF}"/>
              </a:ext>
            </a:extLst>
          </p:cNvPr>
          <p:cNvSpPr>
            <a:spLocks noGrp="1"/>
          </p:cNvSpPr>
          <p:nvPr>
            <p:ph type="title"/>
          </p:nvPr>
        </p:nvSpPr>
        <p:spPr/>
        <p:txBody>
          <a:bodyPr>
            <a:normAutofit/>
          </a:bodyPr>
          <a:lstStyle/>
          <a:p>
            <a:r>
              <a:rPr lang="en-US" sz="3600" dirty="0"/>
              <a:t>Technology stack &amp; use case</a:t>
            </a:r>
            <a:endParaRPr lang="en-IN" sz="3600" dirty="0"/>
          </a:p>
        </p:txBody>
      </p:sp>
      <p:pic>
        <p:nvPicPr>
          <p:cNvPr id="4" name="Picture 3">
            <a:extLst>
              <a:ext uri="{FF2B5EF4-FFF2-40B4-BE49-F238E27FC236}">
                <a16:creationId xmlns:a16="http://schemas.microsoft.com/office/drawing/2014/main" id="{1CAA7C1A-FB2D-4999-A657-D96EC8E83AD7}"/>
              </a:ext>
            </a:extLst>
          </p:cNvPr>
          <p:cNvPicPr>
            <a:picLocks noChangeAspect="1"/>
          </p:cNvPicPr>
          <p:nvPr/>
        </p:nvPicPr>
        <p:blipFill>
          <a:blip r:embed="rId2"/>
          <a:stretch>
            <a:fillRect/>
          </a:stretch>
        </p:blipFill>
        <p:spPr>
          <a:xfrm>
            <a:off x="299229" y="2074862"/>
            <a:ext cx="6344826" cy="3287713"/>
          </a:xfrm>
          <a:prstGeom prst="rect">
            <a:avLst/>
          </a:prstGeom>
        </p:spPr>
      </p:pic>
      <p:pic>
        <p:nvPicPr>
          <p:cNvPr id="6" name="Picture 5">
            <a:extLst>
              <a:ext uri="{FF2B5EF4-FFF2-40B4-BE49-F238E27FC236}">
                <a16:creationId xmlns:a16="http://schemas.microsoft.com/office/drawing/2014/main" id="{6ECF7348-CAE1-4E94-968D-8ACFBFC1ACDC}"/>
              </a:ext>
            </a:extLst>
          </p:cNvPr>
          <p:cNvPicPr>
            <a:picLocks noChangeAspect="1"/>
          </p:cNvPicPr>
          <p:nvPr/>
        </p:nvPicPr>
        <p:blipFill>
          <a:blip r:embed="rId3"/>
          <a:stretch>
            <a:fillRect/>
          </a:stretch>
        </p:blipFill>
        <p:spPr>
          <a:xfrm>
            <a:off x="6867526" y="2118574"/>
            <a:ext cx="5200650" cy="3205052"/>
          </a:xfrm>
          <a:prstGeom prst="rect">
            <a:avLst/>
          </a:prstGeom>
        </p:spPr>
      </p:pic>
    </p:spTree>
    <p:extLst>
      <p:ext uri="{BB962C8B-B14F-4D97-AF65-F5344CB8AC3E}">
        <p14:creationId xmlns:p14="http://schemas.microsoft.com/office/powerpoint/2010/main" val="419589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&amp; Sample Output</a:t>
            </a:r>
          </a:p>
        </p:txBody>
      </p:sp>
      <p:sp>
        <p:nvSpPr>
          <p:cNvPr id="3" name="Content Placeholder 2"/>
          <p:cNvSpPr>
            <a:spLocks noGrp="1"/>
          </p:cNvSpPr>
          <p:nvPr>
            <p:ph idx="1"/>
          </p:nvPr>
        </p:nvSpPr>
        <p:spPr/>
        <p:txBody>
          <a:bodyPr/>
          <a:lstStyle/>
          <a:p>
            <a:pPr>
              <a:buNone/>
            </a:pPr>
            <a:r>
              <a:rPr lang="en-US" i="1" dirty="0">
                <a:solidFill>
                  <a:srgbClr val="FF0000"/>
                </a:solidFill>
              </a:rPr>
              <a:t>May include the image of the designed prototyping model / relevant pictures / Sample output image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Analysis:</a:t>
            </a:r>
            <a:endParaRPr lang="en-US" b="1" dirty="0"/>
          </a:p>
        </p:txBody>
      </p:sp>
      <p:sp>
        <p:nvSpPr>
          <p:cNvPr id="3" name="Content Placeholder 2"/>
          <p:cNvSpPr>
            <a:spLocks noGrp="1"/>
          </p:cNvSpPr>
          <p:nvPr>
            <p:ph idx="1"/>
          </p:nvPr>
        </p:nvSpPr>
        <p:spPr>
          <a:xfrm>
            <a:off x="515425" y="1690688"/>
            <a:ext cx="10515600" cy="4452937"/>
          </a:xfrm>
        </p:spPr>
        <p:txBody>
          <a:bodyPr>
            <a:normAutofit fontScale="62500" lnSpcReduction="20000"/>
          </a:bodyPr>
          <a:lstStyle/>
          <a:p>
            <a:r>
              <a:rPr lang="en-IN" sz="3800" i="1"/>
              <a:t>It can filter 5 liter water inside practically 90 minutes. By using solar panel ,charging of battery is extremely successive. </a:t>
            </a:r>
          </a:p>
          <a:p>
            <a:pPr>
              <a:buNone/>
            </a:pPr>
            <a:r>
              <a:rPr lang="en-IN" sz="3800" i="1"/>
              <a:t>● Nearly 10-15 liter water can be filtered ordinarily with this purifier, which is undoubtedly better compared to other existing solar powered purifiers monetarily. </a:t>
            </a:r>
          </a:p>
          <a:p>
            <a:pPr>
              <a:buNone/>
            </a:pPr>
            <a:r>
              <a:rPr lang="en-IN" sz="3800" i="1"/>
              <a:t>● It has wheels that gives mobility . It tends to be utilized around evening time or turbulent days with the assistance of battery. Battery can be charged by power if there should arise an occurrence of back to back turbulent days.</a:t>
            </a:r>
          </a:p>
          <a:p>
            <a:pPr>
              <a:buNone/>
            </a:pPr>
            <a:r>
              <a:rPr lang="en-IN" sz="3800" i="1"/>
              <a:t>● This paper centers around monetary and straightforward plan of solar power water purifier.</a:t>
            </a:r>
          </a:p>
          <a:p>
            <a:pPr>
              <a:buNone/>
            </a:pPr>
            <a:r>
              <a:rPr lang="en-IN" sz="3800" i="1"/>
              <a:t>● This item is absolutely eco friendly. In expansion to having no carbon dioxide discharges, the Solar Water Purifier doesn’t create any noise .</a:t>
            </a:r>
          </a:p>
          <a:p>
            <a:pPr>
              <a:buNone/>
            </a:pPr>
            <a:r>
              <a:rPr lang="en-IN" sz="3800" i="1"/>
              <a:t>● Proper security steps ought to be taken as heat and electricity are involved.</a:t>
            </a:r>
            <a:endParaRPr lang="en-US" sz="3800" i="1"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Benefit Analysis  (List of Components / Service Used)</a:t>
            </a:r>
          </a:p>
        </p:txBody>
      </p:sp>
      <p:sp>
        <p:nvSpPr>
          <p:cNvPr id="3" name="Content Placeholder 2"/>
          <p:cNvSpPr>
            <a:spLocks noGrp="1"/>
          </p:cNvSpPr>
          <p:nvPr>
            <p:ph idx="1"/>
          </p:nvPr>
        </p:nvSpPr>
        <p:spPr/>
        <p:txBody>
          <a:bodyPr/>
          <a:lstStyle/>
          <a:p>
            <a:pPr>
              <a:buNone/>
            </a:pPr>
            <a:endParaRPr lang="en-US" i="1"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774479301"/>
              </p:ext>
            </p:extLst>
          </p:nvPr>
        </p:nvGraphicFramePr>
        <p:xfrm>
          <a:off x="838200" y="1828661"/>
          <a:ext cx="9761895" cy="4348302"/>
        </p:xfrm>
        <a:graphic>
          <a:graphicData uri="http://schemas.openxmlformats.org/drawingml/2006/table">
            <a:tbl>
              <a:tblPr firstRow="1" bandRow="1">
                <a:tableStyleId>{5C22544A-7EE6-4342-B048-85BDC9FD1C3A}</a:tableStyleId>
              </a:tblPr>
              <a:tblGrid>
                <a:gridCol w="711202">
                  <a:extLst>
                    <a:ext uri="{9D8B030D-6E8A-4147-A177-3AD203B41FA5}">
                      <a16:colId xmlns:a16="http://schemas.microsoft.com/office/drawing/2014/main" val="20000"/>
                    </a:ext>
                  </a:extLst>
                </a:gridCol>
                <a:gridCol w="3517641">
                  <a:extLst>
                    <a:ext uri="{9D8B030D-6E8A-4147-A177-3AD203B41FA5}">
                      <a16:colId xmlns:a16="http://schemas.microsoft.com/office/drawing/2014/main" val="20001"/>
                    </a:ext>
                  </a:extLst>
                </a:gridCol>
                <a:gridCol w="2808514">
                  <a:extLst>
                    <a:ext uri="{9D8B030D-6E8A-4147-A177-3AD203B41FA5}">
                      <a16:colId xmlns:a16="http://schemas.microsoft.com/office/drawing/2014/main" val="20002"/>
                    </a:ext>
                  </a:extLst>
                </a:gridCol>
                <a:gridCol w="1362270">
                  <a:extLst>
                    <a:ext uri="{9D8B030D-6E8A-4147-A177-3AD203B41FA5}">
                      <a16:colId xmlns:a16="http://schemas.microsoft.com/office/drawing/2014/main" val="20003"/>
                    </a:ext>
                  </a:extLst>
                </a:gridCol>
                <a:gridCol w="1362268">
                  <a:extLst>
                    <a:ext uri="{9D8B030D-6E8A-4147-A177-3AD203B41FA5}">
                      <a16:colId xmlns:a16="http://schemas.microsoft.com/office/drawing/2014/main" val="20004"/>
                    </a:ext>
                  </a:extLst>
                </a:gridCol>
              </a:tblGrid>
              <a:tr h="437332">
                <a:tc>
                  <a:txBody>
                    <a:bodyPr/>
                    <a:lstStyle/>
                    <a:p>
                      <a:r>
                        <a:rPr lang="en-IN" dirty="0" err="1"/>
                        <a:t>S.No</a:t>
                      </a:r>
                      <a:endParaRPr lang="en-IN" dirty="0"/>
                    </a:p>
                  </a:txBody>
                  <a:tcPr/>
                </a:tc>
                <a:tc>
                  <a:txBody>
                    <a:bodyPr/>
                    <a:lstStyle/>
                    <a:p>
                      <a:r>
                        <a:rPr lang="en-IN" dirty="0"/>
                        <a:t>Component Name</a:t>
                      </a:r>
                    </a:p>
                  </a:txBody>
                  <a:tcPr/>
                </a:tc>
                <a:tc>
                  <a:txBody>
                    <a:bodyPr/>
                    <a:lstStyle/>
                    <a:p>
                      <a:r>
                        <a:rPr lang="en-IN" dirty="0"/>
                        <a:t>Specification (IC</a:t>
                      </a:r>
                      <a:r>
                        <a:rPr lang="en-IN" baseline="0" dirty="0"/>
                        <a:t> number or Range or Value)</a:t>
                      </a:r>
                      <a:endParaRPr lang="en-IN" dirty="0"/>
                    </a:p>
                  </a:txBody>
                  <a:tcPr/>
                </a:tc>
                <a:tc>
                  <a:txBody>
                    <a:bodyPr/>
                    <a:lstStyle/>
                    <a:p>
                      <a:r>
                        <a:rPr lang="en-IN" dirty="0"/>
                        <a:t>Unit Cost</a:t>
                      </a:r>
                    </a:p>
                  </a:txBody>
                  <a:tcPr/>
                </a:tc>
                <a:tc>
                  <a:txBody>
                    <a:bodyPr/>
                    <a:lstStyle/>
                    <a:p>
                      <a:r>
                        <a:rPr lang="en-IN" dirty="0"/>
                        <a:t>Total Cost</a:t>
                      </a:r>
                    </a:p>
                  </a:txBody>
                  <a:tcPr/>
                </a:tc>
                <a:extLst>
                  <a:ext uri="{0D108BD9-81ED-4DB2-BD59-A6C34878D82A}">
                    <a16:rowId xmlns:a16="http://schemas.microsoft.com/office/drawing/2014/main" val="10000"/>
                  </a:ext>
                </a:extLst>
              </a:tr>
              <a:tr h="529746">
                <a:tc>
                  <a:txBody>
                    <a:bodyPr/>
                    <a:lstStyle/>
                    <a:p>
                      <a:r>
                        <a:rPr lang="en-IN"/>
                        <a:t>1</a:t>
                      </a:r>
                    </a:p>
                  </a:txBody>
                  <a:tcPr/>
                </a:tc>
                <a:tc>
                  <a:txBody>
                    <a:bodyPr/>
                    <a:lstStyle/>
                    <a:p>
                      <a:r>
                        <a:rPr lang="en-IN"/>
                        <a:t>Solar Panel</a:t>
                      </a:r>
                    </a:p>
                  </a:txBody>
                  <a:tcPr/>
                </a:tc>
                <a:tc>
                  <a:txBody>
                    <a:bodyPr/>
                    <a:lstStyle/>
                    <a:p>
                      <a:endParaRPr lang="en-IN"/>
                    </a:p>
                  </a:txBody>
                  <a:tcPr/>
                </a:tc>
                <a:tc>
                  <a:txBody>
                    <a:bodyPr/>
                    <a:lstStyle/>
                    <a:p>
                      <a:r>
                        <a:rPr lang="en-IN"/>
                        <a:t>4500</a:t>
                      </a:r>
                    </a:p>
                  </a:txBody>
                  <a:tcPr/>
                </a:tc>
                <a:tc>
                  <a:txBody>
                    <a:bodyPr/>
                    <a:lstStyle/>
                    <a:p>
                      <a:endParaRPr lang="en-IN"/>
                    </a:p>
                  </a:txBody>
                  <a:tcPr/>
                </a:tc>
                <a:extLst>
                  <a:ext uri="{0D108BD9-81ED-4DB2-BD59-A6C34878D82A}">
                    <a16:rowId xmlns:a16="http://schemas.microsoft.com/office/drawing/2014/main" val="10001"/>
                  </a:ext>
                </a:extLst>
              </a:tr>
              <a:tr h="529746">
                <a:tc>
                  <a:txBody>
                    <a:bodyPr/>
                    <a:lstStyle/>
                    <a:p>
                      <a:r>
                        <a:rPr lang="en-IN"/>
                        <a:t>2</a:t>
                      </a:r>
                    </a:p>
                  </a:txBody>
                  <a:tcPr/>
                </a:tc>
                <a:tc>
                  <a:txBody>
                    <a:bodyPr/>
                    <a:lstStyle/>
                    <a:p>
                      <a:r>
                        <a:rPr lang="en-IN"/>
                        <a:t>Battery</a:t>
                      </a:r>
                    </a:p>
                  </a:txBody>
                  <a:tcPr/>
                </a:tc>
                <a:tc>
                  <a:txBody>
                    <a:bodyPr/>
                    <a:lstStyle/>
                    <a:p>
                      <a:endParaRPr lang="en-IN"/>
                    </a:p>
                  </a:txBody>
                  <a:tcPr/>
                </a:tc>
                <a:tc>
                  <a:txBody>
                    <a:bodyPr/>
                    <a:lstStyle/>
                    <a:p>
                      <a:r>
                        <a:rPr lang="en-IN"/>
                        <a:t>500</a:t>
                      </a:r>
                    </a:p>
                  </a:txBody>
                  <a:tcPr/>
                </a:tc>
                <a:tc>
                  <a:txBody>
                    <a:bodyPr/>
                    <a:lstStyle/>
                    <a:p>
                      <a:endParaRPr lang="en-IN"/>
                    </a:p>
                  </a:txBody>
                  <a:tcPr/>
                </a:tc>
                <a:extLst>
                  <a:ext uri="{0D108BD9-81ED-4DB2-BD59-A6C34878D82A}">
                    <a16:rowId xmlns:a16="http://schemas.microsoft.com/office/drawing/2014/main" val="10002"/>
                  </a:ext>
                </a:extLst>
              </a:tr>
              <a:tr h="529746">
                <a:tc>
                  <a:txBody>
                    <a:bodyPr/>
                    <a:lstStyle/>
                    <a:p>
                      <a:r>
                        <a:rPr lang="en-IN"/>
                        <a:t>3</a:t>
                      </a:r>
                    </a:p>
                  </a:txBody>
                  <a:tcPr/>
                </a:tc>
                <a:tc>
                  <a:txBody>
                    <a:bodyPr/>
                    <a:lstStyle/>
                    <a:p>
                      <a:r>
                        <a:rPr lang="en-IN"/>
                        <a:t>Filtering Column </a:t>
                      </a:r>
                    </a:p>
                  </a:txBody>
                  <a:tcPr/>
                </a:tc>
                <a:tc>
                  <a:txBody>
                    <a:bodyPr/>
                    <a:lstStyle/>
                    <a:p>
                      <a:endParaRPr lang="en-IN"/>
                    </a:p>
                  </a:txBody>
                  <a:tcPr/>
                </a:tc>
                <a:tc>
                  <a:txBody>
                    <a:bodyPr/>
                    <a:lstStyle/>
                    <a:p>
                      <a:r>
                        <a:rPr lang="en-IN"/>
                        <a:t>50</a:t>
                      </a:r>
                    </a:p>
                  </a:txBody>
                  <a:tcPr/>
                </a:tc>
                <a:tc>
                  <a:txBody>
                    <a:bodyPr/>
                    <a:lstStyle/>
                    <a:p>
                      <a:endParaRPr lang="en-IN"/>
                    </a:p>
                  </a:txBody>
                  <a:tcPr/>
                </a:tc>
                <a:extLst>
                  <a:ext uri="{0D108BD9-81ED-4DB2-BD59-A6C34878D82A}">
                    <a16:rowId xmlns:a16="http://schemas.microsoft.com/office/drawing/2014/main" val="10003"/>
                  </a:ext>
                </a:extLst>
              </a:tr>
              <a:tr h="529746">
                <a:tc>
                  <a:txBody>
                    <a:bodyPr/>
                    <a:lstStyle/>
                    <a:p>
                      <a:r>
                        <a:rPr lang="en-IN"/>
                        <a:t>4</a:t>
                      </a:r>
                    </a:p>
                  </a:txBody>
                  <a:tcPr/>
                </a:tc>
                <a:tc>
                  <a:txBody>
                    <a:bodyPr/>
                    <a:lstStyle/>
                    <a:p>
                      <a:r>
                        <a:rPr lang="en-IN"/>
                        <a:t>Condenser</a:t>
                      </a:r>
                    </a:p>
                  </a:txBody>
                  <a:tcPr/>
                </a:tc>
                <a:tc>
                  <a:txBody>
                    <a:bodyPr/>
                    <a:lstStyle/>
                    <a:p>
                      <a:endParaRPr lang="en-IN"/>
                    </a:p>
                  </a:txBody>
                  <a:tcPr/>
                </a:tc>
                <a:tc>
                  <a:txBody>
                    <a:bodyPr/>
                    <a:lstStyle/>
                    <a:p>
                      <a:r>
                        <a:rPr lang="en-IN"/>
                        <a:t>800</a:t>
                      </a:r>
                    </a:p>
                  </a:txBody>
                  <a:tcPr/>
                </a:tc>
                <a:tc>
                  <a:txBody>
                    <a:bodyPr/>
                    <a:lstStyle/>
                    <a:p>
                      <a:endParaRPr lang="en-IN"/>
                    </a:p>
                  </a:txBody>
                  <a:tcPr/>
                </a:tc>
                <a:extLst>
                  <a:ext uri="{0D108BD9-81ED-4DB2-BD59-A6C34878D82A}">
                    <a16:rowId xmlns:a16="http://schemas.microsoft.com/office/drawing/2014/main" val="10004"/>
                  </a:ext>
                </a:extLst>
              </a:tr>
              <a:tr h="529746">
                <a:tc>
                  <a:txBody>
                    <a:bodyPr/>
                    <a:lstStyle/>
                    <a:p>
                      <a:r>
                        <a:rPr lang="en-IN"/>
                        <a:t>5</a:t>
                      </a:r>
                    </a:p>
                  </a:txBody>
                  <a:tcPr/>
                </a:tc>
                <a:tc>
                  <a:txBody>
                    <a:bodyPr/>
                    <a:lstStyle/>
                    <a:p>
                      <a:r>
                        <a:rPr lang="en-IN"/>
                        <a:t>Inverter</a:t>
                      </a:r>
                    </a:p>
                  </a:txBody>
                  <a:tcPr/>
                </a:tc>
                <a:tc>
                  <a:txBody>
                    <a:bodyPr/>
                    <a:lstStyle/>
                    <a:p>
                      <a:endParaRPr lang="en-IN"/>
                    </a:p>
                  </a:txBody>
                  <a:tcPr/>
                </a:tc>
                <a:tc>
                  <a:txBody>
                    <a:bodyPr/>
                    <a:lstStyle/>
                    <a:p>
                      <a:r>
                        <a:rPr lang="en-IN"/>
                        <a:t>1000</a:t>
                      </a:r>
                    </a:p>
                  </a:txBody>
                  <a:tcPr/>
                </a:tc>
                <a:tc>
                  <a:txBody>
                    <a:bodyPr/>
                    <a:lstStyle/>
                    <a:p>
                      <a:endParaRPr lang="en-IN"/>
                    </a:p>
                  </a:txBody>
                  <a:tcPr/>
                </a:tc>
                <a:extLst>
                  <a:ext uri="{0D108BD9-81ED-4DB2-BD59-A6C34878D82A}">
                    <a16:rowId xmlns:a16="http://schemas.microsoft.com/office/drawing/2014/main" val="2958798772"/>
                  </a:ext>
                </a:extLst>
              </a:tr>
              <a:tr h="529746">
                <a:tc>
                  <a:txBody>
                    <a:bodyPr/>
                    <a:lstStyle/>
                    <a:p>
                      <a:r>
                        <a:rPr lang="en-IN"/>
                        <a:t>6</a:t>
                      </a:r>
                    </a:p>
                  </a:txBody>
                  <a:tcPr/>
                </a:tc>
                <a:tc>
                  <a:txBody>
                    <a:bodyPr/>
                    <a:lstStyle/>
                    <a:p>
                      <a:r>
                        <a:rPr lang="en-IN"/>
                        <a:t>Controller</a:t>
                      </a:r>
                    </a:p>
                  </a:txBody>
                  <a:tcPr/>
                </a:tc>
                <a:tc>
                  <a:txBody>
                    <a:bodyPr/>
                    <a:lstStyle/>
                    <a:p>
                      <a:endParaRPr lang="en-IN"/>
                    </a:p>
                  </a:txBody>
                  <a:tcPr/>
                </a:tc>
                <a:tc>
                  <a:txBody>
                    <a:bodyPr/>
                    <a:lstStyle/>
                    <a:p>
                      <a:r>
                        <a:rPr lang="en-IN"/>
                        <a:t>1000</a:t>
                      </a:r>
                    </a:p>
                  </a:txBody>
                  <a:tcPr/>
                </a:tc>
                <a:tc>
                  <a:txBody>
                    <a:bodyPr/>
                    <a:lstStyle/>
                    <a:p>
                      <a:endParaRPr lang="en-IN"/>
                    </a:p>
                  </a:txBody>
                  <a:tcPr/>
                </a:tc>
                <a:extLst>
                  <a:ext uri="{0D108BD9-81ED-4DB2-BD59-A6C34878D82A}">
                    <a16:rowId xmlns:a16="http://schemas.microsoft.com/office/drawing/2014/main" val="2730138442"/>
                  </a:ext>
                </a:extLst>
              </a:tr>
              <a:tr h="529746">
                <a:tc>
                  <a:txBody>
                    <a:bodyPr/>
                    <a:lstStyle/>
                    <a:p>
                      <a:r>
                        <a:rPr lang="en-IN"/>
                        <a:t>7</a:t>
                      </a:r>
                    </a:p>
                  </a:txBody>
                  <a:tcPr/>
                </a:tc>
                <a:tc>
                  <a:txBody>
                    <a:bodyPr/>
                    <a:lstStyle/>
                    <a:p>
                      <a:r>
                        <a:rPr lang="en-IN"/>
                        <a:t>Heating coil</a:t>
                      </a:r>
                    </a:p>
                  </a:txBody>
                  <a:tcPr/>
                </a:tc>
                <a:tc>
                  <a:txBody>
                    <a:bodyPr/>
                    <a:lstStyle/>
                    <a:p>
                      <a:endParaRPr lang="en-IN"/>
                    </a:p>
                  </a:txBody>
                  <a:tcPr/>
                </a:tc>
                <a:tc>
                  <a:txBody>
                    <a:bodyPr/>
                    <a:lstStyle/>
                    <a:p>
                      <a:r>
                        <a:rPr lang="en-IN"/>
                        <a:t>250</a:t>
                      </a:r>
                    </a:p>
                  </a:txBody>
                  <a:tcPr/>
                </a:tc>
                <a:tc>
                  <a:txBody>
                    <a:bodyPr/>
                    <a:lstStyle/>
                    <a:p>
                      <a:endParaRPr lang="en-IN"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References</a:t>
            </a:r>
            <a:r>
              <a:rPr lang="en-IN" b="1"/>
              <a:t> :</a:t>
            </a: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algn="just"/>
            <a:r>
              <a:rPr lang="en-IN" i="1"/>
              <a:t>WHO  (World  Health  Organization),  “Report  on  Bangladesh-  where  simple  changes  in  practice  could  save  lives”, Bangladesh.</a:t>
            </a:r>
          </a:p>
          <a:p>
            <a:pPr algn="just"/>
            <a:endParaRPr lang="en-IN" i="1"/>
          </a:p>
          <a:p>
            <a:pPr algn="just"/>
            <a:r>
              <a:rPr lang="en-IN" i="1"/>
              <a:t>[2] Ogot, Madara. (2004). EMS models: adaptation of engineering design black-box models for use in TRIZ</a:t>
            </a:r>
            <a:endParaRPr lang="en-US" i="1" dirty="0"/>
          </a:p>
        </p:txBody>
      </p:sp>
    </p:spTree>
    <p:extLst>
      <p:ext uri="{BB962C8B-B14F-4D97-AF65-F5344CB8AC3E}">
        <p14:creationId xmlns:p14="http://schemas.microsoft.com/office/powerpoint/2010/main" val="1220228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b="1"/>
              <a:t>Abstract</a:t>
            </a:r>
            <a:r>
              <a:rPr lang="en-IN" b="1"/>
              <a:t> :</a:t>
            </a:r>
            <a:endParaRPr lang="en-US" b="1" dirty="0"/>
          </a:p>
        </p:txBody>
      </p:sp>
      <p:sp>
        <p:nvSpPr>
          <p:cNvPr id="3" name="Content Placeholder 2"/>
          <p:cNvSpPr>
            <a:spLocks noGrp="1"/>
          </p:cNvSpPr>
          <p:nvPr>
            <p:ph idx="1"/>
          </p:nvPr>
        </p:nvSpPr>
        <p:spPr>
          <a:xfrm>
            <a:off x="551248" y="1648806"/>
            <a:ext cx="10515600" cy="4963318"/>
          </a:xfrm>
        </p:spPr>
        <p:txBody>
          <a:bodyPr>
            <a:normAutofit fontScale="25000" lnSpcReduction="20000"/>
          </a:bodyPr>
          <a:lstStyle/>
          <a:p>
            <a:pPr>
              <a:buNone/>
            </a:pPr>
            <a:r>
              <a:rPr lang="en-US" sz="8000"/>
              <a:t> </a:t>
            </a:r>
            <a:r>
              <a:rPr lang="en-IN" sz="8000" i="1"/>
              <a:t>Every year million of people,most of them children ,die from disease associated with inadequate water supply,sanitation,and hygiene.More than two and a half billion people have gained access to improved drinking source since1990,but 666 million people are still without.Each day,nearly 1000 children die due to preventable water and sanitation related diarrhoeal disease.</a:t>
            </a:r>
          </a:p>
          <a:p>
            <a:pPr>
              <a:buNone/>
            </a:pPr>
            <a:r>
              <a:rPr lang="en-IN" sz="8000" i="1"/>
              <a:t>Process in purifying water using solar energy :</a:t>
            </a:r>
          </a:p>
          <a:p>
            <a:pPr>
              <a:buNone/>
            </a:pPr>
            <a:r>
              <a:rPr lang="en-IN" sz="8000" i="1"/>
              <a:t>● As solar power is a renewable resources which is used to purify water, these problems can be avoided.</a:t>
            </a:r>
          </a:p>
          <a:p>
            <a:pPr>
              <a:buNone/>
            </a:pPr>
            <a:r>
              <a:rPr lang="en-IN" sz="8000" i="1"/>
              <a:t>● It is the advancement of the current water purification system.</a:t>
            </a:r>
          </a:p>
          <a:p>
            <a:pPr>
              <a:buNone/>
            </a:pPr>
            <a:r>
              <a:rPr lang="en-IN" sz="8000" i="1"/>
              <a:t>● In this paper we presented the methodology of the solar water purifier.</a:t>
            </a:r>
          </a:p>
          <a:p>
            <a:pPr>
              <a:buNone/>
            </a:pPr>
            <a:r>
              <a:rPr lang="en-IN" sz="8000" i="1"/>
              <a:t>● Energy source in this purifier is solar power and energy is stored in the battery.</a:t>
            </a:r>
          </a:p>
          <a:p>
            <a:pPr>
              <a:buNone/>
            </a:pPr>
            <a:r>
              <a:rPr lang="en-IN" sz="8000" i="1"/>
              <a:t>● Fundamental parts of a sunlight based water purifier are sun powered charger, battery,bwarming loop, separating chalk, twofold layer condenser and a few water vessels.</a:t>
            </a:r>
          </a:p>
          <a:p>
            <a:pPr>
              <a:buNone/>
            </a:pPr>
            <a:r>
              <a:rPr lang="en-IN" sz="8000" i="1"/>
              <a:t>● This purifier uses a filtering mechanism which removes dirt from water and a boiling mechanism which kills organisms.</a:t>
            </a:r>
          </a:p>
          <a:p>
            <a:pPr>
              <a:buNone/>
            </a:pPr>
            <a:r>
              <a:rPr lang="en-IN" sz="8000" i="1"/>
              <a:t>● Through this process, pure drinking water is achieved.</a:t>
            </a:r>
          </a:p>
          <a:p>
            <a:pPr>
              <a:buNone/>
            </a:pPr>
            <a:r>
              <a:rPr lang="en-IN" sz="8000" i="1"/>
              <a:t>
</a:t>
            </a:r>
          </a:p>
          <a:p>
            <a:pPr>
              <a:buNone/>
            </a:pPr>
            <a:endParaRPr lang="en-US" sz="6200" b="1" i="1" dirty="0"/>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b="1" dirty="0"/>
              <a:t>Problem </a:t>
            </a:r>
            <a:r>
              <a:rPr lang="en-US" b="1"/>
              <a:t>Statement Addressed</a:t>
            </a:r>
            <a:r>
              <a:rPr lang="en-IN" b="1"/>
              <a:t> :</a:t>
            </a:r>
            <a:endParaRPr lang="en-US" b="1" dirty="0"/>
          </a:p>
        </p:txBody>
      </p:sp>
      <p:sp>
        <p:nvSpPr>
          <p:cNvPr id="3" name="Content Placeholder 2"/>
          <p:cNvSpPr>
            <a:spLocks noGrp="1"/>
          </p:cNvSpPr>
          <p:nvPr>
            <p:ph idx="1"/>
          </p:nvPr>
        </p:nvSpPr>
        <p:spPr/>
        <p:txBody>
          <a:bodyPr/>
          <a:lstStyle/>
          <a:p>
            <a:pPr>
              <a:buNone/>
            </a:pPr>
            <a:r>
              <a:rPr lang="en-US"/>
              <a:t> </a:t>
            </a:r>
            <a:endParaRPr lang="en-US" b="1" i="1" dirty="0">
              <a:solidFill>
                <a:srgbClr val="FF0000"/>
              </a:solidFill>
            </a:endParaRP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
        <p:nvSpPr>
          <p:cNvPr id="6" name="TextBox 5">
            <a:extLst>
              <a:ext uri="{FF2B5EF4-FFF2-40B4-BE49-F238E27FC236}">
                <a16:creationId xmlns:a16="http://schemas.microsoft.com/office/drawing/2014/main" id="{0ED4A6BE-9DF8-9449-95E6-7AABE9A1A34F}"/>
              </a:ext>
            </a:extLst>
          </p:cNvPr>
          <p:cNvSpPr txBox="1"/>
          <p:nvPr/>
        </p:nvSpPr>
        <p:spPr>
          <a:xfrm>
            <a:off x="866192" y="1912650"/>
            <a:ext cx="10515600" cy="4154984"/>
          </a:xfrm>
          <a:prstGeom prst="rect">
            <a:avLst/>
          </a:prstGeom>
          <a:noFill/>
        </p:spPr>
        <p:txBody>
          <a:bodyPr wrap="square">
            <a:spAutoFit/>
          </a:bodyPr>
          <a:lstStyle/>
          <a:p>
            <a:r>
              <a:rPr lang="en-US"/>
              <a:t>● </a:t>
            </a:r>
            <a:r>
              <a:rPr lang="en-US" sz="2400"/>
              <a:t>Consistently a large number of individuals, the majority of them youngsters, pass on from sicknesses related with insufficient water supply, sterilization, and cleanliness.</a:t>
            </a:r>
          </a:p>
          <a:p>
            <a:r>
              <a:rPr lang="en-US" sz="2400"/>
              <a:t>● It is assessed that by 2050, the greater part of the total populace will live in water focused on districts, according to specialists at MIT.</a:t>
            </a:r>
          </a:p>
          <a:p>
            <a:r>
              <a:rPr lang="en-US" sz="2400"/>
              <a:t>● More than over two billion individuals have accessed superior drinking water sources beginning around 1990, however 666 million individuals are still without. </a:t>
            </a:r>
          </a:p>
          <a:p>
            <a:r>
              <a:rPr lang="en-US" sz="2400"/>
              <a:t>● Somewhere in the range of 1990 and 2015, the extent of the worldwide populace utilizing a superior drinking water source expanded from 76% to 91%, be that as it may, every day, almost 1000 youngsters pass on because of preventable water and disinfection related diarrhoeal infections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b="1" dirty="0"/>
              <a:t>Existing Solution to the </a:t>
            </a:r>
            <a:r>
              <a:rPr lang="en-US" b="1"/>
              <a:t>Problem Addressed</a:t>
            </a:r>
            <a:r>
              <a:rPr lang="en-IN" b="1"/>
              <a:t>:</a:t>
            </a:r>
            <a:endParaRPr lang="en-US" b="1" dirty="0"/>
          </a:p>
        </p:txBody>
      </p:sp>
      <p:sp>
        <p:nvSpPr>
          <p:cNvPr id="3" name="Content Placeholder 2"/>
          <p:cNvSpPr>
            <a:spLocks noGrp="1"/>
          </p:cNvSpPr>
          <p:nvPr>
            <p:ph idx="1"/>
          </p:nvPr>
        </p:nvSpPr>
        <p:spPr/>
        <p:txBody>
          <a:bodyPr>
            <a:normAutofit fontScale="92500" lnSpcReduction="20000"/>
          </a:bodyPr>
          <a:lstStyle/>
          <a:p>
            <a:r>
              <a:rPr lang="en-IN" i="1"/>
              <a:t>In order to develop water quality by diminishing contamination, taking out unloading and limiting arrival of unsafe synthetics and materials, dividing the extent of untreated wastewater and significantly expanding reusing and safe reuse universally.</a:t>
            </a:r>
          </a:p>
          <a:p>
            <a:pPr>
              <a:buNone/>
            </a:pPr>
            <a:endParaRPr lang="en-IN" i="1"/>
          </a:p>
          <a:p>
            <a:r>
              <a:rPr lang="en-IN" i="1"/>
              <a:t>  Solar water purifier reduces water borne diseases as it is considered as an effective method of pathogen contaminated purification .</a:t>
            </a:r>
          </a:p>
          <a:p>
            <a:endParaRPr lang="en-IN" i="1"/>
          </a:p>
          <a:p>
            <a:r>
              <a:rPr lang="en-IN" i="1"/>
              <a:t> By using this method , we can able to achieve safe and affordable drinking water .</a:t>
            </a:r>
          </a:p>
          <a:p>
            <a:endParaRPr lang="en-IN" i="1"/>
          </a:p>
          <a:p>
            <a:r>
              <a:rPr lang="en-IN" i="1"/>
              <a:t>With the help of solar water purifier we can also conserve electricity .</a:t>
            </a:r>
            <a:endParaRPr lang="en-US" i="1" dirty="0"/>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b="1"/>
              <a:t>Proposed Solution to the Problem Addressed</a:t>
            </a:r>
            <a:r>
              <a:rPr lang="en-IN" b="1"/>
              <a:t>: </a:t>
            </a:r>
            <a:endParaRPr lang="en-US" b="1" dirty="0"/>
          </a:p>
        </p:txBody>
      </p:sp>
      <p:sp>
        <p:nvSpPr>
          <p:cNvPr id="3" name="Content Placeholder 2"/>
          <p:cNvSpPr>
            <a:spLocks noGrp="1"/>
          </p:cNvSpPr>
          <p:nvPr>
            <p:ph idx="1"/>
          </p:nvPr>
        </p:nvSpPr>
        <p:spPr/>
        <p:txBody>
          <a:bodyPr/>
          <a:lstStyle/>
          <a:p>
            <a:pPr>
              <a:buNone/>
            </a:pPr>
            <a:r>
              <a:rPr lang="en-US" b="1" i="1">
                <a:solidFill>
                  <a:srgbClr val="FF0000"/>
                </a:solidFill>
              </a:rPr>
              <a:t> </a:t>
            </a:r>
            <a:endParaRPr lang="en-US" b="1" i="1" dirty="0">
              <a:solidFill>
                <a:srgbClr val="FF0000"/>
              </a:solidFill>
            </a:endParaRP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
        <p:nvSpPr>
          <p:cNvPr id="6" name="TextBox 5">
            <a:extLst>
              <a:ext uri="{FF2B5EF4-FFF2-40B4-BE49-F238E27FC236}">
                <a16:creationId xmlns:a16="http://schemas.microsoft.com/office/drawing/2014/main" id="{064AB08A-7FC6-8449-A26F-1684142508F1}"/>
              </a:ext>
            </a:extLst>
          </p:cNvPr>
          <p:cNvSpPr txBox="1"/>
          <p:nvPr/>
        </p:nvSpPr>
        <p:spPr>
          <a:xfrm>
            <a:off x="214313" y="1825625"/>
            <a:ext cx="11449341" cy="4893647"/>
          </a:xfrm>
          <a:prstGeom prst="rect">
            <a:avLst/>
          </a:prstGeom>
          <a:noFill/>
        </p:spPr>
        <p:txBody>
          <a:bodyPr wrap="square">
            <a:spAutoFit/>
          </a:bodyPr>
          <a:lstStyle/>
          <a:p>
            <a:r>
              <a:rPr lang="en-US" sz="2400"/>
              <a:t>The aim of our project is to purify water by using solar energy in rural areas.</a:t>
            </a:r>
          </a:p>
          <a:p>
            <a:r>
              <a:rPr lang="en-US" sz="2400"/>
              <a:t>● We are using solar energy because in rural areas the amount of electricity is not sufficient </a:t>
            </a:r>
          </a:p>
          <a:p>
            <a:r>
              <a:rPr lang="en-US" sz="2400"/>
              <a:t>● The sun rays is available in our country and by using this sun ray , we will produce electricity .</a:t>
            </a:r>
          </a:p>
          <a:p>
            <a:r>
              <a:rPr lang="en-US" sz="2400"/>
              <a:t>● Solar water purifier does not require electricity and does not waste water , so it is a easier way to purify water in rural areas and urban areas.</a:t>
            </a:r>
          </a:p>
          <a:p>
            <a:r>
              <a:rPr lang="en-US" sz="2400"/>
              <a:t>● Solar energy is utilized by this water purifier for the purification process. Water is purified through two phase cleaning processes, first filtering the water at that point of entry , then boiling it. Filtering eliminates pollutants from polluted water and afterward boiling kills existing organisms . </a:t>
            </a:r>
          </a:p>
          <a:p>
            <a:r>
              <a:rPr lang="en-IN" sz="2400"/>
              <a:t>          </a:t>
            </a:r>
            <a:r>
              <a:rPr lang="en-US" sz="2400"/>
              <a:t>Other mechanisms are temperature control system and energy conservation and</a:t>
            </a:r>
            <a:r>
              <a:rPr lang="en-IN" sz="2400"/>
              <a:t> </a:t>
            </a:r>
            <a:r>
              <a:rPr lang="en-US" sz="2400"/>
              <a:t>storage mechanisms.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a:t>
            </a:r>
            <a:r>
              <a:rPr lang="en-US" b="1"/>
              <a:t>Work </a:t>
            </a:r>
            <a:r>
              <a:rPr lang="en-IN" b="1"/>
              <a:t>Plan:</a:t>
            </a:r>
            <a:r>
              <a:rPr lang="en-US" b="1"/>
              <a:t>  </a:t>
            </a:r>
            <a:endParaRPr lang="en-US" b="1" dirty="0"/>
          </a:p>
        </p:txBody>
      </p:sp>
      <p:sp>
        <p:nvSpPr>
          <p:cNvPr id="3" name="Content Placeholder 2"/>
          <p:cNvSpPr>
            <a:spLocks noGrp="1"/>
          </p:cNvSpPr>
          <p:nvPr>
            <p:ph idx="1"/>
          </p:nvPr>
        </p:nvSpPr>
        <p:spPr/>
        <p:txBody>
          <a:bodyPr>
            <a:normAutofit fontScale="92500" lnSpcReduction="20000"/>
          </a:bodyPr>
          <a:lstStyle/>
          <a:p>
            <a:r>
              <a:rPr lang="en-US"/>
              <a:t>In this purifier, solar power is utilized as energy source and energy is put away in a battery. Right away, water is filtered by filtering chalk to eliminate soil and pollutants. </a:t>
            </a:r>
            <a:endParaRPr lang="en-IN"/>
          </a:p>
          <a:p>
            <a:r>
              <a:rPr lang="en-US"/>
              <a:t>Then, at that point, utilizing solar energy, it boiling water by utilizing a heating coil.Water at room temperature is gained after condensation by a twofold layer condenser. </a:t>
            </a:r>
            <a:endParaRPr lang="en-IN"/>
          </a:p>
          <a:p>
            <a:r>
              <a:rPr lang="en-US"/>
              <a:t>Through this interaction, pure drinking water is achieved. Energy stored in the battery can be utilized around evening time and cloudy days.</a:t>
            </a:r>
          </a:p>
          <a:p>
            <a:r>
              <a:rPr lang="en-US"/>
              <a:t>Water is purified by two stages: </a:t>
            </a:r>
          </a:p>
          <a:p>
            <a:pPr>
              <a:buNone/>
            </a:pPr>
            <a:r>
              <a:rPr lang="en-IN"/>
              <a:t>        1.  </a:t>
            </a:r>
            <a:r>
              <a:rPr lang="en-US"/>
              <a:t>Filtering</a:t>
            </a:r>
            <a:r>
              <a:rPr lang="en-IN"/>
              <a:t>                         2.</a:t>
            </a:r>
            <a:r>
              <a:rPr lang="en-US"/>
              <a:t>Boiling</a:t>
            </a:r>
          </a:p>
          <a:p>
            <a:r>
              <a:rPr lang="en-US"/>
              <a:t>Followed by temperature control mechanism and energy conservation and storage mechanisms.</a:t>
            </a:r>
            <a:endParaRPr lang="en-US" b="1" i="1" dirty="0">
              <a:solidFill>
                <a:srgbClr val="FF0000"/>
              </a:solidFill>
            </a:endParaRP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Block </a:t>
            </a:r>
            <a:r>
              <a:rPr lang="en-US" b="1"/>
              <a:t>Diagram </a:t>
            </a:r>
            <a:r>
              <a:rPr lang="en-IN" b="1"/>
              <a:t>:</a:t>
            </a:r>
            <a:endParaRPr lang="en-US" b="1" dirty="0"/>
          </a:p>
        </p:txBody>
      </p:sp>
      <p:sp>
        <p:nvSpPr>
          <p:cNvPr id="3" name="Content Placeholder 2"/>
          <p:cNvSpPr>
            <a:spLocks noGrp="1"/>
          </p:cNvSpPr>
          <p:nvPr>
            <p:ph idx="1"/>
          </p:nvPr>
        </p:nvSpPr>
        <p:spPr/>
        <p:txBody>
          <a:bodyPr/>
          <a:lstStyle/>
          <a:p>
            <a:pPr>
              <a:buNone/>
            </a:pPr>
            <a:r>
              <a:rPr lang="en-IN" b="1" i="1">
                <a:solidFill>
                  <a:srgbClr val="FF0000"/>
                </a:solidFill>
              </a:rPr>
              <a:t> </a:t>
            </a:r>
            <a:endParaRPr lang="en-US" b="1" i="1" dirty="0">
              <a:solidFill>
                <a:srgbClr val="FF0000"/>
              </a:solidFill>
            </a:endParaRP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pic>
        <p:nvPicPr>
          <p:cNvPr id="5" name="Picture 5">
            <a:extLst>
              <a:ext uri="{FF2B5EF4-FFF2-40B4-BE49-F238E27FC236}">
                <a16:creationId xmlns:a16="http://schemas.microsoft.com/office/drawing/2014/main" id="{4A310988-AFFD-C64C-8E30-DD9CFB4F0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6344" y="1109103"/>
            <a:ext cx="8128000" cy="538377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Chart</a:t>
            </a:r>
          </a:p>
        </p:txBody>
      </p:sp>
      <p:sp>
        <p:nvSpPr>
          <p:cNvPr id="3" name="Content Placeholder 2"/>
          <p:cNvSpPr>
            <a:spLocks noGrp="1"/>
          </p:cNvSpPr>
          <p:nvPr>
            <p:ph idx="1"/>
          </p:nvPr>
        </p:nvSpPr>
        <p:spPr/>
        <p:txBody>
          <a:bodyPr/>
          <a:lstStyle/>
          <a:p>
            <a:pPr>
              <a:buNone/>
            </a:pPr>
            <a:r>
              <a:rPr lang="en-US" dirty="0"/>
              <a:t> </a:t>
            </a:r>
            <a:r>
              <a:rPr lang="en-US" i="1" dirty="0">
                <a:solidFill>
                  <a:srgbClr val="FF0000"/>
                </a:solidFill>
              </a:rPr>
              <a:t>(Which explains the Project work flow for various conditions)</a:t>
            </a:r>
            <a:r>
              <a:rPr lang="en-US" b="1" i="1" dirty="0">
                <a:solidFill>
                  <a:srgbClr val="FF0000"/>
                </a:solidFill>
              </a:rPr>
              <a:t> </a:t>
            </a: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 utilization of the Modern Tool &amp; Cloud</a:t>
            </a:r>
          </a:p>
        </p:txBody>
      </p:sp>
      <p:sp>
        <p:nvSpPr>
          <p:cNvPr id="3" name="Content Placeholder 2"/>
          <p:cNvSpPr>
            <a:spLocks noGrp="1"/>
          </p:cNvSpPr>
          <p:nvPr>
            <p:ph idx="1"/>
          </p:nvPr>
        </p:nvSpPr>
        <p:spPr/>
        <p:txBody>
          <a:bodyPr/>
          <a:lstStyle/>
          <a:p>
            <a:pPr>
              <a:buNone/>
            </a:pPr>
            <a:r>
              <a:rPr lang="en-US" i="1" dirty="0">
                <a:solidFill>
                  <a:srgbClr val="FF0000"/>
                </a:solidFill>
              </a:rPr>
              <a:t>Implementation, Testing &amp; validation and usage of website or App or anything </a:t>
            </a:r>
          </a:p>
          <a:p>
            <a:pPr>
              <a:buNone/>
            </a:pPr>
            <a:endParaRPr lang="en-US" i="1" dirty="0">
              <a:solidFill>
                <a:srgbClr val="FF0000"/>
              </a:solidFill>
            </a:endParaRPr>
          </a:p>
          <a:p>
            <a:pPr>
              <a:buNone/>
            </a:pPr>
            <a:r>
              <a:rPr lang="en-US" i="1" dirty="0">
                <a:solidFill>
                  <a:srgbClr val="FF0000"/>
                </a:solidFill>
              </a:rPr>
              <a:t>Name of the cloud platform &amp; reason for choosing the same need to be explained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472</Words>
  <Application>Microsoft Office PowerPoint</Application>
  <PresentationFormat>Widescreen</PresentationFormat>
  <Paragraphs>57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WATER PURIFICATION USING SOLAR ENERGY</vt:lpstr>
      <vt:lpstr>Abstract :</vt:lpstr>
      <vt:lpstr>Problem Statement Addressed :</vt:lpstr>
      <vt:lpstr>Existing Solution to the Problem Addressed:</vt:lpstr>
      <vt:lpstr>Proposed Solution to the Problem Addressed: </vt:lpstr>
      <vt:lpstr>Project Work Plan:  </vt:lpstr>
      <vt:lpstr>Block Diagram :</vt:lpstr>
      <vt:lpstr>Flow Chart</vt:lpstr>
      <vt:lpstr>Effective utilization of the Modern Tool &amp; Cloud</vt:lpstr>
      <vt:lpstr>Technology stack &amp; use case</vt:lpstr>
      <vt:lpstr>Prototype &amp; Sample Output</vt:lpstr>
      <vt:lpstr>Analysis:</vt:lpstr>
      <vt:lpstr>Cost Benefit Analysis  (List of Components / Service Used)</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waran</dc:creator>
  <cp:lastModifiedBy>919842412919</cp:lastModifiedBy>
  <cp:revision>53</cp:revision>
  <dcterms:created xsi:type="dcterms:W3CDTF">2021-02-20T05:24:33Z</dcterms:created>
  <dcterms:modified xsi:type="dcterms:W3CDTF">2022-03-26T13:19:20Z</dcterms:modified>
</cp:coreProperties>
</file>