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iCWvSJasg9eYRHJ4nTYQ3RdqS1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1d8e05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1d8e054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0ff338de03_0_746"/>
          <p:cNvGrpSpPr/>
          <p:nvPr/>
        </p:nvGrpSpPr>
        <p:grpSpPr>
          <a:xfrm>
            <a:off x="6098378" y="5"/>
            <a:ext cx="3045625" cy="2030570"/>
            <a:chOff x="6098378" y="5"/>
            <a:chExt cx="3045625" cy="2030570"/>
          </a:xfrm>
        </p:grpSpPr>
        <p:sp>
          <p:nvSpPr>
            <p:cNvPr id="11" name="Google Shape;11;g10ff338de03_0_74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0ff338de03_0_74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0ff338de03_0_74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10ff338de03_0_74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0ff338de03_0_74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10ff338de03_0_74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g10ff338de03_0_746"/>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10ff338de03_0_74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0ff338de03_0_806"/>
          <p:cNvGrpSpPr/>
          <p:nvPr/>
        </p:nvGrpSpPr>
        <p:grpSpPr>
          <a:xfrm>
            <a:off x="6098378" y="5"/>
            <a:ext cx="3045625" cy="2030570"/>
            <a:chOff x="6098378" y="5"/>
            <a:chExt cx="3045625" cy="2030570"/>
          </a:xfrm>
        </p:grpSpPr>
        <p:sp>
          <p:nvSpPr>
            <p:cNvPr id="71" name="Google Shape;71;g10ff338de03_0_80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0ff338de03_0_80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0ff338de03_0_80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0ff338de03_0_80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0ff338de03_0_80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g10ff338de03_0_80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10ff338de03_0_806"/>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g10ff338de03_0_80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0ff338de03_0_8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0ff338de03_0_756"/>
          <p:cNvGrpSpPr/>
          <p:nvPr/>
        </p:nvGrpSpPr>
        <p:grpSpPr>
          <a:xfrm>
            <a:off x="6098378" y="5"/>
            <a:ext cx="3045625" cy="2030570"/>
            <a:chOff x="6098378" y="5"/>
            <a:chExt cx="3045625" cy="2030570"/>
          </a:xfrm>
        </p:grpSpPr>
        <p:sp>
          <p:nvSpPr>
            <p:cNvPr id="21" name="Google Shape;21;g10ff338de03_0_75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0ff338de03_0_75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10ff338de03_0_75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0ff338de03_0_75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0ff338de03_0_75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g10ff338de03_0_7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g10ff338de03_0_75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0ff338de03_0_765"/>
          <p:cNvGrpSpPr/>
          <p:nvPr/>
        </p:nvGrpSpPr>
        <p:grpSpPr>
          <a:xfrm>
            <a:off x="0" y="3903669"/>
            <a:ext cx="9144000" cy="1239925"/>
            <a:chOff x="0" y="3903669"/>
            <a:chExt cx="9144000" cy="1239925"/>
          </a:xfrm>
        </p:grpSpPr>
        <p:sp>
          <p:nvSpPr>
            <p:cNvPr id="30" name="Google Shape;30;g10ff338de03_0_76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10ff338de03_0_76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0ff338de03_0_76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0ff338de03_0_76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0ff338de03_0_76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g10ff338de03_0_76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g10ff338de03_0_7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g10ff338de03_0_76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0ff338de03_0_77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g10ff338de03_0_77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10ff338de03_0_77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g10ff338de03_0_77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0ff338de03_0_78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g10ff338de03_0_78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0ff338de03_0_78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g10ff338de03_0_783"/>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g10ff338de03_0_78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0ff338de03_0_787"/>
          <p:cNvGrpSpPr/>
          <p:nvPr/>
        </p:nvGrpSpPr>
        <p:grpSpPr>
          <a:xfrm>
            <a:off x="6098378" y="5"/>
            <a:ext cx="3045625" cy="2030570"/>
            <a:chOff x="6098378" y="5"/>
            <a:chExt cx="3045625" cy="2030570"/>
          </a:xfrm>
        </p:grpSpPr>
        <p:sp>
          <p:nvSpPr>
            <p:cNvPr id="52" name="Google Shape;52;g10ff338de03_0_787"/>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0ff338de03_0_787"/>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0ff338de03_0_787"/>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0ff338de03_0_787"/>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0ff338de03_0_787"/>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g10ff338de03_0_78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g10ff338de03_0_78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0ff338de03_0_79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g10ff338de03_0_79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0ff338de03_0_79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g10ff338de03_0_79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10ff338de03_0_79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g10ff338de03_0_79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0ff338de03_0_803"/>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g10ff338de03_0_80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0ff338de03_0_7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g10ff338de03_0_74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g10ff338de03_0_74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idx="1" type="subTitle"/>
          </p:nvPr>
        </p:nvSpPr>
        <p:spPr>
          <a:xfrm>
            <a:off x="311700" y="610825"/>
            <a:ext cx="7473900" cy="3747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27"/>
              <a:buNone/>
            </a:pPr>
            <a:r>
              <a:rPr lang="en"/>
              <a:t>    </a:t>
            </a:r>
            <a:endParaRPr b="1"/>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INSTITUTE</a:t>
            </a:r>
            <a:r>
              <a:rPr b="1" lang="en">
                <a:latin typeface="Times New Roman"/>
                <a:ea typeface="Times New Roman"/>
                <a:cs typeface="Times New Roman"/>
                <a:sym typeface="Times New Roman"/>
              </a:rPr>
              <a:t> NAME : BANNARI AMMAN INSTITUTE OF TECHNOLOGY</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PROJECT TITLE : SMART SECURITY SURVEILLANCE USING IOT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    PRESENTED BY :     </a:t>
            </a:r>
            <a:r>
              <a:rPr b="1" lang="en">
                <a:latin typeface="Times New Roman"/>
                <a:ea typeface="Times New Roman"/>
                <a:cs typeface="Times New Roman"/>
                <a:sym typeface="Times New Roman"/>
              </a:rPr>
              <a:t>VIGNESH.J</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JASON.J</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  BHAVAGURUBURAN.A</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27"/>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311700" y="252450"/>
            <a:ext cx="8520600" cy="41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55687"/>
              <a:buNone/>
            </a:pPr>
            <a:r>
              <a:rPr b="1" lang="en" sz="1777"/>
              <a:t>PROBLEM STATEMENT</a:t>
            </a:r>
            <a:endParaRPr b="1" sz="1777"/>
          </a:p>
          <a:p>
            <a:pPr indent="0" lvl="0" marL="0" rtl="0" algn="l">
              <a:lnSpc>
                <a:spcPct val="100000"/>
              </a:lnSpc>
              <a:spcBef>
                <a:spcPts val="0"/>
              </a:spcBef>
              <a:spcAft>
                <a:spcPts val="0"/>
              </a:spcAft>
              <a:buSzPct val="44594"/>
              <a:buNone/>
            </a:pPr>
            <a:r>
              <a:rPr lang="en" sz="2220"/>
              <a:t>          </a:t>
            </a:r>
            <a:endParaRPr sz="2220"/>
          </a:p>
        </p:txBody>
      </p:sp>
      <p:sp>
        <p:nvSpPr>
          <p:cNvPr id="91" name="Google Shape;91;p2"/>
          <p:cNvSpPr txBox="1"/>
          <p:nvPr>
            <p:ph idx="1" type="body"/>
          </p:nvPr>
        </p:nvSpPr>
        <p:spPr>
          <a:xfrm>
            <a:off x="311700" y="725775"/>
            <a:ext cx="8520600" cy="43389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SzPct val="148760"/>
              <a:buNone/>
            </a:pPr>
            <a:r>
              <a:rPr lang="en" sz="2200"/>
              <a:t>  </a:t>
            </a:r>
            <a:r>
              <a:rPr lang="en" sz="2200">
                <a:solidFill>
                  <a:srgbClr val="000000"/>
                </a:solidFill>
              </a:rPr>
              <a:t>  </a:t>
            </a:r>
            <a:r>
              <a:rPr lang="en" sz="2563">
                <a:solidFill>
                  <a:srgbClr val="000000"/>
                </a:solidFill>
              </a:rPr>
              <a:t>        </a:t>
            </a:r>
            <a:r>
              <a:rPr lang="en" sz="5057">
                <a:solidFill>
                  <a:srgbClr val="000000"/>
                </a:solidFill>
                <a:latin typeface="Times New Roman"/>
                <a:ea typeface="Times New Roman"/>
                <a:cs typeface="Times New Roman"/>
                <a:sym typeface="Times New Roman"/>
              </a:rPr>
              <a:t>Now a days the technology has been improved a lot in all the fields but when it comes to home security there is no drastic change in it for this we have developed a well improved home surveillance system using IOT.</a:t>
            </a:r>
            <a:endParaRPr sz="5057">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64706"/>
              <a:buNone/>
            </a:pPr>
            <a:r>
              <a:rPr b="1" lang="en" sz="5057">
                <a:solidFill>
                  <a:srgbClr val="000000"/>
                </a:solidFill>
                <a:latin typeface="Times New Roman"/>
                <a:ea typeface="Times New Roman"/>
                <a:cs typeface="Times New Roman"/>
                <a:sym typeface="Times New Roman"/>
              </a:rPr>
              <a:t>SOLUTION</a:t>
            </a:r>
            <a:endParaRPr b="1" sz="5057">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64706"/>
              <a:buNone/>
            </a:pPr>
            <a:r>
              <a:rPr lang="en" sz="5057">
                <a:solidFill>
                  <a:srgbClr val="000000"/>
                </a:solidFill>
                <a:latin typeface="Times New Roman"/>
                <a:ea typeface="Times New Roman"/>
                <a:cs typeface="Times New Roman"/>
                <a:sym typeface="Times New Roman"/>
              </a:rPr>
              <a:t>              In this work we proposed a technique to smart security surveillance using </a:t>
            </a:r>
            <a:r>
              <a:rPr lang="en" sz="5057">
                <a:solidFill>
                  <a:srgbClr val="000000"/>
                </a:solidFill>
                <a:latin typeface="Times New Roman"/>
                <a:ea typeface="Times New Roman"/>
                <a:cs typeface="Times New Roman"/>
                <a:sym typeface="Times New Roman"/>
              </a:rPr>
              <a:t>Raspberry</a:t>
            </a:r>
            <a:r>
              <a:rPr lang="en" sz="5057">
                <a:solidFill>
                  <a:srgbClr val="000000"/>
                </a:solidFill>
                <a:latin typeface="Times New Roman"/>
                <a:ea typeface="Times New Roman"/>
                <a:cs typeface="Times New Roman"/>
                <a:sym typeface="Times New Roman"/>
              </a:rPr>
              <a:t> Pi, PIR sensor and camera module. Smart security surveillance using IoT with PIR sensor and camera module is an interesting idea to involve detection of sensing of the moving object and generate responses for better security.</a:t>
            </a:r>
            <a:endParaRPr sz="5057">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64706"/>
              <a:buNone/>
            </a:pPr>
            <a:r>
              <a:rPr b="1" lang="en" sz="5057">
                <a:solidFill>
                  <a:srgbClr val="000000"/>
                </a:solidFill>
                <a:latin typeface="Times New Roman"/>
                <a:ea typeface="Times New Roman"/>
                <a:cs typeface="Times New Roman"/>
                <a:sym typeface="Times New Roman"/>
              </a:rPr>
              <a:t>DESCRIPTION OF IDEA</a:t>
            </a:r>
            <a:endParaRPr b="1" sz="5057">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64706"/>
              <a:buNone/>
            </a:pPr>
            <a:r>
              <a:rPr lang="en" sz="5057">
                <a:solidFill>
                  <a:srgbClr val="000000"/>
                </a:solidFill>
                <a:latin typeface="Times New Roman"/>
                <a:ea typeface="Times New Roman"/>
                <a:cs typeface="Times New Roman"/>
                <a:sym typeface="Times New Roman"/>
              </a:rPr>
              <a:t>             The proposed system is based on PIR sensor and camera module connected to Raspberry Pi along with other system peripherals.There are two actors in the proposed system of IoT doorbell. One is the guest and another one is the admin or the user. Admin will be able to login and see what is happening in front of the doorbell in real time. The visitors can press the push button and the notification will be sent to the admin along with his or her photo. But if the visitor wouldn’t press the button it will simply send the notification along with the photo directly to the user.</a:t>
            </a:r>
            <a:endParaRPr sz="5057">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122071"/>
              <a:buNone/>
            </a:pPr>
            <a:r>
              <a:t/>
            </a:r>
            <a:endParaRPr sz="2681"/>
          </a:p>
          <a:p>
            <a:pPr indent="0" lvl="0" marL="0" rtl="0" algn="l">
              <a:lnSpc>
                <a:spcPct val="100000"/>
              </a:lnSpc>
              <a:spcBef>
                <a:spcPts val="1200"/>
              </a:spcBef>
              <a:spcAft>
                <a:spcPts val="1200"/>
              </a:spcAft>
              <a:buSzPct val="181818"/>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311700" y="78900"/>
            <a:ext cx="8520600" cy="473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1700"/>
              <a:t>PROTOTYPE</a:t>
            </a:r>
            <a:endParaRPr b="1" sz="1700"/>
          </a:p>
        </p:txBody>
      </p:sp>
      <p:sp>
        <p:nvSpPr>
          <p:cNvPr id="97" name="Google Shape;97;p3"/>
          <p:cNvSpPr txBox="1"/>
          <p:nvPr>
            <p:ph idx="1" type="body"/>
          </p:nvPr>
        </p:nvSpPr>
        <p:spPr>
          <a:xfrm>
            <a:off x="201250" y="563400"/>
            <a:ext cx="8520600" cy="4580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b="1" lang="en">
                <a:solidFill>
                  <a:schemeClr val="dk1"/>
                </a:solidFill>
              </a:rPr>
              <a:t>DETAILED IDEA OF THE PROJECT</a:t>
            </a:r>
            <a:endParaRPr b="1">
              <a:solidFill>
                <a:schemeClr val="dk1"/>
              </a:solidFil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98" name="Google Shape;98;p3"/>
          <p:cNvPicPr preferRelativeResize="0"/>
          <p:nvPr/>
        </p:nvPicPr>
        <p:blipFill rotWithShape="1">
          <a:blip r:embed="rId3">
            <a:alphaModFix/>
          </a:blip>
          <a:srcRect b="0" l="0" r="0" t="0"/>
          <a:stretch/>
        </p:blipFill>
        <p:spPr>
          <a:xfrm>
            <a:off x="453725" y="426000"/>
            <a:ext cx="4812149" cy="1640875"/>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647725" y="2350875"/>
            <a:ext cx="4618149" cy="269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b="1" lang="en"/>
              <a:t>DESCRIPTION OF USE CASES</a:t>
            </a:r>
            <a:endParaRPr b="1"/>
          </a:p>
        </p:txBody>
      </p:sp>
      <p:sp>
        <p:nvSpPr>
          <p:cNvPr id="105" name="Google Shape;105;p4"/>
          <p:cNvSpPr txBox="1"/>
          <p:nvPr>
            <p:ph idx="1" type="body"/>
          </p:nvPr>
        </p:nvSpPr>
        <p:spPr>
          <a:xfrm>
            <a:off x="311700" y="1152475"/>
            <a:ext cx="48300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SzPts val="1800"/>
              <a:buNone/>
            </a:pPr>
            <a:r>
              <a:rPr lang="en" sz="1650">
                <a:solidFill>
                  <a:srgbClr val="000000"/>
                </a:solidFill>
                <a:latin typeface="Times New Roman"/>
                <a:ea typeface="Times New Roman"/>
                <a:cs typeface="Times New Roman"/>
                <a:sym typeface="Times New Roman"/>
              </a:rPr>
              <a:t>In this research work, we developed security surveillance system using Raspberry Pi along with PIR motion sensor and camera module. We experimented with PIR sensor in association with camera module for detail understanding of the motion sensing and thereafter triggering of the camera module and detection of intruders on real-time basis. The surveillance system is tested for intruder detection. The proposed system using PIR sensor and camera module can be further enhanced for face detection and recognition based on threshold of changes and using CV. </a:t>
            </a:r>
            <a:endParaRPr sz="1650">
              <a:solidFill>
                <a:srgbClr val="000000"/>
              </a:solidFill>
              <a:latin typeface="Times New Roman"/>
              <a:ea typeface="Times New Roman"/>
              <a:cs typeface="Times New Roman"/>
              <a:sym typeface="Times New Roman"/>
            </a:endParaRPr>
          </a:p>
        </p:txBody>
      </p:sp>
      <p:pic>
        <p:nvPicPr>
          <p:cNvPr id="106" name="Google Shape;106;p4"/>
          <p:cNvPicPr preferRelativeResize="0"/>
          <p:nvPr/>
        </p:nvPicPr>
        <p:blipFill rotWithShape="1">
          <a:blip r:embed="rId3">
            <a:alphaModFix/>
          </a:blip>
          <a:srcRect b="0" l="0" r="0" t="0"/>
          <a:stretch/>
        </p:blipFill>
        <p:spPr>
          <a:xfrm>
            <a:off x="5294100" y="1170125"/>
            <a:ext cx="3697499"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b="1" lang="en"/>
              <a:t>RESULT</a:t>
            </a:r>
            <a:endParaRPr b="1"/>
          </a:p>
        </p:txBody>
      </p:sp>
      <p:sp>
        <p:nvSpPr>
          <p:cNvPr id="112" name="Google Shape;112;p5"/>
          <p:cNvSpPr txBox="1"/>
          <p:nvPr>
            <p:ph idx="1" type="body"/>
          </p:nvPr>
        </p:nvSpPr>
        <p:spPr>
          <a:xfrm>
            <a:off x="311700" y="1152475"/>
            <a:ext cx="452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1900">
                <a:latin typeface="Times New Roman"/>
                <a:ea typeface="Times New Roman"/>
                <a:cs typeface="Times New Roman"/>
                <a:sym typeface="Times New Roman"/>
              </a:rPr>
              <a:t>The experimental setup is configured using Raspberry Pi with all necessary library modules for GPIO connectivity and PIR sensor along with the camera module programming using Python language.We developed the program modules for interactions with PIR sensors and GPIO to trigger PIR sensor and camera module and read data from the GPIO for necessary speed calculation.</a:t>
            </a:r>
            <a:endParaRPr sz="1900">
              <a:solidFill>
                <a:schemeClr val="dk1"/>
              </a:solidFill>
              <a:latin typeface="Times New Roman"/>
              <a:ea typeface="Times New Roman"/>
              <a:cs typeface="Times New Roman"/>
              <a:sym typeface="Times New Roman"/>
            </a:endParaRPr>
          </a:p>
        </p:txBody>
      </p:sp>
      <p:pic>
        <p:nvPicPr>
          <p:cNvPr id="113" name="Google Shape;113;p5"/>
          <p:cNvPicPr preferRelativeResize="0"/>
          <p:nvPr/>
        </p:nvPicPr>
        <p:blipFill rotWithShape="1">
          <a:blip r:embed="rId3">
            <a:alphaModFix/>
          </a:blip>
          <a:srcRect b="0" l="0" r="0" t="0"/>
          <a:stretch/>
        </p:blipFill>
        <p:spPr>
          <a:xfrm>
            <a:off x="4993500" y="1170125"/>
            <a:ext cx="3998100" cy="322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d1d8e05458_0_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gd1d8e05458_0_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gd1d8e05458_0_0"/>
          <p:cNvPicPr preferRelativeResize="0"/>
          <p:nvPr/>
        </p:nvPicPr>
        <p:blipFill rotWithShape="1">
          <a:blip r:embed="rId3">
            <a:alphaModFix/>
          </a:blip>
          <a:srcRect b="11378" l="0" r="0" t="0"/>
          <a:stretch/>
        </p:blipFill>
        <p:spPr>
          <a:xfrm>
            <a:off x="0" y="-46"/>
            <a:ext cx="9144000" cy="50592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