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B94C360-9598-4F05-96E5-36F21FC8EEAB}" styleName="Table_0">
    <a:wholeTbl>
      <a:tcTxStyle>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Style>
        <a:tcBdr/>
        <a:fill>
          <a:solidFill>
            <a:srgbClr val="D0DEEF"/>
          </a:solidFill>
        </a:fill>
      </a:tcStyle>
    </a:band1H>
    <a:band2H>
      <a:tcStyle>
        <a:tcBdr/>
      </a:tcStyle>
    </a:band2H>
    <a:band1V>
      <a:tcStyle>
        <a:tcBdr/>
        <a:fill>
          <a:solidFill>
            <a:srgbClr val="D0DEEF"/>
          </a:solidFill>
        </a:fill>
      </a:tcStyle>
    </a:band1V>
    <a:band2V>
      <a:tcStyle>
        <a:tcBdr/>
      </a:tcStyle>
    </a:band2V>
    <a:lastCol>
      <a:tcTxStyle b="on">
        <a:font>
          <a:latin typeface="Calibri"/>
          <a:ea typeface="Calibri"/>
          <a:cs typeface="Calibri"/>
        </a:font>
        <a:schemeClr val="lt1"/>
      </a:tcTxStyle>
      <a:tcStyle>
        <a:tcBdr/>
        <a:fill>
          <a:solidFill>
            <a:schemeClr val="accent1"/>
          </a:solidFill>
        </a:fill>
      </a:tcStyle>
    </a:lastCol>
    <a:firstCol>
      <a:tcTxStyle b="on">
        <a:font>
          <a:latin typeface="Calibri"/>
          <a:ea typeface="Calibri"/>
          <a:cs typeface="Calibri"/>
        </a:font>
        <a:schemeClr val="lt1"/>
      </a:tcTxStyle>
      <a:tcStyle>
        <a:tcBdr/>
        <a:fill>
          <a:solidFill>
            <a:schemeClr val="accent1"/>
          </a:solidFill>
        </a:fill>
      </a:tcStyle>
    </a:firstCol>
    <a:lastRow>
      <a:tcTxStyle b="on">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p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7" name="Google Shape;137;p10: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 name="Shape 141"/>
        <p:cNvGrpSpPr/>
        <p:nvPr/>
      </p:nvGrpSpPr>
      <p:grpSpPr>
        <a:xfrm>
          <a:off x="0" y="0"/>
          <a:ext cx="0" cy="0"/>
          <a:chOff x="0" y="0"/>
          <a:chExt cx="0" cy="0"/>
        </a:xfrm>
      </p:grpSpPr>
      <p:sp>
        <p:nvSpPr>
          <p:cNvPr id="142" name="Google Shape;142;p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3" name="Google Shape;143;p1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p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9" name="Google Shape;149;p1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 name="Shape 168"/>
        <p:cNvGrpSpPr/>
        <p:nvPr/>
      </p:nvGrpSpPr>
      <p:grpSpPr>
        <a:xfrm>
          <a:off x="0" y="0"/>
          <a:ext cx="0" cy="0"/>
          <a:chOff x="0" y="0"/>
          <a:chExt cx="0" cy="0"/>
        </a:xfrm>
      </p:grpSpPr>
      <p:sp>
        <p:nvSpPr>
          <p:cNvPr id="169" name="Google Shape;169;p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0" name="Google Shape;170;p1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8" name="Google Shape;88;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p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5" name="Google Shape;95;p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1" name="Google Shape;101;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p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7" name="Google Shape;107;p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11"/>
        <p:cNvGrpSpPr/>
        <p:nvPr/>
      </p:nvGrpSpPr>
      <p:grpSpPr>
        <a:xfrm>
          <a:off x="0" y="0"/>
          <a:ext cx="0" cy="0"/>
          <a:chOff x="0" y="0"/>
          <a:chExt cx="0" cy="0"/>
        </a:xfrm>
      </p:grpSpPr>
      <p:sp>
        <p:nvSpPr>
          <p:cNvPr id="112" name="Google Shape;112;p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p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9" name="Google Shape;119;p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 name="Shape 123"/>
        <p:cNvGrpSpPr/>
        <p:nvPr/>
      </p:nvGrpSpPr>
      <p:grpSpPr>
        <a:xfrm>
          <a:off x="0" y="0"/>
          <a:ext cx="0" cy="0"/>
          <a:chOff x="0" y="0"/>
          <a:chExt cx="0" cy="0"/>
        </a:xfrm>
      </p:grpSpPr>
      <p:sp>
        <p:nvSpPr>
          <p:cNvPr id="124" name="Google Shape;124;p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5" name="Google Shape;125;p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p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1" name="Google Shape;131;p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5"/>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1" name="Google Shape;71;p2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7" name="Google Shape;77;p2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6"/>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0" name="Google Shape;20;p1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7"/>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8"/>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2" name="Google Shape;32;p18"/>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3" name="Google Shape;33;p1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9"/>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39" name="Google Shape;39;p19"/>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0" name="Google Shape;40;p19"/>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1" name="Google Shape;41;p19"/>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2" name="Google Shape;42;p1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0" name="Shape 50"/>
        <p:cNvGrpSpPr/>
        <p:nvPr/>
      </p:nvGrpSpPr>
      <p:grpSpPr>
        <a:xfrm>
          <a:off x="0" y="0"/>
          <a:ext cx="0" cy="0"/>
          <a:chOff x="0" y="0"/>
          <a:chExt cx="0" cy="0"/>
        </a:xfrm>
      </p:grpSpPr>
      <p:sp>
        <p:nvSpPr>
          <p:cNvPr id="51" name="Google Shape;51;p2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58" name="Google Shape;58;p2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p:nvPr>
            <p:ph type="pic" idx="2"/>
          </p:nvPr>
        </p:nvSpPr>
        <p:spPr>
          <a:xfrm>
            <a:off x="5183188" y="987425"/>
            <a:ext cx="6172200" cy="4873625"/>
          </a:xfrm>
          <a:prstGeom prst="rect">
            <a:avLst/>
          </a:prstGeom>
          <a:noFill/>
          <a:ln>
            <a:noFill/>
          </a:ln>
        </p:spPr>
      </p:sp>
      <p:sp>
        <p:nvSpPr>
          <p:cNvPr id="64" name="Google Shape;64;p23"/>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5" name="Google Shape;65;p2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1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panose="020F0502020204030204"/>
              <a:buNone/>
            </a:pPr>
            <a:r>
              <a:rPr b="1" i="1"/>
              <a:t>Internet of Things Lab Special Lab</a:t>
            </a:r>
            <a:endParaRPr b="1" i="1"/>
          </a:p>
        </p:txBody>
      </p:sp>
      <p:sp>
        <p:nvSpPr>
          <p:cNvPr id="85" name="Google Shape;85;p1"/>
          <p:cNvSpPr txBox="1"/>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3600"/>
              <a:buNone/>
            </a:pPr>
            <a:r>
              <a:rPr lang="en-US" b="1" u="sng"/>
              <a:t>World IoT Day-2022</a:t>
            </a:r>
            <a:r>
              <a:rPr lang="en-US"/>
              <a:t>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10"/>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p>
        </p:txBody>
      </p:sp>
      <p:pic>
        <p:nvPicPr>
          <p:cNvPr id="140" name="Google Shape;140;p10" descr="mmup5"/>
          <p:cNvPicPr preferRelativeResize="0"/>
          <p:nvPr>
            <p:ph type="body" idx="1"/>
          </p:nvPr>
        </p:nvPicPr>
        <p:blipFill rotWithShape="1">
          <a:blip r:embed="rId1"/>
          <a:srcRect/>
          <a:stretch>
            <a:fillRect/>
          </a:stretch>
        </p:blipFill>
        <p:spPr>
          <a:xfrm>
            <a:off x="1157605" y="2096135"/>
            <a:ext cx="10806430" cy="44170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44" name="Shape 144"/>
        <p:cNvGrpSpPr/>
        <p:nvPr/>
      </p:nvGrpSpPr>
      <p:grpSpPr>
        <a:xfrm>
          <a:off x="0" y="0"/>
          <a:ext cx="0" cy="0"/>
          <a:chOff x="0" y="0"/>
          <a:chExt cx="0" cy="0"/>
        </a:xfrm>
      </p:grpSpPr>
      <p:sp>
        <p:nvSpPr>
          <p:cNvPr id="145" name="Google Shape;145;p1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p>
        </p:txBody>
      </p:sp>
      <p:pic>
        <p:nvPicPr>
          <p:cNvPr id="146" name="Google Shape;146;p11" descr="mmu6"/>
          <p:cNvPicPr preferRelativeResize="0"/>
          <p:nvPr>
            <p:ph type="body" idx="1"/>
          </p:nvPr>
        </p:nvPicPr>
        <p:blipFill rotWithShape="1">
          <a:blip r:embed="rId1"/>
          <a:srcRect/>
          <a:stretch>
            <a:fillRect/>
          </a:stretch>
        </p:blipFill>
        <p:spPr>
          <a:xfrm>
            <a:off x="1919605" y="1825625"/>
            <a:ext cx="7777480" cy="45739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sp>
        <p:nvSpPr>
          <p:cNvPr id="151" name="Google Shape;151;p12"/>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BLOCK DESCRIPTION </a:t>
            </a:r>
            <a:endParaRPr lang="en-US"/>
          </a:p>
        </p:txBody>
      </p:sp>
      <p:sp>
        <p:nvSpPr>
          <p:cNvPr id="152" name="Google Shape;152;p12"/>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p>
          <a:p>
            <a:pPr marL="228600" lvl="0" indent="-50800" algn="l" rtl="0">
              <a:lnSpc>
                <a:spcPct val="90000"/>
              </a:lnSpc>
              <a:spcBef>
                <a:spcPts val="1000"/>
              </a:spcBef>
              <a:spcAft>
                <a:spcPts val="0"/>
              </a:spcAft>
              <a:buClr>
                <a:schemeClr val="dk1"/>
              </a:buClr>
              <a:buSzPts val="2800"/>
              <a:buNone/>
            </a:pPr>
          </a:p>
          <a:p>
            <a:pPr marL="228600" lvl="0" indent="-50800" algn="l" rtl="0">
              <a:lnSpc>
                <a:spcPct val="90000"/>
              </a:lnSpc>
              <a:spcBef>
                <a:spcPts val="1000"/>
              </a:spcBef>
              <a:spcAft>
                <a:spcPts val="0"/>
              </a:spcAft>
              <a:buClr>
                <a:schemeClr val="dk1"/>
              </a:buClr>
              <a:buSzPts val="2800"/>
              <a:buNone/>
            </a:pPr>
          </a:p>
          <a:p>
            <a:pPr marL="228600" lvl="0" indent="-50800" algn="l" rtl="0">
              <a:lnSpc>
                <a:spcPct val="90000"/>
              </a:lnSpc>
              <a:spcBef>
                <a:spcPts val="1000"/>
              </a:spcBef>
              <a:spcAft>
                <a:spcPts val="0"/>
              </a:spcAft>
              <a:buClr>
                <a:schemeClr val="dk1"/>
              </a:buClr>
              <a:buSzPts val="2800"/>
              <a:buNone/>
            </a:pPr>
          </a:p>
          <a:p>
            <a:pPr marL="228600" lvl="0" indent="-50800" algn="l" rtl="0">
              <a:lnSpc>
                <a:spcPct val="90000"/>
              </a:lnSpc>
              <a:spcBef>
                <a:spcPts val="1000"/>
              </a:spcBef>
              <a:spcAft>
                <a:spcPts val="0"/>
              </a:spcAft>
              <a:buClr>
                <a:schemeClr val="dk1"/>
              </a:buClr>
              <a:buSzPts val="2800"/>
              <a:buNone/>
            </a:pPr>
          </a:p>
          <a:p>
            <a:pPr marL="228600" lvl="0" indent="-50800" algn="l" rtl="0">
              <a:lnSpc>
                <a:spcPct val="90000"/>
              </a:lnSpc>
              <a:spcBef>
                <a:spcPts val="1000"/>
              </a:spcBef>
              <a:spcAft>
                <a:spcPts val="0"/>
              </a:spcAft>
              <a:buClr>
                <a:schemeClr val="dk1"/>
              </a:buClr>
              <a:buSzPts val="2800"/>
              <a:buNone/>
            </a:pPr>
          </a:p>
          <a:p>
            <a:pPr marL="228600" lvl="0" indent="-50800" algn="l" rtl="0">
              <a:lnSpc>
                <a:spcPct val="90000"/>
              </a:lnSpc>
              <a:spcBef>
                <a:spcPts val="1000"/>
              </a:spcBef>
              <a:spcAft>
                <a:spcPts val="0"/>
              </a:spcAft>
              <a:buClr>
                <a:schemeClr val="dk1"/>
              </a:buClr>
              <a:buSzPts val="2800"/>
              <a:buNone/>
            </a:pPr>
          </a:p>
          <a:p>
            <a:pPr marL="228600" lvl="0" indent="-50800" algn="l" rtl="0">
              <a:lnSpc>
                <a:spcPct val="90000"/>
              </a:lnSpc>
              <a:spcBef>
                <a:spcPts val="1000"/>
              </a:spcBef>
              <a:spcAft>
                <a:spcPts val="0"/>
              </a:spcAft>
              <a:buClr>
                <a:schemeClr val="dk1"/>
              </a:buClr>
              <a:buSzPts val="2800"/>
              <a:buNone/>
            </a:pPr>
          </a:p>
          <a:p>
            <a:pPr marL="228600" lvl="0" indent="-50800" algn="l" rtl="0">
              <a:lnSpc>
                <a:spcPct val="90000"/>
              </a:lnSpc>
              <a:spcBef>
                <a:spcPts val="1000"/>
              </a:spcBef>
              <a:spcAft>
                <a:spcPts val="0"/>
              </a:spcAft>
              <a:buClr>
                <a:schemeClr val="dk1"/>
              </a:buClr>
              <a:buSzPts val="2800"/>
              <a:buNone/>
            </a:pPr>
          </a:p>
        </p:txBody>
      </p:sp>
      <p:sp>
        <p:nvSpPr>
          <p:cNvPr id="153" name="Google Shape;153;p12"/>
          <p:cNvSpPr/>
          <p:nvPr/>
        </p:nvSpPr>
        <p:spPr>
          <a:xfrm>
            <a:off x="1125220" y="3028315"/>
            <a:ext cx="1653540" cy="67945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 NFC reader</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4" name="Google Shape;154;p12"/>
          <p:cNvSpPr/>
          <p:nvPr/>
        </p:nvSpPr>
        <p:spPr>
          <a:xfrm>
            <a:off x="4919980" y="3387725"/>
            <a:ext cx="2515870" cy="567690"/>
          </a:xfrm>
          <a:prstGeom prst="roundRect">
            <a:avLst>
              <a:gd name="adj" fmla="val 16667"/>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MICRO CONTROLLER</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5" name="Google Shape;155;p12"/>
          <p:cNvSpPr/>
          <p:nvPr/>
        </p:nvSpPr>
        <p:spPr>
          <a:xfrm>
            <a:off x="1125220" y="3799840"/>
            <a:ext cx="1653540" cy="67945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Flow sensor</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6" name="Google Shape;156;p12"/>
          <p:cNvSpPr/>
          <p:nvPr/>
        </p:nvSpPr>
        <p:spPr>
          <a:xfrm>
            <a:off x="4958080" y="2079625"/>
            <a:ext cx="2362835" cy="51689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Power supply</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cxnSp>
        <p:nvCxnSpPr>
          <p:cNvPr id="157" name="Google Shape;157;p12"/>
          <p:cNvCxnSpPr/>
          <p:nvPr/>
        </p:nvCxnSpPr>
        <p:spPr>
          <a:xfrm>
            <a:off x="6156325" y="2738755"/>
            <a:ext cx="20320" cy="537210"/>
          </a:xfrm>
          <a:prstGeom prst="straightConnector1">
            <a:avLst/>
          </a:prstGeom>
          <a:noFill/>
          <a:ln w="9525" cap="flat" cmpd="sng">
            <a:solidFill>
              <a:schemeClr val="dk1"/>
            </a:solidFill>
            <a:prstDash val="solid"/>
            <a:miter lim="800000"/>
            <a:headEnd type="none" w="sm" len="sm"/>
            <a:tailEnd type="stealth" w="med" len="med"/>
          </a:ln>
        </p:spPr>
      </p:cxnSp>
      <p:sp>
        <p:nvSpPr>
          <p:cNvPr id="158" name="Google Shape;158;p12"/>
          <p:cNvSpPr/>
          <p:nvPr/>
        </p:nvSpPr>
        <p:spPr>
          <a:xfrm>
            <a:off x="9424670" y="2964815"/>
            <a:ext cx="1653540" cy="67945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 Wifi</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9" name="Google Shape;159;p12"/>
          <p:cNvSpPr/>
          <p:nvPr/>
        </p:nvSpPr>
        <p:spPr>
          <a:xfrm>
            <a:off x="9437370" y="3806190"/>
            <a:ext cx="1653540" cy="67945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 Display</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cxnSp>
        <p:nvCxnSpPr>
          <p:cNvPr id="160" name="Google Shape;160;p12"/>
          <p:cNvCxnSpPr/>
          <p:nvPr/>
        </p:nvCxnSpPr>
        <p:spPr>
          <a:xfrm>
            <a:off x="7494905" y="3426460"/>
            <a:ext cx="1876425" cy="10160"/>
          </a:xfrm>
          <a:prstGeom prst="straightConnector1">
            <a:avLst/>
          </a:prstGeom>
          <a:noFill/>
          <a:ln w="9525" cap="flat" cmpd="sng">
            <a:solidFill>
              <a:schemeClr val="dk1"/>
            </a:solidFill>
            <a:prstDash val="solid"/>
            <a:miter lim="800000"/>
            <a:headEnd type="none" w="sm" len="sm"/>
            <a:tailEnd type="stealth" w="med" len="med"/>
          </a:ln>
        </p:spPr>
      </p:cxnSp>
      <p:cxnSp>
        <p:nvCxnSpPr>
          <p:cNvPr id="161" name="Google Shape;161;p12"/>
          <p:cNvCxnSpPr/>
          <p:nvPr/>
        </p:nvCxnSpPr>
        <p:spPr>
          <a:xfrm>
            <a:off x="7474585" y="3884930"/>
            <a:ext cx="1947545" cy="10160"/>
          </a:xfrm>
          <a:prstGeom prst="straightConnector1">
            <a:avLst/>
          </a:prstGeom>
          <a:noFill/>
          <a:ln w="9525" cap="flat" cmpd="sng">
            <a:solidFill>
              <a:schemeClr val="dk1"/>
            </a:solidFill>
            <a:prstDash val="solid"/>
            <a:miter lim="800000"/>
            <a:headEnd type="none" w="sm" len="sm"/>
            <a:tailEnd type="stealth" w="med" len="med"/>
          </a:ln>
        </p:spPr>
      </p:cxnSp>
      <p:cxnSp>
        <p:nvCxnSpPr>
          <p:cNvPr id="162" name="Google Shape;162;p12"/>
          <p:cNvCxnSpPr/>
          <p:nvPr/>
        </p:nvCxnSpPr>
        <p:spPr>
          <a:xfrm>
            <a:off x="2828925" y="3479165"/>
            <a:ext cx="2018665" cy="0"/>
          </a:xfrm>
          <a:prstGeom prst="straightConnector1">
            <a:avLst/>
          </a:prstGeom>
          <a:noFill/>
          <a:ln w="9525" cap="flat" cmpd="sng">
            <a:solidFill>
              <a:schemeClr val="dk1"/>
            </a:solidFill>
            <a:prstDash val="solid"/>
            <a:miter lim="800000"/>
            <a:headEnd type="none" w="sm" len="sm"/>
            <a:tailEnd type="stealth" w="med" len="med"/>
          </a:ln>
        </p:spPr>
      </p:cxnSp>
      <p:cxnSp>
        <p:nvCxnSpPr>
          <p:cNvPr id="163" name="Google Shape;163;p12"/>
          <p:cNvCxnSpPr/>
          <p:nvPr/>
        </p:nvCxnSpPr>
        <p:spPr>
          <a:xfrm rot="10800000" flipH="1">
            <a:off x="2809240" y="3884930"/>
            <a:ext cx="2038350" cy="10160"/>
          </a:xfrm>
          <a:prstGeom prst="straightConnector1">
            <a:avLst/>
          </a:prstGeom>
          <a:noFill/>
          <a:ln w="9525" cap="flat" cmpd="sng">
            <a:solidFill>
              <a:schemeClr val="dk1"/>
            </a:solidFill>
            <a:prstDash val="solid"/>
            <a:miter lim="800000"/>
            <a:headEnd type="none" w="sm" len="sm"/>
            <a:tailEnd type="stealth" w="med" len="med"/>
          </a:ln>
        </p:spPr>
      </p:cxnSp>
      <p:sp>
        <p:nvSpPr>
          <p:cNvPr id="164" name="Google Shape;164;p12"/>
          <p:cNvSpPr/>
          <p:nvPr/>
        </p:nvSpPr>
        <p:spPr>
          <a:xfrm>
            <a:off x="5189220" y="4746625"/>
            <a:ext cx="1977390" cy="1207135"/>
          </a:xfrm>
          <a:prstGeom prst="round2SameRect">
            <a:avLst>
              <a:gd name="adj1" fmla="val 23356"/>
              <a:gd name="adj2" fmla="val 0"/>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Mobile </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application</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cxnSp>
        <p:nvCxnSpPr>
          <p:cNvPr id="165" name="Google Shape;165;p12"/>
          <p:cNvCxnSpPr>
            <a:stCxn id="152" idx="2"/>
            <a:endCxn id="152" idx="2"/>
          </p:cNvCxnSpPr>
          <p:nvPr/>
        </p:nvCxnSpPr>
        <p:spPr>
          <a:xfrm>
            <a:off x="6096000" y="6176963"/>
            <a:ext cx="0" cy="0"/>
          </a:xfrm>
          <a:prstGeom prst="straightConnector1">
            <a:avLst/>
          </a:prstGeom>
          <a:noFill/>
          <a:ln w="9525" cap="flat" cmpd="sng">
            <a:solidFill>
              <a:schemeClr val="accent1"/>
            </a:solidFill>
            <a:prstDash val="solid"/>
            <a:miter lim="800000"/>
            <a:headEnd type="none" w="sm" len="sm"/>
            <a:tailEnd type="stealth" w="med" len="med"/>
          </a:ln>
        </p:spPr>
      </p:cxnSp>
      <p:cxnSp>
        <p:nvCxnSpPr>
          <p:cNvPr id="166" name="Google Shape;166;p12"/>
          <p:cNvCxnSpPr/>
          <p:nvPr/>
        </p:nvCxnSpPr>
        <p:spPr>
          <a:xfrm flipH="1">
            <a:off x="6166485" y="4122420"/>
            <a:ext cx="11430" cy="553720"/>
          </a:xfrm>
          <a:prstGeom prst="straightConnector1">
            <a:avLst/>
          </a:prstGeom>
          <a:noFill/>
          <a:ln w="9525" cap="flat" cmpd="sng">
            <a:solidFill>
              <a:schemeClr val="dk1"/>
            </a:solidFill>
            <a:prstDash val="solid"/>
            <a:miter lim="800000"/>
            <a:headEnd type="none" w="sm" len="sm"/>
            <a:tailEnd type="stealth" w="med" len="med"/>
          </a:ln>
        </p:spPr>
      </p:cxnSp>
      <p:sp>
        <p:nvSpPr>
          <p:cNvPr id="167" name="Google Shape;167;p12"/>
          <p:cNvSpPr txBox="1"/>
          <p:nvPr/>
        </p:nvSpPr>
        <p:spPr>
          <a:xfrm>
            <a:off x="4898390" y="993775"/>
            <a:ext cx="30988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71" name="Shape 171"/>
        <p:cNvGrpSpPr/>
        <p:nvPr/>
      </p:nvGrpSpPr>
      <p:grpSpPr>
        <a:xfrm>
          <a:off x="0" y="0"/>
          <a:ext cx="0" cy="0"/>
          <a:chOff x="0" y="0"/>
          <a:chExt cx="0" cy="0"/>
        </a:xfrm>
      </p:grpSpPr>
      <p:sp>
        <p:nvSpPr>
          <p:cNvPr id="172" name="Google Shape;172;p13"/>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ADVANTAGES</a:t>
            </a:r>
            <a:endParaRPr lang="en-US"/>
          </a:p>
        </p:txBody>
      </p:sp>
      <p:sp>
        <p:nvSpPr>
          <p:cNvPr id="173" name="Google Shape;173;p13"/>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Most of the starting stage of disease in cow is decrease in milk production. By analysing the reading we can consult the doctor and cure the disease in starting stage it self and stop spreading to other cows.</a:t>
            </a:r>
            <a:endParaRPr lang="en-US"/>
          </a:p>
          <a:p>
            <a:pPr marL="228600" lvl="0" indent="-228600" algn="l" rtl="0">
              <a:lnSpc>
                <a:spcPct val="90000"/>
              </a:lnSpc>
              <a:spcBef>
                <a:spcPts val="1000"/>
              </a:spcBef>
              <a:spcAft>
                <a:spcPts val="0"/>
              </a:spcAft>
              <a:buClr>
                <a:schemeClr val="dk1"/>
              </a:buClr>
              <a:buSzPts val="2800"/>
              <a:buChar char="•"/>
            </a:pPr>
            <a:r>
              <a:rPr lang="en-US"/>
              <a:t>Once former identify the low milking cow he can take </a:t>
            </a:r>
            <a:r>
              <a:rPr lang="en-US"/>
              <a:t>necessary</a:t>
            </a:r>
            <a:r>
              <a:rPr lang="en-US"/>
              <a:t> step to increase its capacity.</a:t>
            </a:r>
            <a:endParaRPr lang="en-US"/>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2"/>
          <p:cNvSpPr txBox="1"/>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panose="020F0502020204030204"/>
              <a:buNone/>
            </a:pPr>
            <a:r>
              <a:rPr lang="en-US" b="1"/>
              <a:t>MILK MONITORING UNIT</a:t>
            </a:r>
            <a:endParaRPr b="1"/>
          </a:p>
        </p:txBody>
      </p:sp>
      <p:sp>
        <p:nvSpPr>
          <p:cNvPr id="91" name="Google Shape;91;p2"/>
          <p:cNvSpPr txBox="1"/>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u="sng"/>
              <a:t>IDEA PRESENTATION</a:t>
            </a:r>
            <a:endParaRPr u="sng"/>
          </a:p>
        </p:txBody>
      </p:sp>
      <p:sp>
        <p:nvSpPr>
          <p:cNvPr id="92" name="Google Shape;92;p2"/>
          <p:cNvSpPr txBox="1"/>
          <p:nvPr/>
        </p:nvSpPr>
        <p:spPr>
          <a:xfrm>
            <a:off x="749924" y="4919350"/>
            <a:ext cx="2195700" cy="3670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Google Shape;97;p3"/>
          <p:cNvSpPr txBox="1"/>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ABSTRACT</a:t>
            </a:r>
            <a:endParaRPr lang="en-US"/>
          </a:p>
        </p:txBody>
      </p:sp>
      <p:sp>
        <p:nvSpPr>
          <p:cNvPr id="98" name="Google Shape;98;p3"/>
          <p:cNvSpPr txBox="1"/>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fontScale="97500" lnSpcReduction="10000"/>
          </a:bodyPr>
          <a:lstStyle/>
          <a:p>
            <a:pPr marL="228600" lvl="0" indent="-228600" algn="just" rtl="0">
              <a:lnSpc>
                <a:spcPct val="90000"/>
              </a:lnSpc>
              <a:spcBef>
                <a:spcPts val="0"/>
              </a:spcBef>
              <a:spcAft>
                <a:spcPts val="0"/>
              </a:spcAft>
              <a:buClr>
                <a:schemeClr val="dk1"/>
              </a:buClr>
              <a:buSzPct val="100000"/>
              <a:buChar char="•"/>
            </a:pPr>
            <a:r>
              <a:rPr lang="en-US"/>
              <a:t>The process of collecting, measuring the number of liters of milk being milked from the cow becomes a tedious process. In this paper, a IoT based milk monitoring system is proposed. Each of the cow is attached with NFC chip. The milk monitoring system consist of NFC reader, milk can with flow sensor, microcontroller, wifi module and mobile application. The NFC reader is used to get the details of the cow from which milk is milked. The flow sensor to measure the number of litters being milked from the cow. The microcontroller to get data from the sensor and store, calculate and to transmit data to the wifi module. The wifi module transmit the data to the mobile app. The mobile app displays the details of milk being milked from the cow and the progress over the week that can be useful to the farmers.</a:t>
            </a:r>
            <a:endParaRPr lang="en-US"/>
          </a:p>
          <a:p>
            <a:pPr marL="228600" lvl="0" indent="-55245" algn="just" rtl="0">
              <a:lnSpc>
                <a:spcPct val="90000"/>
              </a:lnSpc>
              <a:spcBef>
                <a:spcPts val="1000"/>
              </a:spcBef>
              <a:spcAft>
                <a:spcPts val="0"/>
              </a:spcAft>
              <a:buClr>
                <a:schemeClr val="dk1"/>
              </a:buClr>
              <a:buSzPct val="100000"/>
              <a:buNone/>
            </a:p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4"/>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INTRODUCTION</a:t>
            </a:r>
            <a:endParaRPr lang="en-US"/>
          </a:p>
        </p:txBody>
      </p:sp>
      <p:sp>
        <p:nvSpPr>
          <p:cNvPr id="104" name="Google Shape;104;p4"/>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Due to advancements in technology most of formers using milk </a:t>
            </a:r>
            <a:r>
              <a:rPr lang="en-US"/>
              <a:t>collector</a:t>
            </a:r>
            <a:r>
              <a:rPr lang="en-US"/>
              <a:t> </a:t>
            </a:r>
            <a:r>
              <a:rPr lang="en-US"/>
              <a:t>instead</a:t>
            </a:r>
            <a:r>
              <a:rPr lang="en-US"/>
              <a:t> of manual collection of milk. That milk collector in normal shops will simply collect the milk if we connect it in the cow.</a:t>
            </a:r>
            <a:endParaRPr lang="en-US"/>
          </a:p>
          <a:p>
            <a:pPr marL="228600" lvl="0" indent="-228600" algn="l" rtl="0">
              <a:lnSpc>
                <a:spcPct val="90000"/>
              </a:lnSpc>
              <a:spcBef>
                <a:spcPts val="1000"/>
              </a:spcBef>
              <a:spcAft>
                <a:spcPts val="0"/>
              </a:spcAft>
              <a:buClr>
                <a:schemeClr val="dk1"/>
              </a:buClr>
              <a:buSzPts val="2800"/>
              <a:buChar char="•"/>
            </a:pPr>
            <a:r>
              <a:rPr lang="en-US"/>
              <a:t>If we add flow sensor in that milk collector we can easily identify the quantity of milk being milked.</a:t>
            </a:r>
            <a:endParaRPr lang="en-US"/>
          </a:p>
          <a:p>
            <a:pPr marL="228600" lvl="0" indent="-50800" algn="l" rtl="0">
              <a:lnSpc>
                <a:spcPct val="90000"/>
              </a:lnSpc>
              <a:spcBef>
                <a:spcPts val="1000"/>
              </a:spcBef>
              <a:spcAft>
                <a:spcPts val="0"/>
              </a:spcAft>
              <a:buClr>
                <a:schemeClr val="dk1"/>
              </a:buClr>
              <a:buSzPts val="2800"/>
              <a:buNone/>
            </a:pP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5"/>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LITERATURE REVIEW</a:t>
            </a:r>
            <a:endParaRPr lang="en-US"/>
          </a:p>
        </p:txBody>
      </p:sp>
      <p:graphicFrame>
        <p:nvGraphicFramePr>
          <p:cNvPr id="110" name="Google Shape;110;p5"/>
          <p:cNvGraphicFramePr/>
          <p:nvPr/>
        </p:nvGraphicFramePr>
        <p:xfrm>
          <a:off x="757555" y="1825625"/>
          <a:ext cx="10596250" cy="3000000"/>
        </p:xfrm>
        <a:graphic>
          <a:graphicData uri="http://schemas.openxmlformats.org/drawingml/2006/table">
            <a:tbl>
              <a:tblPr firstRow="1" bandRow="1">
                <a:noFill/>
                <a:tableStyleId>{CB94C360-9598-4F05-96E5-36F21FC8EEAB}</a:tableStyleId>
              </a:tblPr>
              <a:tblGrid>
                <a:gridCol w="842650"/>
                <a:gridCol w="4178300"/>
                <a:gridCol w="2926075"/>
                <a:gridCol w="2649225"/>
              </a:tblGrid>
              <a:tr h="370850">
                <a:tc>
                  <a:txBody>
                    <a:bodyPr/>
                    <a:lstStyle/>
                    <a:p>
                      <a:pPr marL="0" marR="0" lvl="0" indent="0" algn="l" rtl="0">
                        <a:spcBef>
                          <a:spcPts val="0"/>
                        </a:spcBef>
                        <a:spcAft>
                          <a:spcPts val="0"/>
                        </a:spcAft>
                        <a:buNone/>
                      </a:pPr>
                      <a:r>
                        <a:rPr lang="en-US" sz="1800" u="none" strike="noStrike" cap="none"/>
                        <a:t>Sl. No.</a:t>
                      </a:r>
                      <a:endParaRPr sz="1800"/>
                    </a:p>
                  </a:txBody>
                  <a:tcPr marL="91450" marR="91450" marT="45725" marB="45725"/>
                </a:tc>
                <a:tc>
                  <a:txBody>
                    <a:bodyPr/>
                    <a:lstStyle/>
                    <a:p>
                      <a:pPr marL="0" marR="0" lvl="0" indent="0" algn="l" rtl="0">
                        <a:spcBef>
                          <a:spcPts val="0"/>
                        </a:spcBef>
                        <a:spcAft>
                          <a:spcPts val="0"/>
                        </a:spcAft>
                        <a:buNone/>
                      </a:pPr>
                      <a:r>
                        <a:rPr lang="en-US" sz="1800"/>
                        <a:t>Author, Paper title and year</a:t>
                      </a:r>
                      <a:endParaRPr sz="1800"/>
                    </a:p>
                  </a:txBody>
                  <a:tcPr marL="91450" marR="91450" marT="45725" marB="45725"/>
                </a:tc>
                <a:tc>
                  <a:txBody>
                    <a:bodyPr/>
                    <a:lstStyle/>
                    <a:p>
                      <a:pPr marL="0" marR="0" lvl="0" indent="0" algn="l" rtl="0">
                        <a:spcBef>
                          <a:spcPts val="0"/>
                        </a:spcBef>
                        <a:spcAft>
                          <a:spcPts val="0"/>
                        </a:spcAft>
                        <a:buNone/>
                      </a:pPr>
                      <a:r>
                        <a:rPr lang="en-US" sz="1800"/>
                        <a:t>Methodology</a:t>
                      </a:r>
                      <a:endParaRPr sz="1800"/>
                    </a:p>
                  </a:txBody>
                  <a:tcPr marL="91450" marR="91450" marT="45725" marB="45725"/>
                </a:tc>
                <a:tc>
                  <a:txBody>
                    <a:bodyPr/>
                    <a:lstStyle/>
                    <a:p>
                      <a:pPr marL="0" marR="0" lvl="0" indent="0" algn="l" rtl="0">
                        <a:spcBef>
                          <a:spcPts val="0"/>
                        </a:spcBef>
                        <a:spcAft>
                          <a:spcPts val="0"/>
                        </a:spcAft>
                        <a:buNone/>
                      </a:pPr>
                      <a:r>
                        <a:rPr lang="en-US" sz="1800"/>
                        <a:t>Remarks</a:t>
                      </a:r>
                      <a:endParaRPr sz="1800"/>
                    </a:p>
                  </a:txBody>
                  <a:tcPr marL="91450" marR="91450" marT="45725" marB="45725"/>
                </a:tc>
              </a:tr>
              <a:tr h="370850">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P. R Kadam et al. Real Time Milk Monitoring System</a:t>
                      </a:r>
                      <a:r>
                        <a:rPr lang="en-US" sz="1800"/>
                        <a:t> 2018.</a:t>
                      </a:r>
                      <a:endParaRPr sz="1800"/>
                    </a:p>
                  </a:txBody>
                  <a:tcPr marL="91450" marR="91450" marT="45725" marB="45725"/>
                </a:tc>
                <a:tc>
                  <a:txBody>
                    <a:bodyPr/>
                    <a:lstStyle/>
                    <a:p>
                      <a:pPr marL="0" marR="0" lvl="0" indent="0" algn="l" rtl="0">
                        <a:spcBef>
                          <a:spcPts val="0"/>
                        </a:spcBef>
                        <a:spcAft>
                          <a:spcPts val="0"/>
                        </a:spcAft>
                        <a:buNone/>
                      </a:pPr>
                      <a:r>
                        <a:rPr lang="en-US" sz="1800" b="0" i="0">
                          <a:solidFill>
                            <a:schemeClr val="dk1"/>
                          </a:solidFill>
                          <a:latin typeface="Calibri" panose="020F0502020204030204"/>
                          <a:ea typeface="Calibri" panose="020F0502020204030204"/>
                          <a:cs typeface="Calibri" panose="020F0502020204030204"/>
                          <a:sym typeface="Calibri" panose="020F0502020204030204"/>
                        </a:rPr>
                        <a:t>Spoilage detection in milk.</a:t>
                      </a:r>
                      <a:endParaRPr sz="1800" b="0" i="0">
                        <a:solidFill>
                          <a:schemeClr val="dk1"/>
                        </a:solidFill>
                        <a:latin typeface="Calibri" panose="020F0502020204030204"/>
                        <a:ea typeface="Calibri" panose="020F0502020204030204"/>
                        <a:cs typeface="Calibri" panose="020F0502020204030204"/>
                        <a:sym typeface="Calibri" panose="020F0502020204030204"/>
                      </a:endParaRPr>
                    </a:p>
                  </a:txBody>
                  <a:tcPr marL="91450" marR="91450" marT="45725" marB="45725"/>
                </a:tc>
                <a:tc>
                  <a:txBody>
                    <a:bodyPr/>
                    <a:lstStyle/>
                    <a:p>
                      <a:pPr marL="0" marR="0" lvl="0" indent="0" algn="l" rtl="0">
                        <a:spcBef>
                          <a:spcPts val="0"/>
                        </a:spcBef>
                        <a:spcAft>
                          <a:spcPts val="0"/>
                        </a:spcAft>
                        <a:buNone/>
                      </a:pPr>
                      <a:r>
                        <a:rPr lang="en-US" sz="1800"/>
                        <a:t>That equipment will be more sensitive and costly.</a:t>
                      </a:r>
                      <a:endParaRPr sz="1800"/>
                    </a:p>
                  </a:txBody>
                  <a:tcPr marL="91450" marR="91450" marT="45725" marB="45725"/>
                </a:tc>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r h="370850">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Dr. Vishvanath Karad MIT World Peace University,Pune,India.An Internet of Things (IOT) based Monitoring System for Efficient Milk Distribution.</a:t>
                      </a:r>
                      <a:endParaRPr sz="1800"/>
                    </a:p>
                  </a:txBody>
                  <a:tcPr marL="91450" marR="91450" marT="45725" marB="45725"/>
                </a:tc>
                <a:tc>
                  <a:txBody>
                    <a:bodyPr/>
                    <a:lstStyle/>
                    <a:p>
                      <a:pPr marL="0" marR="0" lvl="0" indent="0" algn="l" rtl="0">
                        <a:spcBef>
                          <a:spcPts val="0"/>
                        </a:spcBef>
                        <a:spcAft>
                          <a:spcPts val="0"/>
                        </a:spcAft>
                        <a:buNone/>
                      </a:pPr>
                      <a:r>
                        <a:rPr lang="en-US" sz="1800"/>
                        <a:t>Detection of pH in milk.</a:t>
                      </a:r>
                      <a:endParaRPr sz="1800"/>
                    </a:p>
                  </a:txBody>
                  <a:tcPr marL="91450" marR="91450" marT="45725" marB="45725"/>
                </a:tc>
                <a:tc>
                  <a:txBody>
                    <a:bodyPr/>
                    <a:lstStyle/>
                    <a:p>
                      <a:pPr marL="0" marR="0" lvl="0" indent="0" algn="l" rtl="0">
                        <a:spcBef>
                          <a:spcPts val="0"/>
                        </a:spcBef>
                        <a:spcAft>
                          <a:spcPts val="0"/>
                        </a:spcAft>
                        <a:buNone/>
                      </a:pPr>
                      <a:r>
                        <a:rPr lang="en-US" sz="1800"/>
                        <a:t>Quality of milk cannot be determined with only pH as a factor.</a:t>
                      </a:r>
                      <a:endParaRPr sz="1800"/>
                    </a:p>
                  </a:txBody>
                  <a:tcPr marL="91450" marR="91450" marT="45725" marB="45725"/>
                </a:tc>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r h="370850">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r>
                        <a:rPr lang="en-US" sz="1800"/>
                        <a:t>Abirami.V, Anusuya.V, Deepika.S, Divya sri.S,Jayamathi.A</a:t>
                      </a:r>
                      <a:endParaRPr sz="1800"/>
                    </a:p>
                    <a:p>
                      <a:pPr marL="0" marR="0" lvl="0" indent="0" algn="l" rtl="0">
                        <a:spcBef>
                          <a:spcPts val="0"/>
                        </a:spcBef>
                        <a:spcAft>
                          <a:spcPts val="0"/>
                        </a:spcAft>
                        <a:buNone/>
                      </a:pPr>
                      <a:r>
                        <a:rPr lang="en-US" sz="1800"/>
                        <a:t>Department of ECE, K.S.R College of Engineering, Tiruchengode,Smart Dairy Monitoring System Using Iot.</a:t>
                      </a:r>
                      <a:endParaRPr sz="1800"/>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Spoilage detection in milk.</a:t>
                      </a:r>
                      <a:endParaRPr sz="1800" b="0" i="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That equipment will be more sensitive and costly.</a:t>
                      </a:r>
                      <a:endParaRPr sz="1800"/>
                    </a:p>
                  </a:txBody>
                  <a:tcPr marL="91450" marR="91450" marT="45725" marB="45725"/>
                </a:tc>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bl>
          </a:graphicData>
        </a:graphic>
      </p:graphicFrame>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4" name="Shape 114"/>
        <p:cNvGrpSpPr/>
        <p:nvPr/>
      </p:nvGrpSpPr>
      <p:grpSpPr>
        <a:xfrm>
          <a:off x="0" y="0"/>
          <a:ext cx="0" cy="0"/>
          <a:chOff x="0" y="0"/>
          <a:chExt cx="0" cy="0"/>
        </a:xfrm>
      </p:grpSpPr>
      <p:sp>
        <p:nvSpPr>
          <p:cNvPr id="115" name="Google Shape;115;p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PROPOSED METHOD</a:t>
            </a:r>
            <a:endParaRPr lang="en-US"/>
          </a:p>
        </p:txBody>
      </p:sp>
      <p:sp>
        <p:nvSpPr>
          <p:cNvPr id="116" name="Google Shape;116;p6"/>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By fixing an NFC chip in each cow and then we can </a:t>
            </a:r>
            <a:r>
              <a:rPr lang="en-US"/>
              <a:t>create</a:t>
            </a:r>
            <a:r>
              <a:rPr lang="en-US"/>
              <a:t> </a:t>
            </a:r>
            <a:r>
              <a:rPr lang="en-US"/>
              <a:t>individual</a:t>
            </a:r>
            <a:r>
              <a:rPr lang="en-US"/>
              <a:t> id for each cow in milk monitoring unit. The milk monitoring unit is fixed in between milk collector which was directly connected to the cow and milk tank.</a:t>
            </a:r>
            <a:endParaRPr lang="en-US"/>
          </a:p>
          <a:p>
            <a:pPr marL="228600" lvl="0" indent="-228600" algn="l" rtl="0">
              <a:lnSpc>
                <a:spcPct val="90000"/>
              </a:lnSpc>
              <a:spcBef>
                <a:spcPts val="1000"/>
              </a:spcBef>
              <a:spcAft>
                <a:spcPts val="0"/>
              </a:spcAft>
              <a:buClr>
                <a:schemeClr val="dk1"/>
              </a:buClr>
              <a:buSzPts val="2800"/>
              <a:buChar char="•"/>
            </a:pPr>
            <a:r>
              <a:rPr lang="en-US"/>
              <a:t>Before start collecting milk from the cow we have to scan that NFC chip of that cow. Then that monitoring unit start measuring the quality of milk passing </a:t>
            </a:r>
            <a:r>
              <a:rPr lang="en-US"/>
              <a:t>through</a:t>
            </a:r>
            <a:r>
              <a:rPr lang="en-US"/>
              <a:t> that tube and that reading will be updated in pendrive. By analysing that reading we can identify that which cow producing more milk and which cow was lagging in milk production.</a:t>
            </a:r>
            <a:endParaRPr lang="en-US"/>
          </a:p>
          <a:p>
            <a:pPr marL="228600" lvl="0" indent="-50800" algn="l" rtl="0">
              <a:lnSpc>
                <a:spcPct val="90000"/>
              </a:lnSpc>
              <a:spcBef>
                <a:spcPts val="1000"/>
              </a:spcBef>
              <a:spcAft>
                <a:spcPts val="0"/>
              </a:spcAft>
              <a:buClr>
                <a:schemeClr val="dk1"/>
              </a:buClr>
              <a:buSzPts val="2800"/>
              <a:buNone/>
            </a:pP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0" name="Shape 120"/>
        <p:cNvGrpSpPr/>
        <p:nvPr/>
      </p:nvGrpSpPr>
      <p:grpSpPr>
        <a:xfrm>
          <a:off x="0" y="0"/>
          <a:ext cx="0" cy="0"/>
          <a:chOff x="0" y="0"/>
          <a:chExt cx="0" cy="0"/>
        </a:xfrm>
      </p:grpSpPr>
      <p:sp>
        <p:nvSpPr>
          <p:cNvPr id="121" name="Google Shape;121;p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p>
        </p:txBody>
      </p:sp>
      <p:pic>
        <p:nvPicPr>
          <p:cNvPr id="122" name="Google Shape;122;p7" descr="mmu p2"/>
          <p:cNvPicPr preferRelativeResize="0"/>
          <p:nvPr>
            <p:ph type="body" idx="1"/>
          </p:nvPr>
        </p:nvPicPr>
        <p:blipFill rotWithShape="1">
          <a:blip r:embed="rId1"/>
          <a:srcRect/>
          <a:stretch>
            <a:fillRect/>
          </a:stretch>
        </p:blipFill>
        <p:spPr>
          <a:xfrm>
            <a:off x="838200" y="2113280"/>
            <a:ext cx="10515600" cy="3775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6" name="Shape 126"/>
        <p:cNvGrpSpPr/>
        <p:nvPr/>
      </p:nvGrpSpPr>
      <p:grpSpPr>
        <a:xfrm>
          <a:off x="0" y="0"/>
          <a:ext cx="0" cy="0"/>
          <a:chOff x="0" y="0"/>
          <a:chExt cx="0" cy="0"/>
        </a:xfrm>
      </p:grpSpPr>
      <p:sp>
        <p:nvSpPr>
          <p:cNvPr id="127" name="Google Shape;127;p8"/>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p>
        </p:txBody>
      </p:sp>
      <p:pic>
        <p:nvPicPr>
          <p:cNvPr id="128" name="Google Shape;128;p8" descr="mmu p3"/>
          <p:cNvPicPr preferRelativeResize="0"/>
          <p:nvPr>
            <p:ph type="body" idx="1"/>
          </p:nvPr>
        </p:nvPicPr>
        <p:blipFill rotWithShape="1">
          <a:blip r:embed="rId1"/>
          <a:srcRect/>
          <a:stretch>
            <a:fillRect/>
          </a:stretch>
        </p:blipFill>
        <p:spPr>
          <a:xfrm>
            <a:off x="572135" y="1534160"/>
            <a:ext cx="10375265" cy="517969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9"/>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p>
        </p:txBody>
      </p:sp>
      <p:pic>
        <p:nvPicPr>
          <p:cNvPr id="134" name="Google Shape;134;p9" descr="mmu p4"/>
          <p:cNvPicPr preferRelativeResize="0"/>
          <p:nvPr>
            <p:ph type="body" idx="1"/>
          </p:nvPr>
        </p:nvPicPr>
        <p:blipFill rotWithShape="1">
          <a:blip r:embed="rId1"/>
          <a:srcRect/>
          <a:stretch>
            <a:fillRect/>
          </a:stretch>
        </p:blipFill>
        <p:spPr>
          <a:xfrm>
            <a:off x="352425" y="1408430"/>
            <a:ext cx="10719435" cy="529780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2884</Words>
  <Application>WPS Presentation</Application>
  <PresentationFormat/>
  <Paragraphs>93</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SimSun</vt:lpstr>
      <vt:lpstr>Wingdings</vt:lpstr>
      <vt:lpstr>Arial</vt:lpstr>
      <vt:lpstr>Calibri</vt:lpstr>
      <vt:lpstr>Microsoft YaHei</vt:lpstr>
      <vt:lpstr>Arial Unicode MS</vt:lpstr>
      <vt:lpstr>Office Theme</vt:lpstr>
      <vt:lpstr>KONGU ENGINEERING COLLEGE</vt:lpstr>
      <vt:lpstr>MILK MONITORING UNIT</vt:lpstr>
      <vt:lpstr>ABSTRACT</vt:lpstr>
      <vt:lpstr>INTRODUCTION</vt:lpstr>
      <vt:lpstr>LITERATURE REVIEW</vt:lpstr>
      <vt:lpstr>PROPOSED METHOD</vt:lpstr>
      <vt:lpstr>PowerPoint 演示文稿</vt:lpstr>
      <vt:lpstr>PowerPoint 演示文稿</vt:lpstr>
      <vt:lpstr>PowerPoint 演示文稿</vt:lpstr>
      <vt:lpstr>PowerPoint 演示文稿</vt:lpstr>
      <vt:lpstr>PowerPoint 演示文稿</vt:lpstr>
      <vt:lpstr>BLOCK DESCRIPTION </vt:lpstr>
      <vt:lpstr>ADVANTAGES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 Lab Special Lab</dc:title>
  <dc:creator/>
  <cp:lastModifiedBy>LAKSHMANASAMY</cp:lastModifiedBy>
  <cp:revision>1</cp:revision>
  <dcterms:created xsi:type="dcterms:W3CDTF">2022-03-30T15:19:59Z</dcterms:created>
  <dcterms:modified xsi:type="dcterms:W3CDTF">2022-03-30T15:20:00Z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C661664F471E45799E36902A1B844C32</vt:lpwstr>
  </property>
  <property fmtid="{D5CDD505-2E9C-101B-9397-08002B2CF9AE}" pid="3" name="KSOProductBuildVer">
    <vt:lpwstr>1033-11.2.0.11042</vt:lpwstr>
  </property>
</Properties>
</file>