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44018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+mj-lt"/>
        <a:ea typeface="+mj-ea"/>
        <a:cs typeface="+mj-cs"/>
        <a:sym typeface="Lucida Grande"/>
      </a:defRPr>
    </a:lvl1pPr>
    <a:lvl2pPr indent="228600" defTabSz="457200" latinLnBrk="0">
      <a:defRPr sz="2200">
        <a:latin typeface="+mj-lt"/>
        <a:ea typeface="+mj-ea"/>
        <a:cs typeface="+mj-cs"/>
        <a:sym typeface="Lucida Grande"/>
      </a:defRPr>
    </a:lvl2pPr>
    <a:lvl3pPr indent="457200" defTabSz="457200" latinLnBrk="0">
      <a:defRPr sz="2200">
        <a:latin typeface="+mj-lt"/>
        <a:ea typeface="+mj-ea"/>
        <a:cs typeface="+mj-cs"/>
        <a:sym typeface="Lucida Grande"/>
      </a:defRPr>
    </a:lvl3pPr>
    <a:lvl4pPr indent="685800" defTabSz="457200" latinLnBrk="0">
      <a:defRPr sz="2200">
        <a:latin typeface="+mj-lt"/>
        <a:ea typeface="+mj-ea"/>
        <a:cs typeface="+mj-cs"/>
        <a:sym typeface="Lucida Grande"/>
      </a:defRPr>
    </a:lvl4pPr>
    <a:lvl5pPr indent="914400" defTabSz="457200" latinLnBrk="0">
      <a:defRPr sz="2200">
        <a:latin typeface="+mj-lt"/>
        <a:ea typeface="+mj-ea"/>
        <a:cs typeface="+mj-cs"/>
        <a:sym typeface="Lucida Grande"/>
      </a:defRPr>
    </a:lvl5pPr>
    <a:lvl6pPr indent="1143000" defTabSz="457200" latinLnBrk="0">
      <a:defRPr sz="2200">
        <a:latin typeface="+mj-lt"/>
        <a:ea typeface="+mj-ea"/>
        <a:cs typeface="+mj-cs"/>
        <a:sym typeface="Lucida Grande"/>
      </a:defRPr>
    </a:lvl6pPr>
    <a:lvl7pPr indent="1371600" defTabSz="457200" latinLnBrk="0">
      <a:defRPr sz="2200">
        <a:latin typeface="+mj-lt"/>
        <a:ea typeface="+mj-ea"/>
        <a:cs typeface="+mj-cs"/>
        <a:sym typeface="Lucida Grande"/>
      </a:defRPr>
    </a:lvl7pPr>
    <a:lvl8pPr indent="1600200" defTabSz="457200" latinLnBrk="0">
      <a:defRPr sz="2200">
        <a:latin typeface="+mj-lt"/>
        <a:ea typeface="+mj-ea"/>
        <a:cs typeface="+mj-cs"/>
        <a:sym typeface="Lucida Grande"/>
      </a:defRPr>
    </a:lvl8pPr>
    <a:lvl9pPr indent="1828800" defTabSz="457200" latinLnBrk="0">
      <a:defRPr sz="2200">
        <a:latin typeface="+mj-lt"/>
        <a:ea typeface="+mj-ea"/>
        <a:cs typeface="+mj-cs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1" y="297065"/>
            <a:ext cx="2948403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标题文本"/>
          <p:cNvSpPr txBox="1"/>
          <p:nvPr>
            <p:ph type="title"/>
          </p:nvPr>
        </p:nvSpPr>
        <p:spPr>
          <a:xfrm>
            <a:off x="1080135" y="3354927"/>
            <a:ext cx="12241532" cy="231495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3" name="正文级别 1…"/>
          <p:cNvSpPr txBox="1"/>
          <p:nvPr>
            <p:ph type="body" sz="quarter" idx="1"/>
          </p:nvPr>
        </p:nvSpPr>
        <p:spPr>
          <a:xfrm>
            <a:off x="2160270" y="6119864"/>
            <a:ext cx="10081260" cy="275994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4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标题文本"/>
          <p:cNvSpPr txBox="1"/>
          <p:nvPr>
            <p:ph type="title"/>
          </p:nvPr>
        </p:nvSpPr>
        <p:spPr>
          <a:xfrm>
            <a:off x="10441305" y="432492"/>
            <a:ext cx="3240407" cy="9214799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3" name="正文级别 1…"/>
          <p:cNvSpPr txBox="1"/>
          <p:nvPr>
            <p:ph type="body" idx="1"/>
          </p:nvPr>
        </p:nvSpPr>
        <p:spPr>
          <a:xfrm>
            <a:off x="720090" y="432492"/>
            <a:ext cx="9481185" cy="9214799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标题文本"/>
          <p:cNvSpPr txBox="1"/>
          <p:nvPr>
            <p:ph type="title"/>
          </p:nvPr>
        </p:nvSpPr>
        <p:spPr>
          <a:xfrm>
            <a:off x="1080135" y="3354927"/>
            <a:ext cx="12241531" cy="2314950"/>
          </a:xfrm>
          <a:prstGeom prst="rect">
            <a:avLst/>
          </a:prstGeom>
        </p:spPr>
        <p:txBody>
          <a:bodyPr lIns="45719" tIns="45719" rIns="45719" bIns="45719"/>
          <a:lstStyle>
            <a:lvl1pPr defTabSz="1439996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12" name="正文级别 1…"/>
          <p:cNvSpPr txBox="1"/>
          <p:nvPr>
            <p:ph type="body" sz="quarter" idx="1"/>
          </p:nvPr>
        </p:nvSpPr>
        <p:spPr>
          <a:xfrm>
            <a:off x="2160270" y="6119865"/>
            <a:ext cx="10081260" cy="275994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1439996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indent="719998" algn="ctr" defTabSz="1439996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0" indent="1439996" algn="ctr" defTabSz="1439996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0" indent="2159996" algn="ctr" defTabSz="1439996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0" indent="2879993" algn="ctr" defTabSz="1439996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11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0" y="297065"/>
            <a:ext cx="2948402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幻灯片编号"/>
          <p:cNvSpPr txBox="1"/>
          <p:nvPr>
            <p:ph type="sldNum" sz="quarter" idx="2"/>
          </p:nvPr>
        </p:nvSpPr>
        <p:spPr>
          <a:xfrm>
            <a:off x="13337808" y="10118204"/>
            <a:ext cx="343903" cy="3581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标题文本"/>
          <p:cNvSpPr txBox="1"/>
          <p:nvPr>
            <p:ph type="title"/>
          </p:nvPr>
        </p:nvSpPr>
        <p:spPr>
          <a:xfrm>
            <a:off x="720090" y="432490"/>
            <a:ext cx="12961620" cy="1799963"/>
          </a:xfrm>
          <a:prstGeom prst="rect">
            <a:avLst/>
          </a:prstGeom>
        </p:spPr>
        <p:txBody>
          <a:bodyPr lIns="45719" tIns="45719" rIns="45719" bIns="45719"/>
          <a:lstStyle>
            <a:lvl1pPr defTabSz="1439996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2" name="正文级别 1…"/>
          <p:cNvSpPr txBox="1"/>
          <p:nvPr>
            <p:ph type="body" idx="1"/>
          </p:nvPr>
        </p:nvSpPr>
        <p:spPr>
          <a:xfrm>
            <a:off x="720090" y="2519945"/>
            <a:ext cx="12961620" cy="7127346"/>
          </a:xfrm>
          <a:prstGeom prst="rect">
            <a:avLst/>
          </a:prstGeom>
        </p:spPr>
        <p:txBody>
          <a:bodyPr lIns="45719" tIns="45719" rIns="45719" bIns="45719"/>
          <a:lstStyle>
            <a:lvl1pPr defTabSz="1439996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231361" indent="-511362" defTabSz="1439996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indent="-486485" defTabSz="1439996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740639" indent="-580643" defTabSz="1439996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3460638" indent="-580643" defTabSz="1439996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3" name="幻灯片编号"/>
          <p:cNvSpPr txBox="1"/>
          <p:nvPr>
            <p:ph type="sldNum" sz="quarter" idx="2"/>
          </p:nvPr>
        </p:nvSpPr>
        <p:spPr>
          <a:xfrm>
            <a:off x="13337808" y="10118204"/>
            <a:ext cx="343903" cy="3581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137641" y="6939846"/>
            <a:ext cx="12241533" cy="2144955"/>
          </a:xfrm>
          <a:prstGeom prst="rect">
            <a:avLst/>
          </a:prstGeom>
        </p:spPr>
        <p:txBody>
          <a:bodyPr anchor="t"/>
          <a:lstStyle>
            <a:lvl1pPr algn="l">
              <a:defRPr b="1" cap="all" sz="6200"/>
            </a:lvl1pPr>
          </a:lstStyle>
          <a:p>
            <a:pPr/>
            <a:r>
              <a:t>标题文本</a:t>
            </a:r>
          </a:p>
        </p:txBody>
      </p:sp>
      <p:sp>
        <p:nvSpPr>
          <p:cNvPr id="31" name="正文级别 1…"/>
          <p:cNvSpPr txBox="1"/>
          <p:nvPr>
            <p:ph type="body" sz="quarter" idx="1"/>
          </p:nvPr>
        </p:nvSpPr>
        <p:spPr>
          <a:xfrm>
            <a:off x="1137641" y="4577400"/>
            <a:ext cx="12241533" cy="236244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1pPr>
            <a:lvl2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2pPr>
            <a:lvl3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3pPr>
            <a:lvl4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4pPr>
            <a:lvl5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half" idx="1"/>
          </p:nvPr>
        </p:nvSpPr>
        <p:spPr>
          <a:xfrm>
            <a:off x="720090" y="2519945"/>
            <a:ext cx="6360796" cy="712734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400"/>
            </a:lvl1pPr>
            <a:lvl2pPr marL="1255132" indent="-535132">
              <a:spcBef>
                <a:spcPts val="1000"/>
              </a:spcBef>
              <a:defRPr sz="4400"/>
            </a:lvl2pPr>
            <a:lvl3pPr marL="1950963" indent="-510966">
              <a:spcBef>
                <a:spcPts val="1000"/>
              </a:spcBef>
              <a:defRPr sz="4400"/>
            </a:lvl3pPr>
            <a:lvl4pPr marL="2725708" indent="-565711">
              <a:spcBef>
                <a:spcPts val="1000"/>
              </a:spcBef>
              <a:defRPr sz="4400"/>
            </a:lvl4pPr>
            <a:lvl5pPr marL="3445707" indent="-565711">
              <a:spcBef>
                <a:spcPts val="1000"/>
              </a:spcBef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7315913" y="2417447"/>
            <a:ext cx="6365799" cy="100747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800"/>
              </a:spcBef>
              <a:buSzTx/>
              <a:buFontTx/>
              <a:buNone/>
              <a:defRPr b="1" sz="3700"/>
            </a:lvl1pPr>
            <a:lvl2pPr marL="1098406" indent="-378407">
              <a:spcBef>
                <a:spcPts val="800"/>
              </a:spcBef>
              <a:buFontTx/>
              <a:defRPr b="1" sz="3700"/>
            </a:lvl2pPr>
            <a:lvl3pPr marL="1799996" indent="-359998">
              <a:spcBef>
                <a:spcPts val="800"/>
              </a:spcBef>
              <a:buFontTx/>
              <a:defRPr b="1" sz="3700"/>
            </a:lvl3pPr>
            <a:lvl4pPr marL="2589671" indent="-429675">
              <a:spcBef>
                <a:spcPts val="800"/>
              </a:spcBef>
              <a:buFontTx/>
              <a:defRPr b="1" sz="3700"/>
            </a:lvl4pPr>
            <a:lvl5pPr marL="3309672" indent="-429675">
              <a:spcBef>
                <a:spcPts val="800"/>
              </a:spcBef>
              <a:buFontTx/>
              <a:defRPr b="1"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0" name="正文级别 1…"/>
          <p:cNvSpPr txBox="1"/>
          <p:nvPr>
            <p:ph type="body" sz="quarter" idx="13"/>
          </p:nvPr>
        </p:nvSpPr>
        <p:spPr>
          <a:xfrm>
            <a:off x="720089" y="2417447"/>
            <a:ext cx="6363299" cy="1007479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800"/>
              </a:spcBef>
              <a:buSzTx/>
              <a:buFontTx/>
              <a:buNone/>
              <a:defRPr b="1" sz="3700"/>
            </a:pPr>
          </a:p>
        </p:txBody>
      </p:sp>
      <p:sp>
        <p:nvSpPr>
          <p:cNvPr id="5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720090" y="2259951"/>
            <a:ext cx="4738095" cy="73873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944998" indent="-224999">
              <a:spcBef>
                <a:spcPts val="500"/>
              </a:spcBef>
              <a:buFontTx/>
              <a:defRPr sz="2200"/>
            </a:lvl2pPr>
            <a:lvl3pPr marL="1654050" indent="-214053">
              <a:spcBef>
                <a:spcPts val="500"/>
              </a:spcBef>
              <a:buFontTx/>
              <a:defRPr sz="2200"/>
            </a:lvl3pPr>
            <a:lvl4pPr marL="2415478" indent="-255482">
              <a:spcBef>
                <a:spcPts val="500"/>
              </a:spcBef>
              <a:buFontTx/>
              <a:defRPr sz="2200"/>
            </a:lvl4pPr>
            <a:lvl5pPr marL="3135478" indent="-255482">
              <a:spcBef>
                <a:spcPts val="500"/>
              </a:spcBef>
              <a:buFontTx/>
              <a:defRPr sz="2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标题文本"/>
          <p:cNvSpPr txBox="1"/>
          <p:nvPr>
            <p:ph type="title"/>
          </p:nvPr>
        </p:nvSpPr>
        <p:spPr>
          <a:xfrm>
            <a:off x="720090" y="429989"/>
            <a:ext cx="4738095" cy="1829961"/>
          </a:xfrm>
          <a:prstGeom prst="rect">
            <a:avLst/>
          </a:prstGeom>
        </p:spPr>
        <p:txBody>
          <a:bodyPr anchor="b"/>
          <a:lstStyle>
            <a:lvl1pPr algn="l">
              <a:defRPr b="1" sz="3100"/>
            </a:lvl1pPr>
          </a:lstStyle>
          <a:p>
            <a:pPr/>
            <a:r>
              <a:t>标题文本</a:t>
            </a:r>
          </a:p>
        </p:txBody>
      </p:sp>
      <p:sp>
        <p:nvSpPr>
          <p:cNvPr id="75" name="正文级别 1…"/>
          <p:cNvSpPr txBox="1"/>
          <p:nvPr>
            <p:ph type="body" idx="13"/>
          </p:nvPr>
        </p:nvSpPr>
        <p:spPr>
          <a:xfrm>
            <a:off x="5630702" y="429991"/>
            <a:ext cx="8051009" cy="921729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half" idx="13"/>
          </p:nvPr>
        </p:nvSpPr>
        <p:spPr>
          <a:xfrm>
            <a:off x="2822854" y="964978"/>
            <a:ext cx="8641082" cy="64798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标题文本"/>
          <p:cNvSpPr txBox="1"/>
          <p:nvPr>
            <p:ph type="title"/>
          </p:nvPr>
        </p:nvSpPr>
        <p:spPr>
          <a:xfrm>
            <a:off x="2822854" y="7559833"/>
            <a:ext cx="8641082" cy="892483"/>
          </a:xfrm>
          <a:prstGeom prst="rect">
            <a:avLst/>
          </a:prstGeom>
        </p:spPr>
        <p:txBody>
          <a:bodyPr anchor="b"/>
          <a:lstStyle>
            <a:lvl1pPr algn="l">
              <a:defRPr b="1" sz="3100"/>
            </a:lvl1pPr>
          </a:lstStyle>
          <a:p>
            <a:pPr/>
            <a:r>
              <a:t>标题文本</a:t>
            </a:r>
          </a:p>
        </p:txBody>
      </p:sp>
      <p:sp>
        <p:nvSpPr>
          <p:cNvPr id="85" name="正文级别 1…"/>
          <p:cNvSpPr txBox="1"/>
          <p:nvPr>
            <p:ph type="body" sz="quarter" idx="1"/>
          </p:nvPr>
        </p:nvSpPr>
        <p:spPr>
          <a:xfrm>
            <a:off x="2822854" y="8452315"/>
            <a:ext cx="8641082" cy="126747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0" indent="0">
              <a:spcBef>
                <a:spcPts val="500"/>
              </a:spcBef>
              <a:buSzTx/>
              <a:buFontTx/>
              <a:buNone/>
              <a:defRPr sz="2200"/>
            </a:lvl2pPr>
            <a:lvl3pPr marL="0" indent="0">
              <a:spcBef>
                <a:spcPts val="500"/>
              </a:spcBef>
              <a:buSzTx/>
              <a:buFontTx/>
              <a:buNone/>
              <a:defRPr sz="2200"/>
            </a:lvl3pPr>
            <a:lvl4pPr marL="0" indent="0">
              <a:spcBef>
                <a:spcPts val="500"/>
              </a:spcBef>
              <a:buSzTx/>
              <a:buFontTx/>
              <a:buNone/>
              <a:defRPr sz="2200"/>
            </a:lvl4pPr>
            <a:lvl5pPr marL="0" indent="0">
              <a:spcBef>
                <a:spcPts val="500"/>
              </a:spcBef>
              <a:buSzTx/>
              <a:buFontTx/>
              <a:buNone/>
              <a:defRPr sz="2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720090" y="432489"/>
            <a:ext cx="12961620" cy="1799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720090" y="2519945"/>
            <a:ext cx="12961620" cy="7127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3337810" y="10118205"/>
            <a:ext cx="343901" cy="3581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539999" marR="0" indent="-539999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1231360" marR="0" indent="-51136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926482" marR="0" indent="-486484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2740638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3460639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4180635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4900636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5620632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6340631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Jack Guo…"/>
          <p:cNvSpPr txBox="1"/>
          <p:nvPr/>
        </p:nvSpPr>
        <p:spPr>
          <a:xfrm>
            <a:off x="5758948" y="6552009"/>
            <a:ext cx="2858849" cy="1386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Jack Guo</a:t>
            </a:r>
          </a:p>
          <a:p>
            <a:pPr algn="ctr">
              <a:defRPr sz="4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2018-03-20</a:t>
            </a:r>
          </a:p>
        </p:txBody>
      </p:sp>
      <p:sp>
        <p:nvSpPr>
          <p:cNvPr id="133" name="TypeScript 介绍"/>
          <p:cNvSpPr txBox="1"/>
          <p:nvPr/>
        </p:nvSpPr>
        <p:spPr>
          <a:xfrm>
            <a:off x="1751770" y="3599681"/>
            <a:ext cx="10873208" cy="1259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6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TypeScript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介绍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文档式接口，提供程序的行为提示与约束"/>
          <p:cNvSpPr txBox="1"/>
          <p:nvPr/>
        </p:nvSpPr>
        <p:spPr>
          <a:xfrm>
            <a:off x="3885778" y="8632824"/>
            <a:ext cx="704066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文档式接口，提供程序的行为提示与约束</a:t>
            </a:r>
          </a:p>
        </p:txBody>
      </p:sp>
      <p:pic>
        <p:nvPicPr>
          <p:cNvPr id="169" name="屏幕快照 2018-03-18 下午1.25.24.png" descr="屏幕快照 2018-03-18 下午1.25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9969" y="395458"/>
            <a:ext cx="9072282" cy="84216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文本框 81"/>
          <p:cNvSpPr txBox="1"/>
          <p:nvPr/>
        </p:nvSpPr>
        <p:spPr>
          <a:xfrm>
            <a:off x="4896091" y="3048000"/>
            <a:ext cx="5112087" cy="4817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009" tIns="72009" rIns="72009" bIns="72009">
            <a:spAutoFit/>
          </a:bodyPr>
          <a:lstStyle>
            <a:lvl1pPr>
              <a:defRPr sz="30000">
                <a:solidFill>
                  <a:srgbClr val="DBEEF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72" name="Rectangle 18"/>
          <p:cNvSpPr txBox="1"/>
          <p:nvPr/>
        </p:nvSpPr>
        <p:spPr>
          <a:xfrm>
            <a:off x="2788941" y="4826889"/>
            <a:ext cx="9326387" cy="125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6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TypeScript 语法简单介绍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屏幕快照 2018-03-10 下午3.28.28.png" descr="屏幕快照 2018-03-10 下午3.28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4026" y="1675064"/>
            <a:ext cx="8993748" cy="7444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屏幕快照 2018-03-10 下午4.22.26.png" descr="屏幕快照 2018-03-10 下午4.22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5857" y="823685"/>
            <a:ext cx="8930149" cy="81824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屏幕快照 2018-03-10 下午5.08.11.png" descr="屏幕快照 2018-03-10 下午5.08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7353" y="876646"/>
            <a:ext cx="9167093" cy="82998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文本框 81"/>
          <p:cNvSpPr txBox="1"/>
          <p:nvPr/>
        </p:nvSpPr>
        <p:spPr>
          <a:xfrm>
            <a:off x="4896091" y="3048000"/>
            <a:ext cx="5112087" cy="4817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009" tIns="72009" rIns="72009" bIns="72009">
            <a:spAutoFit/>
          </a:bodyPr>
          <a:lstStyle>
            <a:lvl1pPr>
              <a:defRPr sz="30000">
                <a:solidFill>
                  <a:srgbClr val="DBEEF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181" name="Rectangle 18"/>
          <p:cNvSpPr txBox="1"/>
          <p:nvPr/>
        </p:nvSpPr>
        <p:spPr>
          <a:xfrm>
            <a:off x="2180754" y="4909439"/>
            <a:ext cx="10557494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6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TypeScript + VSCode + Vue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list1.gif" descr="list1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3801" y="1434702"/>
            <a:ext cx="8834198" cy="71202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list3.gif" descr="list3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1806" y="877473"/>
            <a:ext cx="9398188" cy="8100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5"/>
          <p:cNvSpPr txBox="1"/>
          <p:nvPr/>
        </p:nvSpPr>
        <p:spPr>
          <a:xfrm>
            <a:off x="4630454" y="4719506"/>
            <a:ext cx="5005398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62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Thanks</a:t>
            </a:r>
            <a:r>
              <a:t> </a:t>
            </a:r>
            <a:r>
              <a:t>&amp;</a:t>
            </a:r>
            <a:r>
              <a:t> </a:t>
            </a:r>
            <a:r>
              <a:t>Q/A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75"/>
          <p:cNvSpPr txBox="1"/>
          <p:nvPr/>
        </p:nvSpPr>
        <p:spPr>
          <a:xfrm>
            <a:off x="3210897" y="2051009"/>
            <a:ext cx="919538" cy="969519"/>
          </a:xfrm>
          <a:prstGeom prst="rect">
            <a:avLst/>
          </a:prstGeom>
          <a:solidFill>
            <a:srgbClr val="C0504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36" name="文本框 75"/>
          <p:cNvSpPr txBox="1"/>
          <p:nvPr/>
        </p:nvSpPr>
        <p:spPr>
          <a:xfrm>
            <a:off x="3218895" y="3364496"/>
            <a:ext cx="919538" cy="969519"/>
          </a:xfrm>
          <a:prstGeom prst="rect">
            <a:avLst/>
          </a:prstGeom>
          <a:solidFill>
            <a:srgbClr val="C0504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37" name="文本框 75"/>
          <p:cNvSpPr txBox="1"/>
          <p:nvPr/>
        </p:nvSpPr>
        <p:spPr>
          <a:xfrm>
            <a:off x="3210897" y="4667784"/>
            <a:ext cx="919538" cy="969519"/>
          </a:xfrm>
          <a:prstGeom prst="rect">
            <a:avLst/>
          </a:prstGeom>
          <a:solidFill>
            <a:srgbClr val="C0504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38" name="文本框 16"/>
          <p:cNvSpPr txBox="1"/>
          <p:nvPr/>
        </p:nvSpPr>
        <p:spPr>
          <a:xfrm>
            <a:off x="4609393" y="2172548"/>
            <a:ext cx="3937570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b="1" sz="3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什么是 TypeScript</a:t>
            </a:r>
          </a:p>
        </p:txBody>
      </p:sp>
      <p:sp>
        <p:nvSpPr>
          <p:cNvPr id="139" name="文本框 16"/>
          <p:cNvSpPr txBox="1"/>
          <p:nvPr/>
        </p:nvSpPr>
        <p:spPr>
          <a:xfrm>
            <a:off x="4603453" y="4789323"/>
            <a:ext cx="5591100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b="1" sz="3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TypeScript 语法简单介绍</a:t>
            </a:r>
          </a:p>
        </p:txBody>
      </p:sp>
      <p:sp>
        <p:nvSpPr>
          <p:cNvPr id="140" name="文本框 16"/>
          <p:cNvSpPr txBox="1"/>
          <p:nvPr/>
        </p:nvSpPr>
        <p:spPr>
          <a:xfrm>
            <a:off x="4603453" y="3486035"/>
            <a:ext cx="501568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b="1" sz="3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为什么选择 TypeScript</a:t>
            </a:r>
          </a:p>
        </p:txBody>
      </p:sp>
      <p:sp>
        <p:nvSpPr>
          <p:cNvPr id="141" name="文本框 75"/>
          <p:cNvSpPr txBox="1"/>
          <p:nvPr/>
        </p:nvSpPr>
        <p:spPr>
          <a:xfrm>
            <a:off x="3187950" y="5971072"/>
            <a:ext cx="919538" cy="969519"/>
          </a:xfrm>
          <a:prstGeom prst="rect">
            <a:avLst/>
          </a:prstGeom>
          <a:solidFill>
            <a:srgbClr val="C0504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142" name="文本框 16"/>
          <p:cNvSpPr txBox="1"/>
          <p:nvPr/>
        </p:nvSpPr>
        <p:spPr>
          <a:xfrm>
            <a:off x="4580506" y="6137061"/>
            <a:ext cx="6633344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b="1" sz="3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TypeScript + VSCode + Vue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文本框 81"/>
          <p:cNvSpPr txBox="1"/>
          <p:nvPr/>
        </p:nvSpPr>
        <p:spPr>
          <a:xfrm>
            <a:off x="4896091" y="3048000"/>
            <a:ext cx="5112087" cy="4817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009" tIns="72009" rIns="72009" bIns="72009">
            <a:spAutoFit/>
          </a:bodyPr>
          <a:lstStyle>
            <a:lvl1pPr>
              <a:defRPr sz="30000">
                <a:solidFill>
                  <a:srgbClr val="DBEEF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45" name="Rectangle 18"/>
          <p:cNvSpPr txBox="1"/>
          <p:nvPr/>
        </p:nvSpPr>
        <p:spPr>
          <a:xfrm>
            <a:off x="3802373" y="4767579"/>
            <a:ext cx="6797054" cy="125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6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什么是 TypeScript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A statically typed superset of JavaScript that compiles to plain JavaScript"/>
          <p:cNvSpPr txBox="1"/>
          <p:nvPr/>
        </p:nvSpPr>
        <p:spPr>
          <a:xfrm>
            <a:off x="1740123" y="3873500"/>
            <a:ext cx="10921554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>
              <a:defRPr sz="4600"/>
            </a:pPr>
            <a:r>
              <a:t>A statically typed superset of JavaScript that compiles to plain JavaScript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693bf5a67c81cbe007fc83311f29571f.png" descr="693bf5a67c81cbe007fc83311f29571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00" y="1202481"/>
            <a:ext cx="12700000" cy="711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文本框 81"/>
          <p:cNvSpPr txBox="1"/>
          <p:nvPr/>
        </p:nvSpPr>
        <p:spPr>
          <a:xfrm>
            <a:off x="6120779" y="2015505"/>
            <a:ext cx="2482611" cy="2328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009" tIns="72009" rIns="72009" bIns="72009">
            <a:spAutoFit/>
          </a:bodyPr>
          <a:lstStyle>
            <a:lvl1pPr>
              <a:defRPr sz="14000">
                <a:solidFill>
                  <a:srgbClr val="DBEEF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52" name="标题 1"/>
          <p:cNvSpPr txBox="1"/>
          <p:nvPr/>
        </p:nvSpPr>
        <p:spPr>
          <a:xfrm>
            <a:off x="3753355" y="2631480"/>
            <a:ext cx="7196074" cy="1096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984" tIns="71984" rIns="71984" bIns="71984" anchor="ctr">
            <a:spAutoFit/>
          </a:bodyPr>
          <a:lstStyle>
            <a:lvl1pPr defTabSz="1439681">
              <a:lnSpc>
                <a:spcPct val="90000"/>
              </a:lnSpc>
              <a:defRPr sz="54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为什么选择 Typescript </a:t>
            </a:r>
          </a:p>
        </p:txBody>
      </p:sp>
      <p:sp>
        <p:nvSpPr>
          <p:cNvPr id="153" name="对标准 JavaScript 的支持"/>
          <p:cNvSpPr txBox="1"/>
          <p:nvPr/>
        </p:nvSpPr>
        <p:spPr>
          <a:xfrm>
            <a:off x="4143290" y="4996179"/>
            <a:ext cx="6416205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431999" indent="-431999" algn="ctr">
              <a:buSzPct val="100000"/>
              <a:buFont typeface="Arial"/>
              <a:buChar char="•"/>
              <a:defRPr sz="4000"/>
            </a:lvl1pPr>
          </a:lstStyle>
          <a:p>
            <a:pPr/>
            <a:r>
              <a:t>对标准 JavaScript 的支持</a:t>
            </a:r>
          </a:p>
        </p:txBody>
      </p:sp>
      <p:sp>
        <p:nvSpPr>
          <p:cNvPr id="154" name="静态类型检查"/>
          <p:cNvSpPr txBox="1"/>
          <p:nvPr/>
        </p:nvSpPr>
        <p:spPr>
          <a:xfrm>
            <a:off x="4139257" y="6451076"/>
            <a:ext cx="3822166" cy="802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431999" indent="-431999" algn="ctr">
              <a:buSzPct val="100000"/>
              <a:buFont typeface="Arial"/>
              <a:buChar char="•"/>
              <a:defRPr sz="4000"/>
            </a:lvl1pPr>
          </a:lstStyle>
          <a:p>
            <a:pPr/>
            <a:r>
              <a:t>静态类型检查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对标准 JavaScript 支持"/>
          <p:cNvSpPr txBox="1"/>
          <p:nvPr/>
        </p:nvSpPr>
        <p:spPr>
          <a:xfrm>
            <a:off x="689712" y="1205988"/>
            <a:ext cx="6336764" cy="942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4800"/>
            </a:lvl1pPr>
          </a:lstStyle>
          <a:p>
            <a:pPr/>
            <a:r>
              <a:t>对标准 JavaScript 支持</a:t>
            </a:r>
          </a:p>
        </p:txBody>
      </p:sp>
      <p:sp>
        <p:nvSpPr>
          <p:cNvPr id="157" name="任何你在 ECMA stage 3 之后写的 JS 代码都是可行的 TS 代码"/>
          <p:cNvSpPr txBox="1"/>
          <p:nvPr/>
        </p:nvSpPr>
        <p:spPr>
          <a:xfrm>
            <a:off x="882197" y="3005240"/>
            <a:ext cx="13383642" cy="1361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571500" indent="-571500">
              <a:buSzPct val="100000"/>
              <a:buFont typeface="Arial"/>
              <a:buChar char="•"/>
              <a:defRPr sz="3600"/>
            </a:pPr>
            <a:r>
              <a:t>任何你在</a:t>
            </a:r>
            <a:r>
              <a:rPr>
                <a:latin typeface="Trebuchet MS"/>
                <a:ea typeface="Trebuchet MS"/>
                <a:cs typeface="Trebuchet MS"/>
                <a:sym typeface="Trebuchet MS"/>
              </a:rPr>
              <a:t> ECMA stage 3 </a:t>
            </a:r>
            <a:r>
              <a:t>之后写的</a:t>
            </a:r>
            <a:r>
              <a:rPr>
                <a:latin typeface="Trebuchet MS"/>
                <a:ea typeface="Trebuchet MS"/>
                <a:cs typeface="Trebuchet MS"/>
                <a:sym typeface="Trebuchet MS"/>
              </a:rPr>
              <a:t> J</a:t>
            </a:r>
            <a:r>
              <a:rPr>
                <a:latin typeface="Trebuchet MS"/>
                <a:ea typeface="Trebuchet MS"/>
                <a:cs typeface="Trebuchet MS"/>
                <a:sym typeface="Trebuchet MS"/>
              </a:rPr>
              <a:t>ava</a:t>
            </a:r>
            <a:r>
              <a:rPr>
                <a:latin typeface="Trebuchet MS"/>
                <a:ea typeface="Trebuchet MS"/>
                <a:cs typeface="Trebuchet MS"/>
                <a:sym typeface="Trebuchet MS"/>
              </a:rPr>
              <a:t>Sript </a:t>
            </a:r>
            <a:r>
              <a:t>代码都是可行的</a:t>
            </a:r>
            <a:r>
              <a:rPr>
                <a:latin typeface="Trebuchet MS"/>
                <a:ea typeface="Trebuchet MS"/>
                <a:cs typeface="Trebuchet MS"/>
                <a:sym typeface="Trebuchet MS"/>
              </a:rPr>
              <a:t> TypeScript </a:t>
            </a:r>
            <a:r>
              <a:t>代码</a:t>
            </a:r>
          </a:p>
        </p:txBody>
      </p:sp>
      <p:sp>
        <p:nvSpPr>
          <p:cNvPr id="158" name="VS Babel"/>
          <p:cNvSpPr txBox="1"/>
          <p:nvPr/>
        </p:nvSpPr>
        <p:spPr>
          <a:xfrm>
            <a:off x="742497" y="5223590"/>
            <a:ext cx="5243584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457200" indent="-457200">
              <a:buSzPct val="100000"/>
              <a:buFont typeface="Arial"/>
              <a:buChar char="•"/>
              <a:defRPr sz="3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VS </a:t>
            </a:r>
            <a:r>
              <a:rPr sz="3600"/>
              <a:t>Babel</a:t>
            </a:r>
          </a:p>
        </p:txBody>
      </p:sp>
      <p:sp>
        <p:nvSpPr>
          <p:cNvPr id="159" name="Babel 为 ES6 而生，现在也只是个 preset 而已，扩展强，功能多"/>
          <p:cNvSpPr txBox="1"/>
          <p:nvPr/>
        </p:nvSpPr>
        <p:spPr>
          <a:xfrm>
            <a:off x="1624346" y="6217237"/>
            <a:ext cx="12483542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457200" indent="-457200">
              <a:buSzPct val="100000"/>
              <a:buFont typeface="Arial"/>
              <a:buChar char="•"/>
              <a:defRPr sz="3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Babel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为 </a:t>
            </a:r>
            <a:r>
              <a:t>ES6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而生，现在也只是个 </a:t>
            </a:r>
            <a:r>
              <a:t>preset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而已，扩展强，功能多</a:t>
            </a:r>
          </a:p>
        </p:txBody>
      </p:sp>
      <p:sp>
        <p:nvSpPr>
          <p:cNvPr id="160" name="TypeScript lib =&gt; tsc + tsserver"/>
          <p:cNvSpPr txBox="1"/>
          <p:nvPr/>
        </p:nvSpPr>
        <p:spPr>
          <a:xfrm>
            <a:off x="1625600" y="7248983"/>
            <a:ext cx="8598449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457200" indent="-457200">
              <a:buSzPct val="100000"/>
              <a:buFont typeface="Arial"/>
              <a:buChar char="•"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TypeScript lib =&gt; tsc + tsserver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静态类型检查"/>
          <p:cNvSpPr txBox="1"/>
          <p:nvPr/>
        </p:nvSpPr>
        <p:spPr>
          <a:xfrm>
            <a:off x="1333500" y="1371600"/>
            <a:ext cx="4608513" cy="942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800"/>
            </a:lvl1pPr>
          </a:lstStyle>
          <a:p>
            <a:pPr/>
            <a:r>
              <a:t>静态类型检查</a:t>
            </a:r>
          </a:p>
        </p:txBody>
      </p:sp>
      <p:sp>
        <p:nvSpPr>
          <p:cNvPr id="163" name="Early fail"/>
          <p:cNvSpPr txBox="1"/>
          <p:nvPr/>
        </p:nvSpPr>
        <p:spPr>
          <a:xfrm>
            <a:off x="2159471" y="3263800"/>
            <a:ext cx="5580660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431999" indent="-431999">
              <a:buSzPct val="100000"/>
              <a:buFont typeface="Arial"/>
              <a:buChar char="•"/>
              <a:defRPr sz="4000"/>
            </a:lvl1pPr>
          </a:lstStyle>
          <a:p>
            <a:pPr/>
            <a:r>
              <a:t>Early fail</a:t>
            </a:r>
          </a:p>
        </p:txBody>
      </p:sp>
      <p:sp>
        <p:nvSpPr>
          <p:cNvPr id="164" name="Make code more readable"/>
          <p:cNvSpPr txBox="1"/>
          <p:nvPr/>
        </p:nvSpPr>
        <p:spPr>
          <a:xfrm>
            <a:off x="2159471" y="4368700"/>
            <a:ext cx="8495261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431999" indent="-431999">
              <a:buSzPct val="100000"/>
              <a:buFont typeface="Arial"/>
              <a:buChar char="•"/>
              <a:defRPr sz="4000"/>
            </a:lvl1pPr>
          </a:lstStyle>
          <a:p>
            <a:pPr/>
            <a:r>
              <a:t>Make code more readable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1001520651588_.pic_hd.jpg" descr="1001520651588_.pic_h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9836" y="838140"/>
            <a:ext cx="9822129" cy="8463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