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44018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+mn-lt"/>
        <a:ea typeface="+mn-ea"/>
        <a:cs typeface="+mn-cs"/>
        <a:sym typeface="Lucida Grande"/>
      </a:defRPr>
    </a:lvl1pPr>
    <a:lvl2pPr indent="228600" defTabSz="457200" latinLnBrk="0">
      <a:defRPr sz="2200">
        <a:latin typeface="+mn-lt"/>
        <a:ea typeface="+mn-ea"/>
        <a:cs typeface="+mn-cs"/>
        <a:sym typeface="Lucida Grande"/>
      </a:defRPr>
    </a:lvl2pPr>
    <a:lvl3pPr indent="457200" defTabSz="457200" latinLnBrk="0">
      <a:defRPr sz="2200">
        <a:latin typeface="+mn-lt"/>
        <a:ea typeface="+mn-ea"/>
        <a:cs typeface="+mn-cs"/>
        <a:sym typeface="Lucida Grande"/>
      </a:defRPr>
    </a:lvl3pPr>
    <a:lvl4pPr indent="685800" defTabSz="457200" latinLnBrk="0">
      <a:defRPr sz="2200">
        <a:latin typeface="+mn-lt"/>
        <a:ea typeface="+mn-ea"/>
        <a:cs typeface="+mn-cs"/>
        <a:sym typeface="Lucida Grande"/>
      </a:defRPr>
    </a:lvl4pPr>
    <a:lvl5pPr indent="914400" defTabSz="457200" latinLnBrk="0">
      <a:defRPr sz="2200">
        <a:latin typeface="+mn-lt"/>
        <a:ea typeface="+mn-ea"/>
        <a:cs typeface="+mn-cs"/>
        <a:sym typeface="Lucida Grande"/>
      </a:defRPr>
    </a:lvl5pPr>
    <a:lvl6pPr indent="1143000" defTabSz="457200" latinLnBrk="0">
      <a:defRPr sz="2200">
        <a:latin typeface="+mn-lt"/>
        <a:ea typeface="+mn-ea"/>
        <a:cs typeface="+mn-cs"/>
        <a:sym typeface="Lucida Grande"/>
      </a:defRPr>
    </a:lvl6pPr>
    <a:lvl7pPr indent="1371600" defTabSz="457200" latinLnBrk="0">
      <a:defRPr sz="2200">
        <a:latin typeface="+mn-lt"/>
        <a:ea typeface="+mn-ea"/>
        <a:cs typeface="+mn-cs"/>
        <a:sym typeface="Lucida Grande"/>
      </a:defRPr>
    </a:lvl7pPr>
    <a:lvl8pPr indent="1600200" defTabSz="457200" latinLnBrk="0">
      <a:defRPr sz="2200">
        <a:latin typeface="+mn-lt"/>
        <a:ea typeface="+mn-ea"/>
        <a:cs typeface="+mn-cs"/>
        <a:sym typeface="Lucida Grande"/>
      </a:defRPr>
    </a:lvl8pPr>
    <a:lvl9pPr indent="1828800" defTabSz="457200" latinLnBrk="0">
      <a:defRPr sz="2200">
        <a:latin typeface="+mn-lt"/>
        <a:ea typeface="+mn-ea"/>
        <a:cs typeface="+mn-cs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181" y="297065"/>
            <a:ext cx="2948403" cy="53731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Title Text"/>
          <p:cNvSpPr txBox="1"/>
          <p:nvPr>
            <p:ph type="title"/>
          </p:nvPr>
        </p:nvSpPr>
        <p:spPr>
          <a:xfrm>
            <a:off x="1080135" y="3354927"/>
            <a:ext cx="12241532" cy="231495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2160270" y="6119864"/>
            <a:ext cx="10081260" cy="275994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Text"/>
          <p:cNvSpPr txBox="1"/>
          <p:nvPr>
            <p:ph type="title"/>
          </p:nvPr>
        </p:nvSpPr>
        <p:spPr>
          <a:xfrm>
            <a:off x="1080135" y="3354927"/>
            <a:ext cx="12241532" cy="2314950"/>
          </a:xfrm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sz="quarter" idx="1"/>
          </p:nvPr>
        </p:nvSpPr>
        <p:spPr>
          <a:xfrm>
            <a:off x="2160270" y="6119864"/>
            <a:ext cx="10081260" cy="275994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0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181" y="297065"/>
            <a:ext cx="2948404" cy="537310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Slide Number"/>
          <p:cNvSpPr txBox="1"/>
          <p:nvPr>
            <p:ph type="sldNum" sz="quarter" idx="2"/>
          </p:nvPr>
        </p:nvSpPr>
        <p:spPr>
          <a:xfrm>
            <a:off x="13337814" y="10118205"/>
            <a:ext cx="343899" cy="358137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indent="-486485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3460636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xfrm>
            <a:off x="13337814" y="10118205"/>
            <a:ext cx="343899" cy="358137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137641" y="6939846"/>
            <a:ext cx="12241533" cy="2144967"/>
          </a:xfrm>
          <a:prstGeom prst="rect">
            <a:avLst/>
          </a:prstGeom>
        </p:spPr>
        <p:txBody>
          <a:bodyPr anchor="t"/>
          <a:lstStyle>
            <a:lvl1pPr algn="l">
              <a:defRPr b="1" cap="all" sz="6200"/>
            </a:lvl1pPr>
          </a:lstStyle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sz="quarter" idx="1"/>
          </p:nvPr>
        </p:nvSpPr>
        <p:spPr>
          <a:xfrm>
            <a:off x="1137641" y="4577400"/>
            <a:ext cx="12241533" cy="236245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1pPr>
            <a:lvl2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2pPr>
            <a:lvl3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3pPr>
            <a:lvl4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4pPr>
            <a:lvl5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half" idx="1"/>
          </p:nvPr>
        </p:nvSpPr>
        <p:spPr>
          <a:xfrm>
            <a:off x="720090" y="2519945"/>
            <a:ext cx="6360796" cy="7127348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400"/>
            </a:lvl1pPr>
            <a:lvl2pPr marL="1255132" indent="-535132">
              <a:spcBef>
                <a:spcPts val="1000"/>
              </a:spcBef>
              <a:defRPr sz="4400"/>
            </a:lvl2pPr>
            <a:lvl3pPr marL="1950963" indent="-510966">
              <a:spcBef>
                <a:spcPts val="1000"/>
              </a:spcBef>
              <a:defRPr sz="4400"/>
            </a:lvl3pPr>
            <a:lvl4pPr marL="2725708" indent="-565711">
              <a:spcBef>
                <a:spcPts val="1000"/>
              </a:spcBef>
              <a:defRPr sz="4400"/>
            </a:lvl4pPr>
            <a:lvl5pPr marL="3445707" indent="-565711">
              <a:spcBef>
                <a:spcPts val="1000"/>
              </a:spcBef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7315913" y="2417447"/>
            <a:ext cx="6365800" cy="100748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800"/>
              </a:spcBef>
              <a:buSzTx/>
              <a:buFontTx/>
              <a:buNone/>
              <a:defRPr b="1" sz="3700"/>
            </a:lvl1pPr>
            <a:lvl2pPr marL="1098406" indent="-378405">
              <a:spcBef>
                <a:spcPts val="800"/>
              </a:spcBef>
              <a:buFontTx/>
              <a:defRPr b="1" sz="3700"/>
            </a:lvl2pPr>
            <a:lvl3pPr marL="1799994" indent="-359997">
              <a:spcBef>
                <a:spcPts val="800"/>
              </a:spcBef>
              <a:buFontTx/>
              <a:defRPr b="1" sz="3700"/>
            </a:lvl3pPr>
            <a:lvl4pPr marL="2589670" indent="-429672">
              <a:spcBef>
                <a:spcPts val="800"/>
              </a:spcBef>
              <a:buFontTx/>
              <a:defRPr b="1" sz="3700"/>
            </a:lvl4pPr>
            <a:lvl5pPr marL="3309672" indent="-429672">
              <a:spcBef>
                <a:spcPts val="800"/>
              </a:spcBef>
              <a:buFontTx/>
              <a:defRPr b="1"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正文级别 1…"/>
          <p:cNvSpPr txBox="1"/>
          <p:nvPr>
            <p:ph type="body" sz="quarter" idx="13"/>
          </p:nvPr>
        </p:nvSpPr>
        <p:spPr>
          <a:xfrm>
            <a:off x="720079" y="2417446"/>
            <a:ext cx="6363318" cy="1007487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720090" y="2259951"/>
            <a:ext cx="4738095" cy="738734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500"/>
              </a:spcBef>
              <a:buSzTx/>
              <a:buFontTx/>
              <a:buNone/>
              <a:defRPr sz="2200"/>
            </a:lvl1pPr>
            <a:lvl2pPr marL="944998" indent="-224999">
              <a:spcBef>
                <a:spcPts val="500"/>
              </a:spcBef>
              <a:buFontTx/>
              <a:defRPr sz="2200"/>
            </a:lvl2pPr>
            <a:lvl3pPr marL="1654050" indent="-214053">
              <a:spcBef>
                <a:spcPts val="500"/>
              </a:spcBef>
              <a:buFontTx/>
              <a:defRPr sz="2200"/>
            </a:lvl3pPr>
            <a:lvl4pPr marL="2415476" indent="-255482">
              <a:spcBef>
                <a:spcPts val="500"/>
              </a:spcBef>
              <a:buFontTx/>
              <a:defRPr sz="2200"/>
            </a:lvl4pPr>
            <a:lvl5pPr marL="3135477" indent="-255482">
              <a:spcBef>
                <a:spcPts val="500"/>
              </a:spcBef>
              <a:buFontTx/>
              <a:defRPr sz="2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itle Text"/>
          <p:cNvSpPr txBox="1"/>
          <p:nvPr>
            <p:ph type="title"/>
          </p:nvPr>
        </p:nvSpPr>
        <p:spPr>
          <a:xfrm>
            <a:off x="720090" y="429989"/>
            <a:ext cx="4738095" cy="1829961"/>
          </a:xfrm>
          <a:prstGeom prst="rect">
            <a:avLst/>
          </a:prstGeom>
        </p:spPr>
        <p:txBody>
          <a:bodyPr anchor="b"/>
          <a:lstStyle>
            <a:lvl1pPr algn="l">
              <a:defRPr b="1" sz="3100"/>
            </a:lvl1pPr>
          </a:lstStyle>
          <a:p>
            <a:pPr/>
            <a:r>
              <a:t>Title Text</a:t>
            </a:r>
          </a:p>
        </p:txBody>
      </p:sp>
      <p:sp>
        <p:nvSpPr>
          <p:cNvPr id="75" name="正文级别 1…"/>
          <p:cNvSpPr txBox="1"/>
          <p:nvPr>
            <p:ph type="body" idx="13"/>
          </p:nvPr>
        </p:nvSpPr>
        <p:spPr>
          <a:xfrm>
            <a:off x="5630700" y="429991"/>
            <a:ext cx="8051012" cy="921729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half" idx="13"/>
          </p:nvPr>
        </p:nvSpPr>
        <p:spPr>
          <a:xfrm>
            <a:off x="2822854" y="964978"/>
            <a:ext cx="8641082" cy="64798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Title Text"/>
          <p:cNvSpPr txBox="1"/>
          <p:nvPr>
            <p:ph type="title"/>
          </p:nvPr>
        </p:nvSpPr>
        <p:spPr>
          <a:xfrm>
            <a:off x="2822854" y="7559833"/>
            <a:ext cx="8641082" cy="892495"/>
          </a:xfrm>
          <a:prstGeom prst="rect">
            <a:avLst/>
          </a:prstGeom>
        </p:spPr>
        <p:txBody>
          <a:bodyPr anchor="b"/>
          <a:lstStyle>
            <a:lvl1pPr algn="l">
              <a:defRPr b="1" sz="3100"/>
            </a:lvl1pPr>
          </a:lstStyle>
          <a:p>
            <a:pPr/>
            <a:r>
              <a:t>Title Text</a:t>
            </a:r>
          </a:p>
        </p:txBody>
      </p:sp>
      <p:sp>
        <p:nvSpPr>
          <p:cNvPr id="85" name="Body Level One…"/>
          <p:cNvSpPr txBox="1"/>
          <p:nvPr>
            <p:ph type="body" sz="quarter" idx="1"/>
          </p:nvPr>
        </p:nvSpPr>
        <p:spPr>
          <a:xfrm>
            <a:off x="2822854" y="8452315"/>
            <a:ext cx="8641082" cy="126748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SzTx/>
              <a:buFontTx/>
              <a:buNone/>
              <a:defRPr sz="2200"/>
            </a:lvl1pPr>
            <a:lvl2pPr marL="0" indent="0">
              <a:spcBef>
                <a:spcPts val="500"/>
              </a:spcBef>
              <a:buSzTx/>
              <a:buFontTx/>
              <a:buNone/>
              <a:defRPr sz="2200"/>
            </a:lvl2pPr>
            <a:lvl3pPr marL="0" indent="0">
              <a:spcBef>
                <a:spcPts val="500"/>
              </a:spcBef>
              <a:buSzTx/>
              <a:buFontTx/>
              <a:buNone/>
              <a:defRPr sz="2200"/>
            </a:lvl3pPr>
            <a:lvl4pPr marL="0" indent="0">
              <a:spcBef>
                <a:spcPts val="500"/>
              </a:spcBef>
              <a:buSzTx/>
              <a:buFontTx/>
              <a:buNone/>
              <a:defRPr sz="2200"/>
            </a:lvl4pPr>
            <a:lvl5pPr marL="0" indent="0">
              <a:spcBef>
                <a:spcPts val="500"/>
              </a:spcBef>
              <a:buSzTx/>
              <a:buFontTx/>
              <a:buNone/>
              <a:defRPr sz="2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20090" y="432489"/>
            <a:ext cx="12961620" cy="1799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720090" y="2519945"/>
            <a:ext cx="12961620" cy="7127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3337813" y="10118205"/>
            <a:ext cx="343899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8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539999" marR="0" indent="-539999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1231360" marR="0" indent="-51136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1926482" marR="0" indent="-486484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2740636" marR="0" indent="-580643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3460639" marR="0" indent="-580643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4180635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4900636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5620632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6340631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6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Jack Guo…"/>
          <p:cNvSpPr txBox="1"/>
          <p:nvPr/>
        </p:nvSpPr>
        <p:spPr>
          <a:xfrm>
            <a:off x="6590030" y="5853507"/>
            <a:ext cx="1221737" cy="878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4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三毛</a:t>
            </a:r>
          </a:p>
        </p:txBody>
      </p:sp>
      <p:sp>
        <p:nvSpPr>
          <p:cNvPr id="124" name="TypeScript 介绍"/>
          <p:cNvSpPr txBox="1"/>
          <p:nvPr/>
        </p:nvSpPr>
        <p:spPr>
          <a:xfrm>
            <a:off x="1904170" y="4120381"/>
            <a:ext cx="10873208" cy="106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6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TypeScript With Vue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npm install @types/vue -D"/>
          <p:cNvSpPr txBox="1"/>
          <p:nvPr/>
        </p:nvSpPr>
        <p:spPr>
          <a:xfrm>
            <a:off x="4724051" y="1301749"/>
            <a:ext cx="495369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Lucida Grande"/>
              </a:defRPr>
            </a:lvl1pPr>
          </a:lstStyle>
          <a:p>
            <a:pPr/>
            <a:r>
              <a:t>npm install @types/vue -D</a:t>
            </a:r>
          </a:p>
        </p:txBody>
      </p:sp>
      <p:pic>
        <p:nvPicPr>
          <p:cNvPr id="16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43253" y="2628900"/>
            <a:ext cx="7515294" cy="310632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  <p:sp>
        <p:nvSpPr>
          <p:cNvPr id="162" name="仅仅是导入声明文件"/>
          <p:cNvSpPr txBox="1"/>
          <p:nvPr/>
        </p:nvSpPr>
        <p:spPr>
          <a:xfrm>
            <a:off x="5165452" y="7797799"/>
            <a:ext cx="3662514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80734" indent="-280734">
              <a:buSzPct val="100000"/>
              <a:buChar char="•"/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Lucida Grande"/>
              </a:defRPr>
            </a:lvl1pPr>
          </a:lstStyle>
          <a:p>
            <a:pPr/>
            <a:r>
              <a:t>仅仅是导入声明文件</a:t>
            </a:r>
          </a:p>
        </p:txBody>
      </p:sp>
      <p:sp>
        <p:nvSpPr>
          <p:cNvPr id="163" name="确定运行时的依赖关系"/>
          <p:cNvSpPr txBox="1"/>
          <p:nvPr/>
        </p:nvSpPr>
        <p:spPr>
          <a:xfrm>
            <a:off x="5165452" y="8559799"/>
            <a:ext cx="4070897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80734" indent="-280734">
              <a:buSzPct val="100000"/>
              <a:buChar char="•"/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Lucida Grande"/>
              </a:defRPr>
            </a:lvl1pPr>
          </a:lstStyle>
          <a:p>
            <a:pPr/>
            <a:r>
              <a:t>确定运行时的依赖关系</a:t>
            </a:r>
          </a:p>
        </p:txBody>
      </p:sp>
      <p:sp>
        <p:nvSpPr>
          <p:cNvPr id="164" name="Line"/>
          <p:cNvSpPr/>
          <p:nvPr/>
        </p:nvSpPr>
        <p:spPr>
          <a:xfrm>
            <a:off x="7200899" y="6126283"/>
            <a:ext cx="3" cy="1280457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0" grpId="1"/>
      <p:bldP build="whole" bldLvl="1" animBg="1" rev="0" advAuto="0" spid="163" grpId="5"/>
      <p:bldP build="whole" bldLvl="1" animBg="1" rev="0" advAuto="0" spid="161" grpId="2"/>
      <p:bldP build="whole" bldLvl="1" animBg="1" rev="0" advAuto="0" spid="162" grpId="4"/>
      <p:bldP build="whole" bldLvl="1" animBg="1" rev="0" advAuto="0" spid="164" grpId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Vue Prop 的验证那些事"/>
          <p:cNvSpPr txBox="1"/>
          <p:nvPr/>
        </p:nvSpPr>
        <p:spPr>
          <a:xfrm>
            <a:off x="2671983" y="4762498"/>
            <a:ext cx="9057830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Lucida Grande"/>
              </a:defRPr>
            </a:lvl1pPr>
          </a:lstStyle>
          <a:p>
            <a:pPr/>
            <a:r>
              <a:t>Vue Prop 的验证那些事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05934" y="1085697"/>
            <a:ext cx="3659363" cy="331712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  <p:pic>
        <p:nvPicPr>
          <p:cNvPr id="16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74413" y="1085697"/>
            <a:ext cx="4133375" cy="331712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  <p:pic>
        <p:nvPicPr>
          <p:cNvPr id="17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05934" y="5720326"/>
            <a:ext cx="3659363" cy="351752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  <p:pic>
        <p:nvPicPr>
          <p:cNvPr id="171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866250" y="5308600"/>
            <a:ext cx="3949702" cy="45720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0" grpId="3"/>
      <p:bldP build="whole" bldLvl="1" animBg="1" rev="0" advAuto="0" spid="168" grpId="1"/>
      <p:bldP build="whole" bldLvl="1" animBg="1" rev="0" advAuto="0" spid="169" grpId="2"/>
      <p:bldP build="whole" bldLvl="1" animBg="1" rev="0" advAuto="0" spid="171" grpId="4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2666" y="3136690"/>
            <a:ext cx="11116468" cy="452162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98544" y="1534168"/>
            <a:ext cx="9404711" cy="412399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  <p:pic>
        <p:nvPicPr>
          <p:cNvPr id="17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76700" y="6457950"/>
            <a:ext cx="5910749" cy="2094745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0450" y="1416050"/>
            <a:ext cx="7200900" cy="11049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  <p:pic>
        <p:nvPicPr>
          <p:cNvPr id="17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57550" y="3194050"/>
            <a:ext cx="7886700" cy="12827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  <p:pic>
        <p:nvPicPr>
          <p:cNvPr id="18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12800" y="6997699"/>
            <a:ext cx="6158477" cy="183444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  <p:sp>
        <p:nvSpPr>
          <p:cNvPr id="181" name="Line"/>
          <p:cNvSpPr/>
          <p:nvPr/>
        </p:nvSpPr>
        <p:spPr>
          <a:xfrm flipH="1">
            <a:off x="4666901" y="5257706"/>
            <a:ext cx="1333155" cy="969310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2" name="Line"/>
          <p:cNvSpPr/>
          <p:nvPr/>
        </p:nvSpPr>
        <p:spPr>
          <a:xfrm>
            <a:off x="8343899" y="5158830"/>
            <a:ext cx="1095922" cy="1095921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83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823200" y="7351217"/>
            <a:ext cx="5724981" cy="112740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  <p:sp>
        <p:nvSpPr>
          <p:cNvPr id="184" name="Rectangle"/>
          <p:cNvSpPr/>
          <p:nvPr/>
        </p:nvSpPr>
        <p:spPr>
          <a:xfrm>
            <a:off x="12611099" y="7587554"/>
            <a:ext cx="764880" cy="405410"/>
          </a:xfrm>
          <a:prstGeom prst="rect">
            <a:avLst/>
          </a:prstGeom>
          <a:ln w="25400">
            <a:solidFill>
              <a:srgbClr val="D9544E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85" name="不是 string"/>
          <p:cNvSpPr txBox="1"/>
          <p:nvPr/>
        </p:nvSpPr>
        <p:spPr>
          <a:xfrm>
            <a:off x="11072166" y="9131299"/>
            <a:ext cx="179385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不是 string</a:t>
            </a:r>
          </a:p>
        </p:txBody>
      </p:sp>
      <p:sp>
        <p:nvSpPr>
          <p:cNvPr id="186" name="Line"/>
          <p:cNvSpPr/>
          <p:nvPr/>
        </p:nvSpPr>
        <p:spPr>
          <a:xfrm flipH="1">
            <a:off x="12491587" y="8144208"/>
            <a:ext cx="386213" cy="853782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6" grpId="7"/>
      <p:bldP build="whole" bldLvl="1" animBg="1" rev="0" advAuto="0" spid="182" grpId="4"/>
      <p:bldP build="whole" bldLvl="1" animBg="1" rev="0" advAuto="0" spid="185" grpId="8"/>
      <p:bldP build="whole" bldLvl="1" animBg="1" rev="0" advAuto="0" spid="184" grpId="6"/>
      <p:bldP build="whole" bldLvl="1" animBg="1" rev="0" advAuto="0" spid="179" grpId="1"/>
      <p:bldP build="whole" bldLvl="1" animBg="1" rev="0" advAuto="0" spid="181" grpId="2"/>
      <p:bldP build="whole" bldLvl="1" animBg="1" rev="0" advAuto="0" spid="180" grpId="3"/>
      <p:bldP build="whole" bldLvl="1" animBg="1" rev="0" advAuto="0" spid="183" grpId="5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0431" y="2625129"/>
            <a:ext cx="12581122" cy="5544645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在 TypeScript下 写一个正确的组件"/>
          <p:cNvSpPr txBox="1"/>
          <p:nvPr/>
        </p:nvSpPr>
        <p:spPr>
          <a:xfrm>
            <a:off x="1390945" y="4762499"/>
            <a:ext cx="11354694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Lucida Grande"/>
              </a:defRPr>
            </a:lvl1pPr>
          </a:lstStyle>
          <a:p>
            <a:pPr/>
            <a:r>
              <a:t>在 TypeScript下封装一个组件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模块导入"/>
          <p:cNvSpPr txBox="1"/>
          <p:nvPr/>
        </p:nvSpPr>
        <p:spPr>
          <a:xfrm>
            <a:off x="4141797" y="3663948"/>
            <a:ext cx="5205518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TypeScript 基础知识补充</a:t>
            </a:r>
          </a:p>
        </p:txBody>
      </p:sp>
      <p:sp>
        <p:nvSpPr>
          <p:cNvPr id="127" name="在 TypeScript下 写一个正确的组件"/>
          <p:cNvSpPr txBox="1"/>
          <p:nvPr/>
        </p:nvSpPr>
        <p:spPr>
          <a:xfrm>
            <a:off x="4242740" y="6394449"/>
            <a:ext cx="6245425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Lucida Grande"/>
              </a:defRPr>
            </a:lvl1pPr>
          </a:lstStyle>
          <a:p>
            <a:pPr/>
            <a:r>
              <a:t>在 TypeScript下封装一个组件</a:t>
            </a:r>
          </a:p>
        </p:txBody>
      </p:sp>
      <p:sp>
        <p:nvSpPr>
          <p:cNvPr id="128" name="Vue Prop 的验证那些事"/>
          <p:cNvSpPr txBox="1"/>
          <p:nvPr/>
        </p:nvSpPr>
        <p:spPr>
          <a:xfrm>
            <a:off x="4248260" y="5029198"/>
            <a:ext cx="499258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Lucida Grande"/>
              </a:defRPr>
            </a:lvl1pPr>
          </a:lstStyle>
          <a:p>
            <a:pPr/>
            <a:r>
              <a:t>Vue Prop 的验证那些事</a:t>
            </a:r>
          </a:p>
        </p:txBody>
      </p:sp>
      <p:sp>
        <p:nvSpPr>
          <p:cNvPr id="129" name="文本框 75"/>
          <p:cNvSpPr txBox="1"/>
          <p:nvPr/>
        </p:nvSpPr>
        <p:spPr>
          <a:xfrm>
            <a:off x="2854573" y="3547488"/>
            <a:ext cx="919537" cy="969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009" tIns="72009" rIns="72009" bIns="72009">
            <a:spAutoFit/>
          </a:bodyPr>
          <a:lstStyle>
            <a:lvl1pPr>
              <a:defRPr sz="5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30" name="文本框 75"/>
          <p:cNvSpPr txBox="1"/>
          <p:nvPr/>
        </p:nvSpPr>
        <p:spPr>
          <a:xfrm>
            <a:off x="2854573" y="4912740"/>
            <a:ext cx="919537" cy="969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009" tIns="72009" rIns="72009" bIns="72009">
            <a:spAutoFit/>
          </a:bodyPr>
          <a:lstStyle>
            <a:lvl1pPr>
              <a:defRPr sz="5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131" name="文本框 75"/>
          <p:cNvSpPr txBox="1"/>
          <p:nvPr/>
        </p:nvSpPr>
        <p:spPr>
          <a:xfrm>
            <a:off x="2854573" y="6277990"/>
            <a:ext cx="919537" cy="969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009" tIns="72009" rIns="72009" bIns="72009">
            <a:spAutoFit/>
          </a:bodyPr>
          <a:lstStyle>
            <a:lvl1pPr>
              <a:defRPr sz="5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03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模块导入"/>
          <p:cNvSpPr txBox="1"/>
          <p:nvPr/>
        </p:nvSpPr>
        <p:spPr>
          <a:xfrm>
            <a:off x="2405805" y="4762498"/>
            <a:ext cx="9590190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TypeScript 基础知识补充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模块导入"/>
          <p:cNvSpPr txBox="1"/>
          <p:nvPr/>
        </p:nvSpPr>
        <p:spPr>
          <a:xfrm>
            <a:off x="635691" y="457198"/>
            <a:ext cx="448543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81263" indent="-481263">
              <a:buSzPct val="100000"/>
              <a:buAutoNum type="arabicPeriod" startAt="1"/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Interface 函数类型</a:t>
            </a:r>
          </a:p>
        </p:txBody>
      </p:sp>
      <p:sp>
        <p:nvSpPr>
          <p:cNvPr id="136" name="Line"/>
          <p:cNvSpPr/>
          <p:nvPr/>
        </p:nvSpPr>
        <p:spPr>
          <a:xfrm>
            <a:off x="7200900" y="4348865"/>
            <a:ext cx="0" cy="1599342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46350" y="6265102"/>
            <a:ext cx="9309100" cy="354330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  <p:pic>
        <p:nvPicPr>
          <p:cNvPr id="13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55629" y="1947614"/>
            <a:ext cx="4090544" cy="2084355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  <p:pic>
        <p:nvPicPr>
          <p:cNvPr id="13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56351" y="6265102"/>
            <a:ext cx="7115025" cy="354330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7" grpId="3"/>
      <p:bldP build="whole" bldLvl="1" animBg="1" rev="0" advAuto="0" spid="139" grpId="4"/>
      <p:bldP build="whole" bldLvl="1" animBg="1" rev="0" advAuto="0" spid="138" grpId="1"/>
      <p:bldP build="whole" bldLvl="1" animBg="1" rev="0" advAuto="0" spid="136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Line"/>
          <p:cNvSpPr/>
          <p:nvPr/>
        </p:nvSpPr>
        <p:spPr>
          <a:xfrm>
            <a:off x="6805486" y="4414649"/>
            <a:ext cx="3" cy="1782523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4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70242" y="1143000"/>
            <a:ext cx="5070491" cy="245841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  <p:pic>
        <p:nvPicPr>
          <p:cNvPr id="14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51339" y="6863208"/>
            <a:ext cx="10508297" cy="168133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1" grpId="1"/>
      <p:bldP build="whole" bldLvl="1" animBg="1" rev="0" advAuto="0" spid="143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Line"/>
          <p:cNvSpPr/>
          <p:nvPr/>
        </p:nvSpPr>
        <p:spPr>
          <a:xfrm>
            <a:off x="3759198" y="3781216"/>
            <a:ext cx="3" cy="1940189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4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3385" y="1124305"/>
            <a:ext cx="4531630" cy="194019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  <p:pic>
        <p:nvPicPr>
          <p:cNvPr id="14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4700" y="6438129"/>
            <a:ext cx="7584107" cy="227259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  <p:sp>
        <p:nvSpPr>
          <p:cNvPr id="148" name="Line"/>
          <p:cNvSpPr/>
          <p:nvPr/>
        </p:nvSpPr>
        <p:spPr>
          <a:xfrm>
            <a:off x="6583947" y="2094400"/>
            <a:ext cx="2147061" cy="3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4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66747" y="6263621"/>
            <a:ext cx="4119663" cy="2621605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  <p:sp>
        <p:nvSpPr>
          <p:cNvPr id="150" name="Line"/>
          <p:cNvSpPr/>
          <p:nvPr/>
        </p:nvSpPr>
        <p:spPr>
          <a:xfrm>
            <a:off x="11726577" y="4120098"/>
            <a:ext cx="3" cy="1543974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51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289939" y="825690"/>
            <a:ext cx="4873276" cy="26948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1" grpId="4"/>
      <p:bldP build="whole" bldLvl="1" animBg="1" rev="0" advAuto="0" spid="150" grpId="5"/>
      <p:bldP build="whole" bldLvl="1" animBg="1" rev="0" advAuto="0" spid="145" grpId="1"/>
      <p:bldP build="whole" bldLvl="1" animBg="1" rev="0" advAuto="0" spid="148" grpId="3"/>
      <p:bldP build="whole" bldLvl="1" animBg="1" rev="0" advAuto="0" spid="149" grpId="6"/>
      <p:bldP build="whole" bldLvl="1" animBg="1" rev="0" advAuto="0" spid="147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65579" y="2775634"/>
            <a:ext cx="8470642" cy="524373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creen Shot 2018-07-07 at 9.31.50 PM.png" descr="Screen Shot 2018-07-07 at 9.31.5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461" y="0"/>
            <a:ext cx="13956879" cy="1079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当以非相对路径导入一个 JavaScript 模块时，导入的是什么？"/>
          <p:cNvSpPr txBox="1"/>
          <p:nvPr/>
        </p:nvSpPr>
        <p:spPr>
          <a:xfrm>
            <a:off x="645439" y="838199"/>
            <a:ext cx="8513518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81263" indent="-481263">
              <a:buSzPct val="100000"/>
              <a:buAutoNum type="arabicPeriod" startAt="2"/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Lucida Grande"/>
              </a:defRPr>
            </a:lvl1pPr>
          </a:lstStyle>
          <a:p>
            <a:pPr/>
            <a:r>
              <a:t>以非相对路径导入一个 JavaScript 模块</a:t>
            </a:r>
          </a:p>
        </p:txBody>
      </p:sp>
      <p:pic>
        <p:nvPicPr>
          <p:cNvPr id="15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8038" y="3036297"/>
            <a:ext cx="12085726" cy="515420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Lucida Grande"/>
        <a:ea typeface="Lucida Grande"/>
        <a:cs typeface="Lucida Grand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Lucida Grande"/>
        <a:ea typeface="Lucida Grande"/>
        <a:cs typeface="Lucida Grand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