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62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2" y="2417446"/>
            <a:ext cx="6363312" cy="100748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90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1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TypeScript（二）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可选参数与 undefined"/>
          <p:cNvSpPr txBox="1"/>
          <p:nvPr/>
        </p:nvSpPr>
        <p:spPr>
          <a:xfrm>
            <a:off x="4762177" y="1117599"/>
            <a:ext cx="487744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可选参数与 undefined</a:t>
            </a:r>
          </a:p>
        </p:txBody>
      </p:sp>
      <p:pic>
        <p:nvPicPr>
          <p:cNvPr id="160" name="Screen Shot 2018-05-06 at 11.20.45 AM.png" descr="Screen Shot 2018-05-06 at 11.20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334" y="3795762"/>
            <a:ext cx="3873505" cy="1955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 Shot 2018-05-06 at 11.20.59 AM.png" descr="Screen Shot 2018-05-06 at 11.20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43" y="3694162"/>
            <a:ext cx="4025903" cy="2159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接口（定义契约）"/>
          <p:cNvSpPr txBox="1"/>
          <p:nvPr/>
        </p:nvSpPr>
        <p:spPr>
          <a:xfrm>
            <a:off x="1190746" y="330198"/>
            <a:ext cx="487744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4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接口（定义契约）</a:t>
            </a:r>
          </a:p>
        </p:txBody>
      </p:sp>
      <p:pic>
        <p:nvPicPr>
          <p:cNvPr id="164" name="Screen Shot 2018-05-06 at 9.21.56 AM.png" descr="Screen Shot 2018-05-06 at 9.21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225" y="2860308"/>
            <a:ext cx="2773910" cy="1859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8-05-06 at 9.31.24 AM.png" descr="Screen Shot 2018-05-06 at 9.31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32" y="6474188"/>
            <a:ext cx="2413001" cy="166370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ine"/>
          <p:cNvSpPr/>
          <p:nvPr/>
        </p:nvSpPr>
        <p:spPr>
          <a:xfrm flipH="1">
            <a:off x="2747870" y="5256695"/>
            <a:ext cx="715751" cy="100090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4470179" y="5257403"/>
            <a:ext cx="3" cy="992104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8" name="Screen Shot 2018-05-06 at 9.39.08 AM.png" descr="Screen Shot 2018-05-06 at 9.39.0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5095" y="6513086"/>
            <a:ext cx="1970173" cy="1663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18-05-06 at 10.21.53 AM.png" descr="Screen Shot 2018-05-06 at 10.21.5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49977" y="3085094"/>
            <a:ext cx="4572003" cy="140970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6312117" y="3789943"/>
            <a:ext cx="1777564" cy="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 Shot 2018-05-06 at 10.35.26 AM.png" descr="Screen Shot 2018-05-06 at 10.35.26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08737" y="6563090"/>
            <a:ext cx="3822703" cy="148590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ine"/>
          <p:cNvSpPr/>
          <p:nvPr/>
        </p:nvSpPr>
        <p:spPr>
          <a:xfrm>
            <a:off x="5604073" y="5267645"/>
            <a:ext cx="791244" cy="98414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7"/>
      <p:bldP build="whole" bldLvl="1" animBg="1" rev="0" advAuto="0" spid="167" grpId="6"/>
      <p:bldP build="whole" bldLvl="1" animBg="1" rev="0" advAuto="0" spid="164" grpId="1"/>
      <p:bldP build="whole" bldLvl="1" animBg="1" rev="0" advAuto="0" spid="170" grpId="2"/>
      <p:bldP build="whole" bldLvl="1" animBg="1" rev="0" advAuto="0" spid="171" grpId="9"/>
      <p:bldP build="whole" bldLvl="1" animBg="1" rev="0" advAuto="0" spid="169" grpId="3"/>
      <p:bldP build="whole" bldLvl="1" animBg="1" rev="0" advAuto="0" spid="172" grpId="8"/>
      <p:bldP build="whole" bldLvl="1" animBg="1" rev="0" advAuto="0" spid="166" grpId="4"/>
      <p:bldP build="whole" bldLvl="1" animBg="1" rev="0" advAuto="0" spid="165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泛型"/>
          <p:cNvSpPr txBox="1"/>
          <p:nvPr/>
        </p:nvSpPr>
        <p:spPr>
          <a:xfrm>
            <a:off x="1190746" y="330198"/>
            <a:ext cx="487744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5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泛型</a:t>
            </a:r>
          </a:p>
        </p:txBody>
      </p:sp>
      <p:pic>
        <p:nvPicPr>
          <p:cNvPr id="175" name="Screen Shot 2018-05-06 at 1.17.16 PM.png" descr="Screen Shot 2018-05-06 at 1.17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769" y="2371566"/>
            <a:ext cx="11374061" cy="6556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18-05-06 at 1.37.45 PM.png" descr="Screen Shot 2018-05-06 at 1.37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753" y="1251835"/>
            <a:ext cx="11304294" cy="8291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 Shot 2018-05-06 at 1.38.50 PM.png" descr="Screen Shot 2018-05-06 at 1.38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608" y="1521648"/>
            <a:ext cx="10568583" cy="7751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18-05-06 at 1.42.25 PM.png" descr="Screen Shot 2018-05-06 at 1.42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1514" y="1428759"/>
            <a:ext cx="10618772" cy="7937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泛型？"/>
          <p:cNvSpPr txBox="1"/>
          <p:nvPr/>
        </p:nvSpPr>
        <p:spPr>
          <a:xfrm>
            <a:off x="6466134" y="5029198"/>
            <a:ext cx="169389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泛型？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3316582" y="3394173"/>
            <a:ext cx="2432996" cy="157316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类型"/>
          <p:cNvSpPr txBox="1"/>
          <p:nvPr/>
        </p:nvSpPr>
        <p:spPr>
          <a:xfrm>
            <a:off x="1905322" y="229869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类型</a:t>
            </a:r>
          </a:p>
        </p:txBody>
      </p:sp>
      <p:sp>
        <p:nvSpPr>
          <p:cNvPr id="186" name="Line"/>
          <p:cNvSpPr/>
          <p:nvPr/>
        </p:nvSpPr>
        <p:spPr>
          <a:xfrm>
            <a:off x="3587434" y="2667000"/>
            <a:ext cx="1898191" cy="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不预先指定类型，使用时再指定"/>
          <p:cNvSpPr txBox="1"/>
          <p:nvPr/>
        </p:nvSpPr>
        <p:spPr>
          <a:xfrm>
            <a:off x="6312222" y="2298699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不预先指定类型，使用时再指定</a:t>
            </a:r>
          </a:p>
        </p:txBody>
      </p:sp>
      <p:sp>
        <p:nvSpPr>
          <p:cNvPr id="188" name="Line"/>
          <p:cNvSpPr/>
          <p:nvPr/>
        </p:nvSpPr>
        <p:spPr>
          <a:xfrm>
            <a:off x="10483850" y="3892549"/>
            <a:ext cx="0" cy="300990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在成员之间提供一定的约束"/>
          <p:cNvSpPr txBox="1"/>
          <p:nvPr/>
        </p:nvSpPr>
        <p:spPr>
          <a:xfrm>
            <a:off x="7683500" y="7759699"/>
            <a:ext cx="56007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在成员之间提供一定的约束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4021092" y="6243315"/>
            <a:ext cx="1891111" cy="127216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泛型约束extends"/>
          <p:cNvSpPr txBox="1"/>
          <p:nvPr/>
        </p:nvSpPr>
        <p:spPr>
          <a:xfrm>
            <a:off x="1918022" y="7804149"/>
            <a:ext cx="280452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泛型约束extends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  <p:bldP build="whole" bldLvl="1" animBg="1" rev="0" advAuto="0" spid="186" grpId="3"/>
      <p:bldP build="whole" bldLvl="1" animBg="1" rev="0" advAuto="0" spid="188" grpId="5"/>
      <p:bldP build="whole" bldLvl="1" animBg="1" rev="0" advAuto="0" spid="190" grpId="7"/>
      <p:bldP build="whole" bldLvl="1" animBg="1" rev="0" advAuto="0" spid="189" grpId="6"/>
      <p:bldP build="whole" bldLvl="1" animBg="1" rev="0" advAuto="0" spid="191" grpId="8"/>
      <p:bldP build="whole" bldLvl="1" animBg="1" rev="0" advAuto="0" spid="187" grpId="4"/>
      <p:bldP build="whole" bldLvl="1" animBg="1" rev="0" advAuto="0" spid="18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泛型函数"/>
          <p:cNvSpPr txBox="1"/>
          <p:nvPr/>
        </p:nvSpPr>
        <p:spPr>
          <a:xfrm>
            <a:off x="6229350" y="871191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泛型函数</a:t>
            </a:r>
          </a:p>
        </p:txBody>
      </p:sp>
      <p:pic>
        <p:nvPicPr>
          <p:cNvPr id="19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250" y="2543272"/>
            <a:ext cx="3797300" cy="2514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4100" y="5993353"/>
            <a:ext cx="4673600" cy="1930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联合类型"/>
          <p:cNvSpPr txBox="1"/>
          <p:nvPr/>
        </p:nvSpPr>
        <p:spPr>
          <a:xfrm>
            <a:off x="1190748" y="330198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6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结论</a:t>
            </a:r>
          </a:p>
        </p:txBody>
      </p:sp>
      <p:pic>
        <p:nvPicPr>
          <p:cNvPr id="198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9029" y="1249640"/>
            <a:ext cx="9503743" cy="8295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5"/>
          <p:cNvSpPr txBox="1"/>
          <p:nvPr/>
        </p:nvSpPr>
        <p:spPr>
          <a:xfrm>
            <a:off x="1883921" y="4799331"/>
            <a:ext cx="11123701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TypeScript 一些语法糖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75"/>
          <p:cNvSpPr txBox="1"/>
          <p:nvPr/>
        </p:nvSpPr>
        <p:spPr>
          <a:xfrm>
            <a:off x="3996780" y="3235773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7" name="文本框 75"/>
          <p:cNvSpPr txBox="1"/>
          <p:nvPr/>
        </p:nvSpPr>
        <p:spPr>
          <a:xfrm>
            <a:off x="4004778" y="4549261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8" name="文本框 16"/>
          <p:cNvSpPr txBox="1"/>
          <p:nvPr/>
        </p:nvSpPr>
        <p:spPr>
          <a:xfrm>
            <a:off x="5153974" y="3357314"/>
            <a:ext cx="6244740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类型简单介绍</a:t>
            </a:r>
          </a:p>
        </p:txBody>
      </p:sp>
      <p:sp>
        <p:nvSpPr>
          <p:cNvPr id="129" name="文本框 16"/>
          <p:cNvSpPr txBox="1"/>
          <p:nvPr/>
        </p:nvSpPr>
        <p:spPr>
          <a:xfrm>
            <a:off x="5224236" y="4715252"/>
            <a:ext cx="6677453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一些语法糖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5"/>
          <p:cNvSpPr txBox="1"/>
          <p:nvPr/>
        </p:nvSpPr>
        <p:spPr>
          <a:xfrm>
            <a:off x="927849" y="824230"/>
            <a:ext cx="6337656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import require 与 export = </a:t>
            </a:r>
          </a:p>
        </p:txBody>
      </p:sp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7577" y="2810563"/>
            <a:ext cx="2730501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Line"/>
          <p:cNvSpPr/>
          <p:nvPr/>
        </p:nvSpPr>
        <p:spPr>
          <a:xfrm flipH="1">
            <a:off x="5247859" y="4742500"/>
            <a:ext cx="913808" cy="121104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7981122" y="4742500"/>
            <a:ext cx="914402" cy="111981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6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1993" y="6763887"/>
            <a:ext cx="40259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54781" y="7011537"/>
            <a:ext cx="2882901" cy="144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3"/>
      <p:bldP build="whole" bldLvl="1" animBg="1" rev="0" advAuto="0" spid="205" grpId="4"/>
      <p:bldP build="whole" bldLvl="1" animBg="1" rev="0" advAuto="0" spid="204" grpId="2"/>
      <p:bldP build="whole" bldLvl="1" animBg="1" rev="0" advAuto="0" spid="207" grpId="5"/>
      <p:bldP build="whole" bldLvl="1" animBg="1" rev="0" advAuto="0" spid="20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5"/>
          <p:cNvSpPr txBox="1"/>
          <p:nvPr/>
        </p:nvSpPr>
        <p:spPr>
          <a:xfrm>
            <a:off x="5678957" y="918500"/>
            <a:ext cx="224898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export</a:t>
            </a:r>
            <a:r>
              <a:t> </a:t>
            </a:r>
            <a:r>
              <a:t>=</a:t>
            </a:r>
            <a:r>
              <a:t> </a:t>
            </a:r>
          </a:p>
        </p:txBody>
      </p:sp>
      <p:pic>
        <p:nvPicPr>
          <p:cNvPr id="2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7154" y="3085902"/>
            <a:ext cx="2933701" cy="139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27941" y="3069144"/>
            <a:ext cx="3454401" cy="140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50899" y="5983161"/>
            <a:ext cx="2705101" cy="199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  <p:bldP build="whole" bldLvl="1" animBg="1" rev="0" advAuto="0" spid="211" grpId="2"/>
      <p:bldP build="whole" bldLvl="1" animBg="1" rev="0" advAuto="0" spid="212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5"/>
          <p:cNvSpPr txBox="1"/>
          <p:nvPr/>
        </p:nvSpPr>
        <p:spPr>
          <a:xfrm>
            <a:off x="927849" y="824230"/>
            <a:ext cx="8149223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Partial、Readonly、Pick</a:t>
            </a:r>
            <a:r>
              <a:t>、</a:t>
            </a:r>
            <a:r>
              <a:t>Record</a:t>
            </a:r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6445" y="4940300"/>
            <a:ext cx="2476501" cy="193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4040" y="2087317"/>
            <a:ext cx="3226531" cy="3052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53666" y="2085437"/>
            <a:ext cx="3504288" cy="305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7967" y="7528139"/>
            <a:ext cx="4278677" cy="2563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66471" y="7281551"/>
            <a:ext cx="4278677" cy="3056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2"/>
      <p:bldP build="whole" bldLvl="1" animBg="1" rev="0" advAuto="0" spid="219" grpId="4"/>
      <p:bldP build="whole" bldLvl="1" animBg="1" rev="0" advAuto="0" spid="218" grpId="3"/>
      <p:bldP build="whole" bldLvl="1" animBg="1" rev="0" advAuto="0" spid="2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5"/>
          <p:cNvSpPr txBox="1"/>
          <p:nvPr/>
        </p:nvSpPr>
        <p:spPr>
          <a:xfrm>
            <a:off x="4358685" y="4881881"/>
            <a:ext cx="5684431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630454" y="4719506"/>
            <a:ext cx="5684431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THINKS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8"/>
          <p:cNvSpPr txBox="1"/>
          <p:nvPr/>
        </p:nvSpPr>
        <p:spPr>
          <a:xfrm>
            <a:off x="2379216" y="4767581"/>
            <a:ext cx="9987379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TypeScript </a:t>
            </a:r>
            <a:r>
              <a:t>类型简单介绍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343" y="774188"/>
            <a:ext cx="10593114" cy="9246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基础数据类型"/>
          <p:cNvSpPr txBox="1"/>
          <p:nvPr/>
        </p:nvSpPr>
        <p:spPr>
          <a:xfrm>
            <a:off x="1190748" y="330198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1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基础数据类型</a:t>
            </a:r>
          </a:p>
        </p:txBody>
      </p:sp>
      <p:pic>
        <p:nvPicPr>
          <p:cNvPr id="136" name="Screen Shot 2018-05-06 at 9.17.03 AM.png" descr="Screen Shot 2018-05-06 at 9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377" y="1517631"/>
            <a:ext cx="10923045" cy="922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函数类型"/>
          <p:cNvSpPr txBox="1"/>
          <p:nvPr/>
        </p:nvSpPr>
        <p:spPr>
          <a:xfrm>
            <a:off x="1187770" y="511580"/>
            <a:ext cx="486346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函数类型</a:t>
            </a:r>
          </a:p>
        </p:txBody>
      </p:sp>
      <p:pic>
        <p:nvPicPr>
          <p:cNvPr id="139" name="Screen Shot 2018-05-05 at 11.10.54 AM.png" descr="Screen Shot 2018-05-05 at 11.10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5709" y="2074772"/>
            <a:ext cx="2850384" cy="676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8-05-05 at 11.14.10 AM.png" descr="Screen Shot 2018-05-05 at 11.14.1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3950" y="3960205"/>
            <a:ext cx="4533900" cy="72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Line"/>
          <p:cNvSpPr/>
          <p:nvPr/>
        </p:nvSpPr>
        <p:spPr>
          <a:xfrm>
            <a:off x="7200899" y="2972528"/>
            <a:ext cx="4" cy="86585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2" name="Screen Shot 2018-05-05 at 11.30.38 AM.png" descr="Screen Shot 2018-05-05 at 11.30.3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2100" y="5892929"/>
            <a:ext cx="3657600" cy="259080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7912099" y="2972528"/>
            <a:ext cx="3" cy="2699257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5"/>
      <p:bldP build="whole" bldLvl="1" animBg="1" rev="0" advAuto="0" spid="140" grpId="3"/>
      <p:bldP build="whole" bldLvl="1" animBg="1" rev="0" advAuto="0" spid="141" grpId="2"/>
      <p:bldP build="whole" bldLvl="1" animBg="1" rev="0" advAuto="0" spid="143" grpId="4"/>
      <p:bldP build="whole" bldLvl="1" animBg="1" rev="0" advAuto="0" spid="1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函数返回值"/>
          <p:cNvSpPr txBox="1"/>
          <p:nvPr/>
        </p:nvSpPr>
        <p:spPr>
          <a:xfrm>
            <a:off x="6000750" y="520698"/>
            <a:ext cx="2400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函数返回值</a:t>
            </a:r>
          </a:p>
        </p:txBody>
      </p:sp>
      <p:pic>
        <p:nvPicPr>
          <p:cNvPr id="146" name="Screen Shot 2018-05-05 at 11.46.18 AM.png" descr="Screen Shot 2018-05-05 at 11.46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8450" y="2308644"/>
            <a:ext cx="3644900" cy="2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8-05-05 at 11.52.09 AM.png" descr="Screen Shot 2018-05-05 at 11.52.0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5899991"/>
            <a:ext cx="4711700" cy="1841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whole" bldLvl="1" animBg="1" rev="0" advAuto="0" spid="14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函数参数"/>
          <p:cNvSpPr txBox="1"/>
          <p:nvPr/>
        </p:nvSpPr>
        <p:spPr>
          <a:xfrm>
            <a:off x="5797550" y="609668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函数参数</a:t>
            </a:r>
          </a:p>
        </p:txBody>
      </p:sp>
      <p:pic>
        <p:nvPicPr>
          <p:cNvPr id="150" name="Screen Shot 2018-05-05 at 12.03.45 PM.png" descr="Screen Shot 2018-05-05 at 12.0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1113" y="2244375"/>
            <a:ext cx="3825887" cy="2878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8-05-05 at 12.35.12 PM.png" descr="Screen Shot 2018-05-05 at 12.3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946" y="2244375"/>
            <a:ext cx="2894623" cy="2878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8-05-05 at 12.38.21 PM.png" descr="Screen Shot 2018-05-05 at 12.38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8885" y="6020563"/>
            <a:ext cx="3690343" cy="253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8-05-05 at 12.46.52 PM.png" descr="Screen Shot 2018-05-05 at 12.46.5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872" y="6413263"/>
            <a:ext cx="4527814" cy="1744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whole" bldLvl="1" animBg="1" rev="0" advAuto="0" spid="153" grpId="4"/>
      <p:bldP build="whole" bldLvl="1" animBg="1" rev="0" advAuto="0" spid="152" grpId="3"/>
      <p:bldP build="whole" bldLvl="1" animBg="1" rev="0" advAuto="0" spid="1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联合类型"/>
          <p:cNvSpPr txBox="1"/>
          <p:nvPr/>
        </p:nvSpPr>
        <p:spPr>
          <a:xfrm>
            <a:off x="1190748" y="330198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3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联合类型</a:t>
            </a:r>
          </a:p>
        </p:txBody>
      </p:sp>
      <p:pic>
        <p:nvPicPr>
          <p:cNvPr id="156" name="Screen Shot 2018-05-05 at 5.38.17 PM.png" descr="Screen Shot 2018-05-05 at 5.38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828" y="2642046"/>
            <a:ext cx="3992144" cy="1036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 Shot 2018-05-05 at 6.06.10 PM.png" descr="Screen Shot 2018-05-05 at 6.06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5850" y="4717057"/>
            <a:ext cx="4610100" cy="3416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