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Lucida Grande"/>
      </a:defRPr>
    </a:lvl1pPr>
    <a:lvl2pPr indent="228600" defTabSz="457200" latinLnBrk="0">
      <a:defRPr sz="2200">
        <a:latin typeface="+mn-lt"/>
        <a:ea typeface="+mn-ea"/>
        <a:cs typeface="+mn-cs"/>
        <a:sym typeface="Lucida Grande"/>
      </a:defRPr>
    </a:lvl2pPr>
    <a:lvl3pPr indent="457200" defTabSz="457200" latinLnBrk="0">
      <a:defRPr sz="2200">
        <a:latin typeface="+mn-lt"/>
        <a:ea typeface="+mn-ea"/>
        <a:cs typeface="+mn-cs"/>
        <a:sym typeface="Lucida Grande"/>
      </a:defRPr>
    </a:lvl3pPr>
    <a:lvl4pPr indent="685800" defTabSz="457200" latinLnBrk="0">
      <a:defRPr sz="2200">
        <a:latin typeface="+mn-lt"/>
        <a:ea typeface="+mn-ea"/>
        <a:cs typeface="+mn-cs"/>
        <a:sym typeface="Lucida Grande"/>
      </a:defRPr>
    </a:lvl4pPr>
    <a:lvl5pPr indent="914400" defTabSz="457200" latinLnBrk="0">
      <a:defRPr sz="2200">
        <a:latin typeface="+mn-lt"/>
        <a:ea typeface="+mn-ea"/>
        <a:cs typeface="+mn-cs"/>
        <a:sym typeface="Lucida Grande"/>
      </a:defRPr>
    </a:lvl5pPr>
    <a:lvl6pPr indent="1143000" defTabSz="457200" latinLnBrk="0">
      <a:defRPr sz="2200">
        <a:latin typeface="+mn-lt"/>
        <a:ea typeface="+mn-ea"/>
        <a:cs typeface="+mn-cs"/>
        <a:sym typeface="Lucida Grande"/>
      </a:defRPr>
    </a:lvl6pPr>
    <a:lvl7pPr indent="1371600" defTabSz="457200" latinLnBrk="0">
      <a:defRPr sz="2200">
        <a:latin typeface="+mn-lt"/>
        <a:ea typeface="+mn-ea"/>
        <a:cs typeface="+mn-cs"/>
        <a:sym typeface="Lucida Grande"/>
      </a:defRPr>
    </a:lvl7pPr>
    <a:lvl8pPr indent="1600200" defTabSz="457200" latinLnBrk="0">
      <a:defRPr sz="2200">
        <a:latin typeface="+mn-lt"/>
        <a:ea typeface="+mn-ea"/>
        <a:cs typeface="+mn-cs"/>
        <a:sym typeface="Lucida Grande"/>
      </a:defRPr>
    </a:lvl8pPr>
    <a:lvl9pPr indent="1828800" defTabSz="457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13337814" y="10118206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740637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3337814" y="10118206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137641" y="6939846"/>
            <a:ext cx="12241533" cy="2144957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137641" y="4577400"/>
            <a:ext cx="12241533" cy="236245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1098406" indent="-378405">
              <a:spcBef>
                <a:spcPts val="800"/>
              </a:spcBef>
              <a:buFontTx/>
              <a:defRPr b="1" sz="3700"/>
            </a:lvl2pPr>
            <a:lvl3pPr marL="1799994" indent="-359997">
              <a:spcBef>
                <a:spcPts val="800"/>
              </a:spcBef>
              <a:buFontTx/>
              <a:defRPr b="1" sz="3700"/>
            </a:lvl3pPr>
            <a:lvl4pPr marL="2589670" indent="-429673">
              <a:spcBef>
                <a:spcPts val="800"/>
              </a:spcBef>
              <a:buFontTx/>
              <a:defRPr b="1" sz="3700"/>
            </a:lvl4pPr>
            <a:lvl5pPr marL="3309672" indent="-429673">
              <a:spcBef>
                <a:spcPts val="800"/>
              </a:spcBef>
              <a:buFontTx/>
              <a:defRPr b="1"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正文级别 1…"/>
          <p:cNvSpPr txBox="1"/>
          <p:nvPr>
            <p:ph type="body" sz="quarter" idx="13"/>
          </p:nvPr>
        </p:nvSpPr>
        <p:spPr>
          <a:xfrm>
            <a:off x="720087" y="2417447"/>
            <a:ext cx="6363303" cy="100748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正文级别 1…"/>
          <p:cNvSpPr txBox="1"/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2822854" y="7559833"/>
            <a:ext cx="8641082" cy="892485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822854" y="8452315"/>
            <a:ext cx="8641082" cy="12674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3337812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5758948" y="6552009"/>
            <a:ext cx="2858846" cy="1386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Jack Guo</a:t>
            </a:r>
          </a:p>
          <a:p>
            <a: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2018-03-20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751770" y="3599681"/>
            <a:ext cx="10873208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TypeScript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 介绍</a:t>
            </a:r>
            <a:r>
              <a:t>（一）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 statically typed superset of JavaScript that compiles to plain JavaScript"/>
          <p:cNvSpPr txBox="1"/>
          <p:nvPr/>
        </p:nvSpPr>
        <p:spPr>
          <a:xfrm>
            <a:off x="4765340" y="3928108"/>
            <a:ext cx="4871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</a:defRPr>
            </a:pPr>
            <a:r>
              <a:t>Compiles to JavaScript</a:t>
            </a:r>
          </a:p>
        </p:txBody>
      </p:sp>
      <p:sp>
        <p:nvSpPr>
          <p:cNvPr id="154" name="A statically typed superset of JavaScript that compiles to plain JavaScript"/>
          <p:cNvSpPr txBox="1"/>
          <p:nvPr/>
        </p:nvSpPr>
        <p:spPr>
          <a:xfrm>
            <a:off x="4765340" y="2800349"/>
            <a:ext cx="4871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</a:defRPr>
            </a:pPr>
            <a:r>
              <a:t>Superset of JavaScript</a:t>
            </a:r>
          </a:p>
        </p:txBody>
      </p:sp>
      <p:sp>
        <p:nvSpPr>
          <p:cNvPr id="155" name="A statically typed superset of JavaScript that compiles to plain JavaScript"/>
          <p:cNvSpPr txBox="1"/>
          <p:nvPr/>
        </p:nvSpPr>
        <p:spPr>
          <a:xfrm>
            <a:off x="4765340" y="1672588"/>
            <a:ext cx="4871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</a:defRPr>
            </a:pPr>
            <a:r>
              <a:t>A statically typed</a:t>
            </a:r>
          </a:p>
        </p:txBody>
      </p:sp>
      <p:sp>
        <p:nvSpPr>
          <p:cNvPr id="156" name="A statically typed superset of JavaScript that compiles to plain JavaScript"/>
          <p:cNvSpPr txBox="1"/>
          <p:nvPr/>
        </p:nvSpPr>
        <p:spPr>
          <a:xfrm>
            <a:off x="4765340" y="5055868"/>
            <a:ext cx="4871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</a:defRPr>
            </a:pPr>
            <a:r>
              <a:t>Optionally typed</a:t>
            </a:r>
          </a:p>
        </p:txBody>
      </p:sp>
      <p:sp>
        <p:nvSpPr>
          <p:cNvPr id="157" name="A statically typed superset of JavaScript that compiles to plain JavaScript"/>
          <p:cNvSpPr txBox="1"/>
          <p:nvPr/>
        </p:nvSpPr>
        <p:spPr>
          <a:xfrm>
            <a:off x="4765340" y="6183628"/>
            <a:ext cx="4871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</a:defRPr>
            </a:pPr>
            <a:r>
              <a:t>No special runtime</a:t>
            </a:r>
          </a:p>
        </p:txBody>
      </p:sp>
      <p:sp>
        <p:nvSpPr>
          <p:cNvPr id="158" name="A statically typed superset of JavaScript that compiles to plain JavaScript"/>
          <p:cNvSpPr txBox="1"/>
          <p:nvPr/>
        </p:nvSpPr>
        <p:spPr>
          <a:xfrm>
            <a:off x="4765340" y="7311388"/>
            <a:ext cx="4871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>
              <a:defRPr sz="3600">
                <a:solidFill>
                  <a:srgbClr val="FFFFFF"/>
                </a:solidFill>
              </a:defRPr>
            </a:pPr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693bf5a67c81cbe007fc83311f29571f.png" descr="693bf5a67c81cbe007fc83311f29571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756154"/>
            <a:ext cx="13004800" cy="7282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" y="2832100"/>
            <a:ext cx="12788900" cy="513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6661" y="529823"/>
            <a:ext cx="7228478" cy="9735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81"/>
          <p:cNvSpPr txBox="1"/>
          <p:nvPr/>
        </p:nvSpPr>
        <p:spPr>
          <a:xfrm>
            <a:off x="4896089" y="2988690"/>
            <a:ext cx="5112091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67" name="Rectangle 18"/>
          <p:cNvSpPr txBox="1"/>
          <p:nvPr/>
        </p:nvSpPr>
        <p:spPr>
          <a:xfrm>
            <a:off x="4226381" y="4850131"/>
            <a:ext cx="5949038" cy="109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Why TypeScript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静态类型检查"/>
          <p:cNvSpPr txBox="1"/>
          <p:nvPr/>
        </p:nvSpPr>
        <p:spPr>
          <a:xfrm>
            <a:off x="2376958" y="4469131"/>
            <a:ext cx="9647884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提供 JavaScript 以可选的静态类型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静态类型检查"/>
          <p:cNvSpPr txBox="1"/>
          <p:nvPr/>
        </p:nvSpPr>
        <p:spPr>
          <a:xfrm>
            <a:off x="3935784" y="4926331"/>
            <a:ext cx="6530232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为什么静态类型很重要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静态类型检查"/>
          <p:cNvSpPr txBox="1"/>
          <p:nvPr/>
        </p:nvSpPr>
        <p:spPr>
          <a:xfrm>
            <a:off x="4882926" y="4926331"/>
            <a:ext cx="4635948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81263" indent="-481263">
              <a:buSzPct val="100000"/>
              <a:buChar char="•"/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尽早发现错误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TypeScript_1.png" descr="TypeScript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596" y="477765"/>
            <a:ext cx="11554608" cy="9839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静态类型检查"/>
          <p:cNvSpPr txBox="1"/>
          <p:nvPr/>
        </p:nvSpPr>
        <p:spPr>
          <a:xfrm>
            <a:off x="2951435" y="4926331"/>
            <a:ext cx="8498930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上 TS，并加上简单的 Type 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75"/>
          <p:cNvSpPr txBox="1"/>
          <p:nvPr/>
        </p:nvSpPr>
        <p:spPr>
          <a:xfrm>
            <a:off x="3996780" y="3235773"/>
            <a:ext cx="919538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27" name="文本框 75"/>
          <p:cNvSpPr txBox="1"/>
          <p:nvPr/>
        </p:nvSpPr>
        <p:spPr>
          <a:xfrm>
            <a:off x="4004778" y="4549261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28" name="文本框 75"/>
          <p:cNvSpPr txBox="1"/>
          <p:nvPr/>
        </p:nvSpPr>
        <p:spPr>
          <a:xfrm>
            <a:off x="3996780" y="5852548"/>
            <a:ext cx="919538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29" name="文本框 16"/>
          <p:cNvSpPr txBox="1"/>
          <p:nvPr/>
        </p:nvSpPr>
        <p:spPr>
          <a:xfrm>
            <a:off x="5395275" y="3357313"/>
            <a:ext cx="5003807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About</a:t>
            </a:r>
            <a:r>
              <a:t> </a:t>
            </a:r>
            <a:r>
              <a:t>TypeScript</a:t>
            </a:r>
          </a:p>
        </p:txBody>
      </p:sp>
      <p:sp>
        <p:nvSpPr>
          <p:cNvPr id="130" name="文本框 16"/>
          <p:cNvSpPr txBox="1"/>
          <p:nvPr/>
        </p:nvSpPr>
        <p:spPr>
          <a:xfrm>
            <a:off x="5399275" y="6079752"/>
            <a:ext cx="4995805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131" name="文本框 16"/>
          <p:cNvSpPr txBox="1"/>
          <p:nvPr/>
        </p:nvSpPr>
        <p:spPr>
          <a:xfrm>
            <a:off x="5389337" y="4670799"/>
            <a:ext cx="5015683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Why TypeScript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creen Shot 2018-04-23 at 6.59.14 PM.png" descr="Screen Shot 2018-04-23 at 6.59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1347" y="472509"/>
            <a:ext cx="10599106" cy="9849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静态类型检查"/>
          <p:cNvSpPr txBox="1"/>
          <p:nvPr/>
        </p:nvSpPr>
        <p:spPr>
          <a:xfrm>
            <a:off x="3241625" y="4926331"/>
            <a:ext cx="7918550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81263" indent="-481263">
              <a:buSzPct val="100000"/>
              <a:buChar char="•"/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阅读代码的友好性，文档化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静态类型检查"/>
          <p:cNvSpPr txBox="1"/>
          <p:nvPr/>
        </p:nvSpPr>
        <p:spPr>
          <a:xfrm>
            <a:off x="6010696" y="500382"/>
            <a:ext cx="2253160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JSDoc?</a:t>
            </a:r>
          </a:p>
        </p:txBody>
      </p:sp>
      <p:pic>
        <p:nvPicPr>
          <p:cNvPr id="184" name="Screen Shot 2018-04-23 at 7.49.17 PM.png" descr="Screen Shot 2018-04-23 at 7.49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280" y="1492577"/>
            <a:ext cx="9803240" cy="8971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typescript_4.png" descr="typescript_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2179" y="659913"/>
            <a:ext cx="10517442" cy="9475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静态类型检查"/>
          <p:cNvSpPr txBox="1"/>
          <p:nvPr/>
        </p:nvSpPr>
        <p:spPr>
          <a:xfrm>
            <a:off x="5121374" y="1129031"/>
            <a:ext cx="4159052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不同与 JSDoc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文本框 81"/>
          <p:cNvSpPr txBox="1"/>
          <p:nvPr/>
        </p:nvSpPr>
        <p:spPr>
          <a:xfrm>
            <a:off x="4896089" y="2988690"/>
            <a:ext cx="5112091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91" name="Rectangle 18"/>
          <p:cNvSpPr txBox="1"/>
          <p:nvPr/>
        </p:nvSpPr>
        <p:spPr>
          <a:xfrm>
            <a:off x="5813881" y="4850131"/>
            <a:ext cx="2368977" cy="109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5"/>
          <p:cNvSpPr txBox="1"/>
          <p:nvPr/>
        </p:nvSpPr>
        <p:spPr>
          <a:xfrm>
            <a:off x="4630454" y="4719506"/>
            <a:ext cx="5684426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 81"/>
          <p:cNvSpPr txBox="1"/>
          <p:nvPr/>
        </p:nvSpPr>
        <p:spPr>
          <a:xfrm>
            <a:off x="4978379" y="2988691"/>
            <a:ext cx="4445042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4" name="Rectangle 18"/>
          <p:cNvSpPr txBox="1"/>
          <p:nvPr/>
        </p:nvSpPr>
        <p:spPr>
          <a:xfrm>
            <a:off x="3802372" y="4767579"/>
            <a:ext cx="6472901" cy="109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About</a:t>
            </a:r>
            <a:r>
              <a:t> </a:t>
            </a:r>
            <a:r>
              <a:t>TypeScript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 statically typed superset of JavaScript that compiles to plain JavaScript"/>
          <p:cNvSpPr txBox="1"/>
          <p:nvPr/>
        </p:nvSpPr>
        <p:spPr>
          <a:xfrm>
            <a:off x="3922562" y="4870450"/>
            <a:ext cx="6556676" cy="1054101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5400">
                <a:solidFill>
                  <a:srgbClr val="FFFFFF"/>
                </a:solidFill>
              </a:defRPr>
            </a:pPr>
            <a:r>
              <a:t>JavaScript</a:t>
            </a:r>
            <a:r>
              <a:t> 发展现状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0042" y="1450266"/>
            <a:ext cx="10426411" cy="7894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何你在 ECMA stage 3 之后写的 JS 代码都是可行的 TS 代码"/>
          <p:cNvSpPr txBox="1"/>
          <p:nvPr/>
        </p:nvSpPr>
        <p:spPr>
          <a:xfrm>
            <a:off x="4137874" y="5773672"/>
            <a:ext cx="6896139" cy="7264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</a:defRPr>
            </a:pPr>
            <a:r>
              <a:t>越来越多的 </a:t>
            </a:r>
            <a:r>
              <a:t>JavaScript </a:t>
            </a:r>
            <a:r>
              <a:t>开发者</a:t>
            </a:r>
            <a:r>
              <a:t> </a:t>
            </a:r>
          </a:p>
        </p:txBody>
      </p:sp>
      <p:sp>
        <p:nvSpPr>
          <p:cNvPr id="141" name="任何你在 ECMA stage 3 之后写的 JS 代码都是可行的 TS 代码"/>
          <p:cNvSpPr txBox="1"/>
          <p:nvPr/>
        </p:nvSpPr>
        <p:spPr>
          <a:xfrm>
            <a:off x="4137874" y="4719199"/>
            <a:ext cx="7489906" cy="7264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</a:defRPr>
            </a:pPr>
            <a:r>
              <a:t>无处不在的 </a:t>
            </a:r>
            <a:r>
              <a:t>JavaScript</a:t>
            </a:r>
          </a:p>
        </p:txBody>
      </p:sp>
      <p:sp>
        <p:nvSpPr>
          <p:cNvPr id="142" name="任何你在 ECMA stage 3 之后写的 JS 代码都是可行的 TS 代码"/>
          <p:cNvSpPr txBox="1"/>
          <p:nvPr/>
        </p:nvSpPr>
        <p:spPr>
          <a:xfrm>
            <a:off x="4137874" y="3664727"/>
            <a:ext cx="7489906" cy="7264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</a:defRPr>
            </a:pPr>
            <a:r>
              <a:t>近 </a:t>
            </a:r>
            <a:r>
              <a:t>10</a:t>
            </a:r>
            <a:r>
              <a:t> 年爆发式增长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 statically typed superset of JavaScript that compiles to plain JavaScript"/>
          <p:cNvSpPr txBox="1"/>
          <p:nvPr/>
        </p:nvSpPr>
        <p:spPr>
          <a:xfrm>
            <a:off x="1907829" y="1716521"/>
            <a:ext cx="10921556" cy="927101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>
                <a:solidFill>
                  <a:srgbClr val="FFFFFF"/>
                </a:solidFill>
              </a:defRPr>
            </a:pPr>
            <a:r>
              <a:t>JavaScript </a:t>
            </a:r>
            <a:r>
              <a:t>并不是为大型应用而设计</a:t>
            </a:r>
          </a:p>
        </p:txBody>
      </p:sp>
      <p:sp>
        <p:nvSpPr>
          <p:cNvPr id="145" name="任何你在 ECMA stage 3 之后写的 JS 代码都是可行的 TS 代码"/>
          <p:cNvSpPr txBox="1"/>
          <p:nvPr/>
        </p:nvSpPr>
        <p:spPr>
          <a:xfrm>
            <a:off x="4456672" y="4747605"/>
            <a:ext cx="5079215" cy="6375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Lack of modularity</a:t>
            </a:r>
          </a:p>
        </p:txBody>
      </p:sp>
      <p:sp>
        <p:nvSpPr>
          <p:cNvPr id="146" name="任何你在 ECMA stage 3 之后写的 JS 代码都是可行的 TS 代码"/>
          <p:cNvSpPr txBox="1"/>
          <p:nvPr/>
        </p:nvSpPr>
        <p:spPr>
          <a:xfrm>
            <a:off x="4456672" y="3711144"/>
            <a:ext cx="5079215" cy="6375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Dynamic typing</a:t>
            </a:r>
          </a:p>
        </p:txBody>
      </p:sp>
      <p:sp>
        <p:nvSpPr>
          <p:cNvPr id="147" name="任何你在 ECMA stage 3 之后写的 JS 代码都是可行的 TS 代码"/>
          <p:cNvSpPr txBox="1"/>
          <p:nvPr/>
        </p:nvSpPr>
        <p:spPr>
          <a:xfrm>
            <a:off x="4456672" y="5784065"/>
            <a:ext cx="5079215" cy="637537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571500" indent="-571500">
              <a:buSzPct val="100000"/>
              <a:buFont typeface="Arial"/>
              <a:buChar char="•"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 statically typed superset of JavaScript that compiles to plain JavaScript"/>
          <p:cNvSpPr txBox="1"/>
          <p:nvPr/>
        </p:nvSpPr>
        <p:spPr>
          <a:xfrm>
            <a:off x="1431154" y="4394199"/>
            <a:ext cx="11539492" cy="812801"/>
          </a:xfrm>
          <a:prstGeom prst="rect">
            <a:avLst/>
          </a:prstGeom>
          <a:solidFill>
            <a:srgbClr val="739A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</a:defRPr>
            </a:pPr>
            <a:r>
              <a:t>2012 年十月 微软发布首个公开版本的 TypeScript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 statically typed superset of JavaScript that compiles to plain JavaScript"/>
          <p:cNvSpPr txBox="1"/>
          <p:nvPr/>
        </p:nvSpPr>
        <p:spPr>
          <a:xfrm>
            <a:off x="1740122" y="3873498"/>
            <a:ext cx="1092155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>
                <a:solidFill>
                  <a:srgbClr val="FFFFFF"/>
                </a:solidFill>
              </a:defRPr>
            </a:pPr>
            <a:r>
              <a:t>A statically typed superset of JavaScript that compiles to plain JavaScript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