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6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6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58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6" y="2417447"/>
            <a:ext cx="6363305" cy="1007481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86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5758948" y="6552009"/>
            <a:ext cx="2858846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751770" y="35996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TypeScript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介绍</a:t>
            </a:r>
            <a:r>
              <a:t>（一）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 statically typed superset of JavaScript that compiles to plain JavaScript"/>
          <p:cNvSpPr txBox="1"/>
          <p:nvPr/>
        </p:nvSpPr>
        <p:spPr>
          <a:xfrm>
            <a:off x="4765340" y="3928107"/>
            <a:ext cx="4871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Compiles to JavaScript</a:t>
            </a:r>
          </a:p>
        </p:txBody>
      </p:sp>
      <p:sp>
        <p:nvSpPr>
          <p:cNvPr id="154" name="A statically typed superset of JavaScript that compiles to plain JavaScript"/>
          <p:cNvSpPr txBox="1"/>
          <p:nvPr/>
        </p:nvSpPr>
        <p:spPr>
          <a:xfrm>
            <a:off x="4765340" y="2800349"/>
            <a:ext cx="4871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Superset of JavaScript</a:t>
            </a:r>
          </a:p>
        </p:txBody>
      </p:sp>
      <p:sp>
        <p:nvSpPr>
          <p:cNvPr id="155" name="A statically typed superset of JavaScript that compiles to plain JavaScript"/>
          <p:cNvSpPr txBox="1"/>
          <p:nvPr/>
        </p:nvSpPr>
        <p:spPr>
          <a:xfrm>
            <a:off x="4765340" y="1672588"/>
            <a:ext cx="4871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statically typed</a:t>
            </a:r>
          </a:p>
        </p:txBody>
      </p:sp>
      <p:sp>
        <p:nvSpPr>
          <p:cNvPr id="156" name="A statically typed superset of JavaScript that compiles to plain JavaScript"/>
          <p:cNvSpPr txBox="1"/>
          <p:nvPr/>
        </p:nvSpPr>
        <p:spPr>
          <a:xfrm>
            <a:off x="4765340" y="5055868"/>
            <a:ext cx="4871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Optionally typed</a:t>
            </a:r>
          </a:p>
        </p:txBody>
      </p:sp>
      <p:sp>
        <p:nvSpPr>
          <p:cNvPr id="157" name="A statically typed superset of JavaScript that compiles to plain JavaScript"/>
          <p:cNvSpPr txBox="1"/>
          <p:nvPr/>
        </p:nvSpPr>
        <p:spPr>
          <a:xfrm>
            <a:off x="4765340" y="6183627"/>
            <a:ext cx="4871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 special runtime</a:t>
            </a:r>
          </a:p>
        </p:txBody>
      </p:sp>
      <p:sp>
        <p:nvSpPr>
          <p:cNvPr id="158" name="A statically typed superset of JavaScript that compiles to plain JavaScript"/>
          <p:cNvSpPr txBox="1"/>
          <p:nvPr/>
        </p:nvSpPr>
        <p:spPr>
          <a:xfrm>
            <a:off x="4765340" y="7311387"/>
            <a:ext cx="4871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756154"/>
            <a:ext cx="13004800" cy="7282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832100"/>
            <a:ext cx="12788900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6660" y="529822"/>
            <a:ext cx="7228480" cy="9735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81"/>
          <p:cNvSpPr txBox="1"/>
          <p:nvPr/>
        </p:nvSpPr>
        <p:spPr>
          <a:xfrm>
            <a:off x="4896089" y="2988689"/>
            <a:ext cx="5112092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67" name="Rectangle 18"/>
          <p:cNvSpPr txBox="1"/>
          <p:nvPr/>
        </p:nvSpPr>
        <p:spPr>
          <a:xfrm>
            <a:off x="4226381" y="4850131"/>
            <a:ext cx="5949039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Why TypeScript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静态类型检查"/>
          <p:cNvSpPr txBox="1"/>
          <p:nvPr/>
        </p:nvSpPr>
        <p:spPr>
          <a:xfrm>
            <a:off x="2376958" y="4469131"/>
            <a:ext cx="9647884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提供 JavaScript 以可选的静态类型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静态类型检查"/>
          <p:cNvSpPr txBox="1"/>
          <p:nvPr/>
        </p:nvSpPr>
        <p:spPr>
          <a:xfrm>
            <a:off x="3935784" y="4926331"/>
            <a:ext cx="6530232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为什么静态类型很重要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静态类型检查"/>
          <p:cNvSpPr txBox="1"/>
          <p:nvPr/>
        </p:nvSpPr>
        <p:spPr>
          <a:xfrm>
            <a:off x="4882925" y="4926331"/>
            <a:ext cx="4635949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81263" indent="-481263">
              <a:buSzPct val="100000"/>
              <a:buChar char="•"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尽早发现错误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TypeScript_1.png" descr="TypeScript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595" y="477765"/>
            <a:ext cx="11554609" cy="983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静态类型检查"/>
          <p:cNvSpPr txBox="1"/>
          <p:nvPr/>
        </p:nvSpPr>
        <p:spPr>
          <a:xfrm>
            <a:off x="2951434" y="4926331"/>
            <a:ext cx="8498931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上 TS，并加上简单的 Type 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文本框 75"/>
          <p:cNvSpPr txBox="1"/>
          <p:nvPr/>
        </p:nvSpPr>
        <p:spPr>
          <a:xfrm>
            <a:off x="3996780" y="5852548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9" name="文本框 16"/>
          <p:cNvSpPr txBox="1"/>
          <p:nvPr/>
        </p:nvSpPr>
        <p:spPr>
          <a:xfrm>
            <a:off x="5395274" y="3357312"/>
            <a:ext cx="5003808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About TypeScript</a:t>
            </a:r>
          </a:p>
        </p:txBody>
      </p:sp>
      <p:sp>
        <p:nvSpPr>
          <p:cNvPr id="130" name="文本框 16"/>
          <p:cNvSpPr txBox="1"/>
          <p:nvPr/>
        </p:nvSpPr>
        <p:spPr>
          <a:xfrm>
            <a:off x="5399275" y="6079752"/>
            <a:ext cx="499580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31" name="文本框 16"/>
          <p:cNvSpPr txBox="1"/>
          <p:nvPr/>
        </p:nvSpPr>
        <p:spPr>
          <a:xfrm>
            <a:off x="5389336" y="4670799"/>
            <a:ext cx="5015684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Why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8-04-23 at 6.59.14 PM.png" descr="Screen Shot 2018-04-23 at 6.59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346" y="472508"/>
            <a:ext cx="10599107" cy="9849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静态类型检查"/>
          <p:cNvSpPr txBox="1"/>
          <p:nvPr/>
        </p:nvSpPr>
        <p:spPr>
          <a:xfrm>
            <a:off x="3241625" y="4926331"/>
            <a:ext cx="7918550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81263" indent="-481263">
              <a:buSzPct val="100000"/>
              <a:buChar char="•"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阅读代码的友好性，文档化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静态类型检查"/>
          <p:cNvSpPr txBox="1"/>
          <p:nvPr/>
        </p:nvSpPr>
        <p:spPr>
          <a:xfrm>
            <a:off x="6010695" y="500382"/>
            <a:ext cx="2253161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JSDoc?</a:t>
            </a:r>
          </a:p>
        </p:txBody>
      </p:sp>
      <p:pic>
        <p:nvPicPr>
          <p:cNvPr id="184" name="Screen Shot 2018-04-23 at 7.49.17 PM.png" descr="Screen Shot 2018-04-23 at 7.49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280" y="1492577"/>
            <a:ext cx="9803241" cy="897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ypescript_4.png" descr="typescript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2178" y="659913"/>
            <a:ext cx="10517443" cy="94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 81"/>
          <p:cNvSpPr txBox="1"/>
          <p:nvPr/>
        </p:nvSpPr>
        <p:spPr>
          <a:xfrm>
            <a:off x="4896089" y="2988689"/>
            <a:ext cx="5112092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89" name="Rectangle 18"/>
          <p:cNvSpPr txBox="1"/>
          <p:nvPr/>
        </p:nvSpPr>
        <p:spPr>
          <a:xfrm>
            <a:off x="5813881" y="4850131"/>
            <a:ext cx="2368978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5"/>
          <p:cNvSpPr txBox="1"/>
          <p:nvPr/>
        </p:nvSpPr>
        <p:spPr>
          <a:xfrm>
            <a:off x="4630454" y="4719506"/>
            <a:ext cx="5684427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 81"/>
          <p:cNvSpPr txBox="1"/>
          <p:nvPr/>
        </p:nvSpPr>
        <p:spPr>
          <a:xfrm>
            <a:off x="4978379" y="2988690"/>
            <a:ext cx="4445042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4" name="Rectangle 18"/>
          <p:cNvSpPr txBox="1"/>
          <p:nvPr/>
        </p:nvSpPr>
        <p:spPr>
          <a:xfrm>
            <a:off x="3802372" y="4767579"/>
            <a:ext cx="6472901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About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 statically typed superset of JavaScript that compiles to plain JavaScript"/>
          <p:cNvSpPr txBox="1"/>
          <p:nvPr/>
        </p:nvSpPr>
        <p:spPr>
          <a:xfrm>
            <a:off x="3922562" y="4870450"/>
            <a:ext cx="6556676" cy="10541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JavaScript 发展现状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0042" y="1450266"/>
            <a:ext cx="10426411" cy="7894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何你在 ECMA stage 3 之后写的 JS 代码都是可行的 TS 代码"/>
          <p:cNvSpPr txBox="1"/>
          <p:nvPr/>
        </p:nvSpPr>
        <p:spPr>
          <a:xfrm>
            <a:off x="4137874" y="5773671"/>
            <a:ext cx="6896140" cy="7264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越来越多的 JavaScript 开发者 </a:t>
            </a:r>
          </a:p>
        </p:txBody>
      </p:sp>
      <p:sp>
        <p:nvSpPr>
          <p:cNvPr id="141" name="任何你在 ECMA stage 3 之后写的 JS 代码都是可行的 TS 代码"/>
          <p:cNvSpPr txBox="1"/>
          <p:nvPr/>
        </p:nvSpPr>
        <p:spPr>
          <a:xfrm>
            <a:off x="4137874" y="4719199"/>
            <a:ext cx="7489906" cy="7264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无处不在的 JavaScript</a:t>
            </a:r>
          </a:p>
        </p:txBody>
      </p:sp>
      <p:sp>
        <p:nvSpPr>
          <p:cNvPr id="142" name="任何你在 ECMA stage 3 之后写的 JS 代码都是可行的 TS 代码"/>
          <p:cNvSpPr txBox="1"/>
          <p:nvPr/>
        </p:nvSpPr>
        <p:spPr>
          <a:xfrm>
            <a:off x="4137874" y="3664727"/>
            <a:ext cx="7489906" cy="7264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近 10 年爆发式增长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 statically typed superset of JavaScript that compiles to plain JavaScript"/>
          <p:cNvSpPr txBox="1"/>
          <p:nvPr/>
        </p:nvSpPr>
        <p:spPr>
          <a:xfrm>
            <a:off x="1907829" y="1716521"/>
            <a:ext cx="10921557" cy="9271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JavaScript 并不是为大型应用而设计</a:t>
            </a:r>
          </a:p>
        </p:txBody>
      </p:sp>
      <p:sp>
        <p:nvSpPr>
          <p:cNvPr id="145" name="任何你在 ECMA stage 3 之后写的 JS 代码都是可行的 TS 代码"/>
          <p:cNvSpPr txBox="1"/>
          <p:nvPr/>
        </p:nvSpPr>
        <p:spPr>
          <a:xfrm>
            <a:off x="4456672" y="4747605"/>
            <a:ext cx="5079216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Lack of modularity</a:t>
            </a:r>
          </a:p>
        </p:txBody>
      </p:sp>
      <p:sp>
        <p:nvSpPr>
          <p:cNvPr id="146" name="任何你在 ECMA stage 3 之后写的 JS 代码都是可行的 TS 代码"/>
          <p:cNvSpPr txBox="1"/>
          <p:nvPr/>
        </p:nvSpPr>
        <p:spPr>
          <a:xfrm>
            <a:off x="4456672" y="3711144"/>
            <a:ext cx="5079216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Dynamic typing</a:t>
            </a:r>
          </a:p>
        </p:txBody>
      </p:sp>
      <p:sp>
        <p:nvSpPr>
          <p:cNvPr id="147" name="任何你在 ECMA stage 3 之后写的 JS 代码都是可行的 TS 代码"/>
          <p:cNvSpPr txBox="1"/>
          <p:nvPr/>
        </p:nvSpPr>
        <p:spPr>
          <a:xfrm>
            <a:off x="4456672" y="5784065"/>
            <a:ext cx="5079216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 statically typed superset of JavaScript that compiles to plain JavaScript"/>
          <p:cNvSpPr txBox="1"/>
          <p:nvPr/>
        </p:nvSpPr>
        <p:spPr>
          <a:xfrm>
            <a:off x="1431153" y="4394198"/>
            <a:ext cx="11539494" cy="8128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2012 年十月 微软发布首个公开版本的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statically typed superset of JavaScript that compiles to plain JavaScript"/>
          <p:cNvSpPr txBox="1"/>
          <p:nvPr/>
        </p:nvSpPr>
        <p:spPr>
          <a:xfrm>
            <a:off x="1740122" y="4648199"/>
            <a:ext cx="109215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