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720044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1440088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2160132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2880177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3600221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4320265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5040309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5760354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0" y="297065"/>
            <a:ext cx="2948401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标题文本"/>
          <p:cNvSpPr txBox="1"/>
          <p:nvPr>
            <p:ph type="title"/>
          </p:nvPr>
        </p:nvSpPr>
        <p:spPr>
          <a:xfrm>
            <a:off x="1080135" y="3354927"/>
            <a:ext cx="12241531" cy="231495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2160270" y="6119865"/>
            <a:ext cx="10081260" cy="275994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71999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143999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2159995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28799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/>
          <p:nvPr>
            <p:ph type="title"/>
          </p:nvPr>
        </p:nvSpPr>
        <p:spPr>
          <a:xfrm>
            <a:off x="10441305" y="432492"/>
            <a:ext cx="3240406" cy="9214799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xfrm>
            <a:off x="720090" y="432492"/>
            <a:ext cx="9481185" cy="921479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137642" y="6939847"/>
            <a:ext cx="12241532" cy="2144954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1137642" y="4577400"/>
            <a:ext cx="12241532" cy="236244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719998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1439997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2159995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2879994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720090" y="2519945"/>
            <a:ext cx="6360796" cy="712734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3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2">
              <a:spcBef>
                <a:spcPts val="1000"/>
              </a:spcBef>
              <a:defRPr sz="4400"/>
            </a:lvl4pPr>
            <a:lvl5pPr marL="3445708" indent="-565712">
              <a:spcBef>
                <a:spcPts val="1000"/>
              </a:spcBef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"/>
          <p:cNvSpPr/>
          <p:nvPr>
            <p:ph type="body" sz="quarter" idx="13"/>
          </p:nvPr>
        </p:nvSpPr>
        <p:spPr>
          <a:xfrm>
            <a:off x="7315914" y="2417447"/>
            <a:ext cx="6365797" cy="10074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</a:lstStyle>
          <a:p>
            <a:pPr/>
            <a:r>
              <a:t> </a:t>
            </a:r>
          </a:p>
        </p:txBody>
      </p:sp>
      <p:sp>
        <p:nvSpPr>
          <p:cNvPr id="4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正文级别 1…"/>
          <p:cNvSpPr txBox="1"/>
          <p:nvPr>
            <p:ph type="body" sz="quarter" idx="1"/>
          </p:nvPr>
        </p:nvSpPr>
        <p:spPr>
          <a:xfrm>
            <a:off x="720090" y="2417447"/>
            <a:ext cx="6363297" cy="10074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0" indent="719998">
              <a:spcBef>
                <a:spcPts val="800"/>
              </a:spcBef>
              <a:buSzTx/>
              <a:buFontTx/>
              <a:buNone/>
              <a:defRPr b="1" sz="3700"/>
            </a:lvl2pPr>
            <a:lvl3pPr marL="0" indent="1439997">
              <a:spcBef>
                <a:spcPts val="800"/>
              </a:spcBef>
              <a:buSzTx/>
              <a:buFontTx/>
              <a:buNone/>
              <a:defRPr b="1" sz="3700"/>
            </a:lvl3pPr>
            <a:lvl4pPr marL="0" indent="2159995">
              <a:spcBef>
                <a:spcPts val="800"/>
              </a:spcBef>
              <a:buSzTx/>
              <a:buFontTx/>
              <a:buNone/>
              <a:defRPr b="1" sz="3700"/>
            </a:lvl4pPr>
            <a:lvl5pPr marL="0" indent="2879994">
              <a:spcBef>
                <a:spcPts val="800"/>
              </a:spcBef>
              <a:buSzTx/>
              <a:buFontTx/>
              <a:buNone/>
              <a:defRPr b="1"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"/>
          <p:cNvSpPr/>
          <p:nvPr>
            <p:ph type="body" sz="half" idx="13"/>
          </p:nvPr>
        </p:nvSpPr>
        <p:spPr>
          <a:xfrm>
            <a:off x="720090" y="2259951"/>
            <a:ext cx="4738094" cy="7387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</a:lstStyle>
          <a:p>
            <a:pPr/>
            <a:r>
              <a:t> </a:t>
            </a:r>
          </a:p>
        </p:txBody>
      </p:sp>
      <p:sp>
        <p:nvSpPr>
          <p:cNvPr id="74" name="标题文本"/>
          <p:cNvSpPr txBox="1"/>
          <p:nvPr>
            <p:ph type="title"/>
          </p:nvPr>
        </p:nvSpPr>
        <p:spPr>
          <a:xfrm>
            <a:off x="720090" y="429989"/>
            <a:ext cx="4738094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idx="1"/>
          </p:nvPr>
        </p:nvSpPr>
        <p:spPr>
          <a:xfrm>
            <a:off x="5630703" y="429991"/>
            <a:ext cx="8051008" cy="921729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1" cy="647985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标题文本"/>
          <p:cNvSpPr txBox="1"/>
          <p:nvPr>
            <p:ph type="title"/>
          </p:nvPr>
        </p:nvSpPr>
        <p:spPr>
          <a:xfrm>
            <a:off x="2822854" y="7559833"/>
            <a:ext cx="8641081" cy="892482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sz="quarter" idx="1"/>
          </p:nvPr>
        </p:nvSpPr>
        <p:spPr>
          <a:xfrm>
            <a:off x="2822854" y="8452315"/>
            <a:ext cx="8641081" cy="1267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719998">
              <a:spcBef>
                <a:spcPts val="500"/>
              </a:spcBef>
              <a:buSzTx/>
              <a:buFontTx/>
              <a:buNone/>
              <a:defRPr sz="2200"/>
            </a:lvl2pPr>
            <a:lvl3pPr marL="0" indent="1439997">
              <a:spcBef>
                <a:spcPts val="500"/>
              </a:spcBef>
              <a:buSzTx/>
              <a:buFontTx/>
              <a:buNone/>
              <a:defRPr sz="2200"/>
            </a:lvl3pPr>
            <a:lvl4pPr marL="0" indent="2159995">
              <a:spcBef>
                <a:spcPts val="500"/>
              </a:spcBef>
              <a:buSzTx/>
              <a:buFontTx/>
              <a:buNone/>
              <a:defRPr sz="2200"/>
            </a:lvl4pPr>
            <a:lvl5pPr marL="0" indent="2879994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720090" y="432490"/>
            <a:ext cx="12961620" cy="1799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720090" y="2519945"/>
            <a:ext cx="12961620" cy="7127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3337808" y="10118204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8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1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3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228600" algn="r" defTabSz="144008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457200" algn="r" defTabSz="144008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685800" algn="r" defTabSz="144008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914400" algn="r" defTabSz="144008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1143000" algn="r" defTabSz="144008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1371600" algn="r" defTabSz="144008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1600200" algn="r" defTabSz="144008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1828800" algn="r" defTabSz="144008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Jack Guo…"/>
          <p:cNvSpPr txBox="1"/>
          <p:nvPr/>
        </p:nvSpPr>
        <p:spPr>
          <a:xfrm>
            <a:off x="5758949" y="6552009"/>
            <a:ext cx="285885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400"/>
            </a:pPr>
            <a:r>
              <a:t>Jack Guo</a:t>
            </a:r>
          </a:p>
          <a:p>
            <a:pPr algn="ctr">
              <a:defRPr sz="4400"/>
            </a:pPr>
            <a:r>
              <a:t>2018-03-20</a:t>
            </a:r>
          </a:p>
        </p:txBody>
      </p:sp>
      <p:sp>
        <p:nvSpPr>
          <p:cNvPr id="114" name="TypeScript 介绍"/>
          <p:cNvSpPr txBox="1"/>
          <p:nvPr/>
        </p:nvSpPr>
        <p:spPr>
          <a:xfrm>
            <a:off x="1751770" y="3599681"/>
            <a:ext cx="10873208" cy="223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600"/>
            </a:pPr>
            <a:r>
              <a:t>TypeScript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VSCode + TypeScript + Vue 编程体验"/>
          <p:cNvSpPr txBox="1"/>
          <p:nvPr/>
        </p:nvSpPr>
        <p:spPr>
          <a:xfrm>
            <a:off x="495300" y="406400"/>
            <a:ext cx="9942017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VSCode + TypeScript + Vue 编程体验</a:t>
            </a:r>
          </a:p>
        </p:txBody>
      </p:sp>
      <p:pic>
        <p:nvPicPr>
          <p:cNvPr id="144" name="list1.gif" descr="list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801" y="2184003"/>
            <a:ext cx="8834198" cy="712023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.vue"/>
          <p:cNvSpPr txBox="1"/>
          <p:nvPr/>
        </p:nvSpPr>
        <p:spPr>
          <a:xfrm>
            <a:off x="1619250" y="1485899"/>
            <a:ext cx="91440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.vue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tore"/>
          <p:cNvSpPr txBox="1"/>
          <p:nvPr/>
        </p:nvSpPr>
        <p:spPr>
          <a:xfrm>
            <a:off x="1035050" y="571499"/>
            <a:ext cx="9493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Store</a:t>
            </a:r>
          </a:p>
        </p:txBody>
      </p:sp>
      <p:pic>
        <p:nvPicPr>
          <p:cNvPr id="148" name="list3.gif" descr="list3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5899" y="1347374"/>
            <a:ext cx="9398186" cy="8100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hinks"/>
          <p:cNvSpPr txBox="1"/>
          <p:nvPr/>
        </p:nvSpPr>
        <p:spPr>
          <a:xfrm>
            <a:off x="6172199" y="4184649"/>
            <a:ext cx="20574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/>
            </a:lvl1pPr>
          </a:lstStyle>
          <a:p>
            <a:pPr/>
            <a:r>
              <a:t>Thinks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什么是 TypeScript"/>
          <p:cNvSpPr txBox="1"/>
          <p:nvPr/>
        </p:nvSpPr>
        <p:spPr>
          <a:xfrm>
            <a:off x="566271" y="1181000"/>
            <a:ext cx="5308849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t>什么是 </a:t>
            </a:r>
            <a:r>
              <a:t>TypeScript</a:t>
            </a:r>
          </a:p>
        </p:txBody>
      </p:sp>
      <p:sp>
        <p:nvSpPr>
          <p:cNvPr id="117" name="对标准 JavaScript 的支持"/>
          <p:cNvSpPr txBox="1"/>
          <p:nvPr/>
        </p:nvSpPr>
        <p:spPr>
          <a:xfrm>
            <a:off x="6883672" y="4022849"/>
            <a:ext cx="6416204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31999" indent="-431999" algn="ctr">
              <a:buSzPct val="100000"/>
              <a:buFont typeface="Arial"/>
              <a:buChar char="•"/>
              <a:defRPr sz="4000">
                <a:latin typeface="+mn-lt"/>
                <a:ea typeface="+mn-ea"/>
                <a:cs typeface="+mn-cs"/>
                <a:sym typeface="Helvetica"/>
              </a:defRPr>
            </a:pPr>
            <a:r>
              <a:t>对标准 </a:t>
            </a:r>
            <a:r>
              <a:t>JavaScript </a:t>
            </a:r>
            <a:r>
              <a:t>的支持</a:t>
            </a:r>
          </a:p>
        </p:txBody>
      </p:sp>
      <p:sp>
        <p:nvSpPr>
          <p:cNvPr id="118" name="静态类型检查"/>
          <p:cNvSpPr txBox="1"/>
          <p:nvPr/>
        </p:nvSpPr>
        <p:spPr>
          <a:xfrm>
            <a:off x="6913081" y="5281929"/>
            <a:ext cx="385168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31999" indent="-431999" algn="ctr">
              <a:buSzPct val="100000"/>
              <a:buFont typeface="Arial"/>
              <a:buChar char="•"/>
              <a:defRPr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静态类型检查</a:t>
            </a:r>
          </a:p>
        </p:txBody>
      </p:sp>
      <p:pic>
        <p:nvPicPr>
          <p:cNvPr id="119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171" y="3235076"/>
            <a:ext cx="6416204" cy="4324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对标准 JavaScript 支持"/>
          <p:cNvSpPr txBox="1"/>
          <p:nvPr/>
        </p:nvSpPr>
        <p:spPr>
          <a:xfrm>
            <a:off x="689713" y="1205988"/>
            <a:ext cx="6336766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t>对标准 </a:t>
            </a:r>
            <a:r>
              <a:t>JavaScript </a:t>
            </a:r>
            <a:r>
              <a:t>支持</a:t>
            </a:r>
          </a:p>
        </p:txBody>
      </p:sp>
      <p:sp>
        <p:nvSpPr>
          <p:cNvPr id="122" name="任何你在 ECMA stage 3 之后写的 JS 代码都是可行的 TS 代码"/>
          <p:cNvSpPr txBox="1"/>
          <p:nvPr/>
        </p:nvSpPr>
        <p:spPr>
          <a:xfrm>
            <a:off x="882198" y="3005241"/>
            <a:ext cx="133836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任何你在</a:t>
            </a:r>
            <a:r>
              <a:t> </a:t>
            </a:r>
            <a:r>
              <a:t>ECMA stage 3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之后写的</a:t>
            </a:r>
            <a:r>
              <a:t> </a:t>
            </a:r>
            <a:r>
              <a:t>JS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代码都是可行的</a:t>
            </a:r>
            <a:r>
              <a:t> </a:t>
            </a:r>
            <a:r>
              <a:t>TS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代码</a:t>
            </a:r>
          </a:p>
        </p:txBody>
      </p:sp>
      <p:sp>
        <p:nvSpPr>
          <p:cNvPr id="123" name="VS Babel"/>
          <p:cNvSpPr txBox="1"/>
          <p:nvPr/>
        </p:nvSpPr>
        <p:spPr>
          <a:xfrm>
            <a:off x="882197" y="4154039"/>
            <a:ext cx="524358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/>
            </a:pPr>
            <a:r>
              <a:t>  </a:t>
            </a:r>
            <a:r>
              <a:t>VS </a:t>
            </a:r>
            <a:r>
              <a:rPr sz="3600"/>
              <a:t>Babel</a:t>
            </a:r>
          </a:p>
        </p:txBody>
      </p:sp>
      <p:sp>
        <p:nvSpPr>
          <p:cNvPr id="124" name="Babel 为 ES6 而生，现在也只是个 preset 而已，扩展强，功能多"/>
          <p:cNvSpPr txBox="1"/>
          <p:nvPr/>
        </p:nvSpPr>
        <p:spPr>
          <a:xfrm>
            <a:off x="1598947" y="5201237"/>
            <a:ext cx="12483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/>
            </a:pPr>
            <a:r>
              <a:t>Babel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 </a:t>
            </a:r>
            <a:r>
              <a:t>ES6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而生，现在也只是个 </a:t>
            </a:r>
            <a:r>
              <a:t>preset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而已，扩展强，功能多</a:t>
            </a:r>
          </a:p>
        </p:txBody>
      </p:sp>
      <p:sp>
        <p:nvSpPr>
          <p:cNvPr id="125" name="TypeScript lib =&gt; tsc + tsserver"/>
          <p:cNvSpPr txBox="1"/>
          <p:nvPr/>
        </p:nvSpPr>
        <p:spPr>
          <a:xfrm>
            <a:off x="1586248" y="6286535"/>
            <a:ext cx="859844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/>
            </a:pPr>
            <a:r>
              <a:t>TypeScript lib =&gt; tsc + tsserver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静态类型检查"/>
          <p:cNvSpPr txBox="1"/>
          <p:nvPr/>
        </p:nvSpPr>
        <p:spPr>
          <a:xfrm>
            <a:off x="571500" y="1143000"/>
            <a:ext cx="4608513" cy="942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静态类型检查</a:t>
            </a:r>
          </a:p>
        </p:txBody>
      </p:sp>
      <p:sp>
        <p:nvSpPr>
          <p:cNvPr id="128" name="Early fail"/>
          <p:cNvSpPr txBox="1"/>
          <p:nvPr/>
        </p:nvSpPr>
        <p:spPr>
          <a:xfrm>
            <a:off x="2159471" y="3263800"/>
            <a:ext cx="558065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Early fail</a:t>
            </a:r>
          </a:p>
        </p:txBody>
      </p:sp>
      <p:sp>
        <p:nvSpPr>
          <p:cNvPr id="129" name="Make code more readable"/>
          <p:cNvSpPr txBox="1"/>
          <p:nvPr/>
        </p:nvSpPr>
        <p:spPr>
          <a:xfrm>
            <a:off x="2159471" y="4368700"/>
            <a:ext cx="849526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Make code more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1001520651588_.pic_hd.jpg" descr="100152065158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836" y="838140"/>
            <a:ext cx="9822128" cy="8463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屏幕快照 2018-03-10 下午2.25.31.png" descr="屏幕快照 2018-03-10 下午2.2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1461" y="1232220"/>
            <a:ext cx="8698878" cy="693075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文档式接口，提供程序的行为提示与约束"/>
          <p:cNvSpPr txBox="1"/>
          <p:nvPr/>
        </p:nvSpPr>
        <p:spPr>
          <a:xfrm>
            <a:off x="3885778" y="8340724"/>
            <a:ext cx="70406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文档式接口，提供程序的行为提示与约束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ypeScript 使用"/>
          <p:cNvSpPr txBox="1"/>
          <p:nvPr/>
        </p:nvSpPr>
        <p:spPr>
          <a:xfrm>
            <a:off x="501650" y="1143000"/>
            <a:ext cx="4360665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TypeScript 使用</a:t>
            </a:r>
          </a:p>
        </p:txBody>
      </p:sp>
      <p:pic>
        <p:nvPicPr>
          <p:cNvPr id="137" name="屏幕快照 2018-03-10 下午3.28.28.png" descr="屏幕快照 2018-03-10 下午3.28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4027" y="2294135"/>
            <a:ext cx="8993746" cy="744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屏幕快照 2018-03-10 下午4.22.26.png" descr="屏幕快照 2018-03-10 下午4.22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5826" y="976086"/>
            <a:ext cx="8930148" cy="8182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屏幕快照 2018-03-10 下午5.08.11.png" descr="屏幕快照 2018-03-10 下午5.08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354" y="876647"/>
            <a:ext cx="9167092" cy="8299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