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137641" y="6939846"/>
            <a:ext cx="12241533" cy="2144969"/>
          </a:xfrm>
          <a:prstGeom prst="rect">
            <a:avLst/>
          </a:prstGeom>
        </p:spPr>
        <p:txBody>
          <a:bodyPr anchor="t"/>
          <a:lstStyle>
            <a:lvl1pPr algn="l">
              <a:defRPr b="1" cap="all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137641" y="4577400"/>
            <a:ext cx="12241533" cy="236245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700"/>
            </a:lvl1pPr>
            <a:lvl2pPr marL="1098406" indent="-378405">
              <a:spcBef>
                <a:spcPts val="800"/>
              </a:spcBef>
              <a:buFontTx/>
              <a:defRPr b="1" sz="3700"/>
            </a:lvl2pPr>
            <a:lvl3pPr marL="1799994" indent="-359997">
              <a:spcBef>
                <a:spcPts val="800"/>
              </a:spcBef>
              <a:buFontTx/>
              <a:defRPr b="1" sz="3700"/>
            </a:lvl3pPr>
            <a:lvl4pPr marL="2589670" indent="-429672">
              <a:spcBef>
                <a:spcPts val="800"/>
              </a:spcBef>
              <a:buFontTx/>
              <a:defRPr b="1" sz="3700"/>
            </a:lvl4pPr>
            <a:lvl5pPr marL="3309672" indent="-429672">
              <a:spcBef>
                <a:spcPts val="800"/>
              </a:spcBef>
              <a:buFontTx/>
              <a:defRPr b="1"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正文级别 1…"/>
          <p:cNvSpPr txBox="1"/>
          <p:nvPr>
            <p:ph type="body" sz="quarter" idx="13"/>
          </p:nvPr>
        </p:nvSpPr>
        <p:spPr>
          <a:xfrm>
            <a:off x="720077" y="2417446"/>
            <a:ext cx="6363322" cy="1007487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6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正文级别 1…"/>
          <p:cNvSpPr txBox="1"/>
          <p:nvPr>
            <p:ph type="body" idx="13"/>
          </p:nvPr>
        </p:nvSpPr>
        <p:spPr>
          <a:xfrm>
            <a:off x="5630700" y="429991"/>
            <a:ext cx="8051012" cy="92172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2822854" y="7559833"/>
            <a:ext cx="8641082" cy="892497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822854" y="8452315"/>
            <a:ext cx="8641082" cy="12674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3337813" y="10118205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ck Guo…"/>
          <p:cNvSpPr txBox="1"/>
          <p:nvPr/>
        </p:nvSpPr>
        <p:spPr>
          <a:xfrm>
            <a:off x="6590030" y="5853507"/>
            <a:ext cx="1221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三毛</a:t>
            </a:r>
          </a:p>
        </p:txBody>
      </p:sp>
      <p:sp>
        <p:nvSpPr>
          <p:cNvPr id="124" name="TypeScript 介绍"/>
          <p:cNvSpPr txBox="1"/>
          <p:nvPr/>
        </p:nvSpPr>
        <p:spPr>
          <a:xfrm>
            <a:off x="1904170" y="4120381"/>
            <a:ext cx="10873208" cy="106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TypeScript With Vue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npm install @types/vue -D"/>
          <p:cNvSpPr txBox="1"/>
          <p:nvPr/>
        </p:nvSpPr>
        <p:spPr>
          <a:xfrm>
            <a:off x="4724051" y="1301749"/>
            <a:ext cx="4953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npm install @types/vue -D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3253" y="2628900"/>
            <a:ext cx="7515294" cy="310632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62" name="仅仅是导入声明文件"/>
          <p:cNvSpPr txBox="1"/>
          <p:nvPr/>
        </p:nvSpPr>
        <p:spPr>
          <a:xfrm>
            <a:off x="5165452" y="7797799"/>
            <a:ext cx="366251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0734" indent="-280734">
              <a:buSzPct val="100000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仅仅是导入声明文件</a:t>
            </a:r>
          </a:p>
        </p:txBody>
      </p:sp>
      <p:sp>
        <p:nvSpPr>
          <p:cNvPr id="163" name="确定运行时的依赖关系"/>
          <p:cNvSpPr txBox="1"/>
          <p:nvPr/>
        </p:nvSpPr>
        <p:spPr>
          <a:xfrm>
            <a:off x="5165452" y="8559799"/>
            <a:ext cx="407089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0734" indent="-280734">
              <a:buSzPct val="100000"/>
              <a:buChar char="•"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确定运行时的依赖关系</a:t>
            </a:r>
          </a:p>
        </p:txBody>
      </p:sp>
      <p:sp>
        <p:nvSpPr>
          <p:cNvPr id="164" name="Line"/>
          <p:cNvSpPr/>
          <p:nvPr/>
        </p:nvSpPr>
        <p:spPr>
          <a:xfrm>
            <a:off x="7200899" y="6126283"/>
            <a:ext cx="5" cy="128045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5"/>
      <p:bldP build="whole" bldLvl="1" animBg="1" rev="0" advAuto="0" spid="160" grpId="1"/>
      <p:bldP build="whole" bldLvl="1" animBg="1" rev="0" advAuto="0" spid="162" grpId="4"/>
      <p:bldP build="whole" bldLvl="1" animBg="1" rev="0" advAuto="0" spid="164" grpId="3"/>
      <p:bldP build="whole" bldLvl="1" animBg="1" rev="0" advAuto="0" spid="161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Vue Prop 的验证那些事"/>
          <p:cNvSpPr txBox="1"/>
          <p:nvPr/>
        </p:nvSpPr>
        <p:spPr>
          <a:xfrm>
            <a:off x="2671982" y="4762498"/>
            <a:ext cx="9057829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Vue Prop 的验证那些事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5932" y="1085697"/>
            <a:ext cx="3659367" cy="331712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4413" y="1085697"/>
            <a:ext cx="4133375" cy="331712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05932" y="5720326"/>
            <a:ext cx="3659367" cy="35175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66250" y="5308600"/>
            <a:ext cx="3949704" cy="4572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3"/>
      <p:bldP build="whole" bldLvl="1" animBg="1" rev="0" advAuto="0" spid="168" grpId="1"/>
      <p:bldP build="whole" bldLvl="1" animBg="1" rev="0" advAuto="0" spid="169" grpId="2"/>
      <p:bldP build="whole" bldLvl="1" animBg="1" rev="0" advAuto="0" spid="171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2666" y="3136688"/>
            <a:ext cx="11116468" cy="452162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8544" y="1534167"/>
            <a:ext cx="9404712" cy="412399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6700" y="6457950"/>
            <a:ext cx="5910749" cy="209474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450" y="1416050"/>
            <a:ext cx="7200900" cy="11049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7550" y="3194050"/>
            <a:ext cx="7886700" cy="12827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2800" y="6997699"/>
            <a:ext cx="6158477" cy="18344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81" name="Line"/>
          <p:cNvSpPr/>
          <p:nvPr/>
        </p:nvSpPr>
        <p:spPr>
          <a:xfrm flipH="1">
            <a:off x="4666901" y="5257705"/>
            <a:ext cx="1333157" cy="96931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>
            <a:off x="8343899" y="5158830"/>
            <a:ext cx="1095924" cy="109592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23200" y="7351217"/>
            <a:ext cx="5724982" cy="112740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84" name="Rectangle"/>
          <p:cNvSpPr/>
          <p:nvPr/>
        </p:nvSpPr>
        <p:spPr>
          <a:xfrm>
            <a:off x="12611099" y="7587553"/>
            <a:ext cx="764882" cy="405412"/>
          </a:xfrm>
          <a:prstGeom prst="rect">
            <a:avLst/>
          </a:prstGeom>
          <a:ln w="25400">
            <a:solidFill>
              <a:srgbClr val="D9544E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5" name="不是 string"/>
          <p:cNvSpPr txBox="1"/>
          <p:nvPr/>
        </p:nvSpPr>
        <p:spPr>
          <a:xfrm>
            <a:off x="11072166" y="9131299"/>
            <a:ext cx="179385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不是 string</a:t>
            </a:r>
          </a:p>
        </p:txBody>
      </p:sp>
      <p:sp>
        <p:nvSpPr>
          <p:cNvPr id="186" name="Line"/>
          <p:cNvSpPr/>
          <p:nvPr/>
        </p:nvSpPr>
        <p:spPr>
          <a:xfrm flipH="1">
            <a:off x="12491587" y="8144208"/>
            <a:ext cx="386215" cy="85378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6"/>
      <p:bldP build="whole" bldLvl="1" animBg="1" rev="0" advAuto="0" spid="182" grpId="4"/>
      <p:bldP build="whole" bldLvl="1" animBg="1" rev="0" advAuto="0" spid="186" grpId="7"/>
      <p:bldP build="whole" bldLvl="1" animBg="1" rev="0" advAuto="0" spid="185" grpId="8"/>
      <p:bldP build="whole" bldLvl="1" animBg="1" rev="0" advAuto="0" spid="179" grpId="1"/>
      <p:bldP build="whole" bldLvl="1" animBg="1" rev="0" advAuto="0" spid="181" grpId="2"/>
      <p:bldP build="whole" bldLvl="1" animBg="1" rev="0" advAuto="0" spid="180" grpId="3"/>
      <p:bldP build="whole" bldLvl="1" animBg="1" rev="0" advAuto="0" spid="183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429" y="2625127"/>
            <a:ext cx="12581124" cy="554464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0200" y="779270"/>
            <a:ext cx="11072863" cy="98146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Line"/>
          <p:cNvSpPr/>
          <p:nvPr/>
        </p:nvSpPr>
        <p:spPr>
          <a:xfrm flipV="1">
            <a:off x="8130695" y="2228700"/>
            <a:ext cx="542083" cy="159400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Rounded Rectangle"/>
          <p:cNvSpPr/>
          <p:nvPr/>
        </p:nvSpPr>
        <p:spPr>
          <a:xfrm>
            <a:off x="2209800" y="4676042"/>
            <a:ext cx="6258174" cy="679836"/>
          </a:xfrm>
          <a:prstGeom prst="roundRect">
            <a:avLst>
              <a:gd name="adj" fmla="val 28022"/>
            </a:avLst>
          </a:prstGeom>
          <a:ln w="25400">
            <a:solidFill>
              <a:srgbClr val="FFFF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3"/>
      <p:bldP build="whole" bldLvl="1" animBg="1" rev="0" advAuto="0" spid="190" grpId="1"/>
      <p:bldP build="whole" bldLvl="1" animBg="1" rev="0" advAuto="0" spid="18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5258" y="3248116"/>
            <a:ext cx="7571284" cy="137776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5258" y="5452210"/>
            <a:ext cx="7571284" cy="14470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15258" y="7725557"/>
            <a:ext cx="7571284" cy="14361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29050" y="910489"/>
            <a:ext cx="6743700" cy="1511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2"/>
      <p:bldP build="whole" bldLvl="1" animBg="1" rev="0" advAuto="0" spid="19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9409" y="1722522"/>
            <a:ext cx="7556501" cy="1625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99" name="Line"/>
          <p:cNvSpPr/>
          <p:nvPr/>
        </p:nvSpPr>
        <p:spPr>
          <a:xfrm flipH="1">
            <a:off x="4532097" y="3860029"/>
            <a:ext cx="1325563" cy="179069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Line"/>
          <p:cNvSpPr/>
          <p:nvPr/>
        </p:nvSpPr>
        <p:spPr>
          <a:xfrm>
            <a:off x="8477580" y="3859990"/>
            <a:ext cx="906622" cy="178872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9953" y="6430203"/>
            <a:ext cx="6689614" cy="125263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1433" y="6376841"/>
            <a:ext cx="6375401" cy="135936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203" name="Rounded Rectangle"/>
          <p:cNvSpPr/>
          <p:nvPr/>
        </p:nvSpPr>
        <p:spPr>
          <a:xfrm>
            <a:off x="12732444" y="6650122"/>
            <a:ext cx="894656" cy="609601"/>
          </a:xfrm>
          <a:prstGeom prst="roundRect">
            <a:avLst>
              <a:gd name="adj" fmla="val 22014"/>
            </a:avLst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04" name="Line"/>
          <p:cNvSpPr/>
          <p:nvPr/>
        </p:nvSpPr>
        <p:spPr>
          <a:xfrm flipV="1">
            <a:off x="12169924" y="7485262"/>
            <a:ext cx="911076" cy="91107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？？？"/>
          <p:cNvSpPr txBox="1"/>
          <p:nvPr/>
        </p:nvSpPr>
        <p:spPr>
          <a:xfrm>
            <a:off x="11288067" y="8462877"/>
            <a:ext cx="1181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？？？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  <p:bldP build="whole" bldLvl="1" animBg="1" rev="0" advAuto="0" spid="200" grpId="3"/>
      <p:bldP build="whole" bldLvl="1" animBg="1" rev="0" advAuto="0" spid="201" grpId="4"/>
      <p:bldP build="whole" bldLvl="1" animBg="1" rev="0" advAuto="0" spid="202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在 TypeScript下 写一个正确的组件"/>
          <p:cNvSpPr txBox="1"/>
          <p:nvPr/>
        </p:nvSpPr>
        <p:spPr>
          <a:xfrm>
            <a:off x="1390943" y="4762498"/>
            <a:ext cx="1135469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在 TypeScript下封装一个组件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模块导入"/>
          <p:cNvSpPr txBox="1"/>
          <p:nvPr/>
        </p:nvSpPr>
        <p:spPr>
          <a:xfrm>
            <a:off x="4141797" y="3663948"/>
            <a:ext cx="520552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TypeScript 基础知识补充</a:t>
            </a:r>
          </a:p>
        </p:txBody>
      </p:sp>
      <p:sp>
        <p:nvSpPr>
          <p:cNvPr id="127" name="在 TypeScript下 写一个正确的组件"/>
          <p:cNvSpPr txBox="1"/>
          <p:nvPr/>
        </p:nvSpPr>
        <p:spPr>
          <a:xfrm>
            <a:off x="4242739" y="6394448"/>
            <a:ext cx="624542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在 TypeScript下封装一个组件</a:t>
            </a:r>
          </a:p>
        </p:txBody>
      </p:sp>
      <p:sp>
        <p:nvSpPr>
          <p:cNvPr id="128" name="Vue Prop 的验证那些事"/>
          <p:cNvSpPr txBox="1"/>
          <p:nvPr/>
        </p:nvSpPr>
        <p:spPr>
          <a:xfrm>
            <a:off x="4248260" y="5029198"/>
            <a:ext cx="49925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Vue Prop 的验证那些事</a:t>
            </a:r>
          </a:p>
        </p:txBody>
      </p:sp>
      <p:sp>
        <p:nvSpPr>
          <p:cNvPr id="129" name="文本框 75"/>
          <p:cNvSpPr txBox="1"/>
          <p:nvPr/>
        </p:nvSpPr>
        <p:spPr>
          <a:xfrm>
            <a:off x="2854573" y="3547488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0" name="文本框 75"/>
          <p:cNvSpPr txBox="1"/>
          <p:nvPr/>
        </p:nvSpPr>
        <p:spPr>
          <a:xfrm>
            <a:off x="2854573" y="4912740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31" name="文本框 75"/>
          <p:cNvSpPr txBox="1"/>
          <p:nvPr/>
        </p:nvSpPr>
        <p:spPr>
          <a:xfrm>
            <a:off x="2854573" y="6277990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模块导入"/>
          <p:cNvSpPr txBox="1"/>
          <p:nvPr/>
        </p:nvSpPr>
        <p:spPr>
          <a:xfrm>
            <a:off x="2405805" y="4762498"/>
            <a:ext cx="959019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TypeScript 基础知识补充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模块导入"/>
          <p:cNvSpPr txBox="1"/>
          <p:nvPr/>
        </p:nvSpPr>
        <p:spPr>
          <a:xfrm>
            <a:off x="635689" y="457198"/>
            <a:ext cx="448544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1"/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Interface 函数类型</a:t>
            </a:r>
          </a:p>
        </p:txBody>
      </p:sp>
      <p:sp>
        <p:nvSpPr>
          <p:cNvPr id="136" name="Line"/>
          <p:cNvSpPr/>
          <p:nvPr/>
        </p:nvSpPr>
        <p:spPr>
          <a:xfrm>
            <a:off x="7200900" y="4348865"/>
            <a:ext cx="0" cy="1599344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6350" y="6265102"/>
            <a:ext cx="9309100" cy="35433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5629" y="1947614"/>
            <a:ext cx="4090545" cy="208435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6350" y="6265102"/>
            <a:ext cx="7115027" cy="35433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  <p:bldP build="whole" bldLvl="1" animBg="1" rev="0" advAuto="0" spid="137" grpId="3"/>
      <p:bldP build="whole" bldLvl="1" animBg="1" rev="0" advAuto="0" spid="136" grpId="2"/>
      <p:bldP build="whole" bldLvl="1" animBg="1" rev="0" advAuto="0" spid="139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"/>
          <p:cNvSpPr/>
          <p:nvPr/>
        </p:nvSpPr>
        <p:spPr>
          <a:xfrm>
            <a:off x="6805486" y="4414649"/>
            <a:ext cx="5" cy="178252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0242" y="1143000"/>
            <a:ext cx="5070491" cy="24584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1339" y="6863208"/>
            <a:ext cx="10508299" cy="168133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  <p:bldP build="whole" bldLvl="1" animBg="1" rev="0" advAuto="0" spid="14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/>
        </p:nvSpPr>
        <p:spPr>
          <a:xfrm>
            <a:off x="3759198" y="3781216"/>
            <a:ext cx="5" cy="194018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385" y="1124305"/>
            <a:ext cx="4531630" cy="194019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700" y="6438129"/>
            <a:ext cx="7584107" cy="227259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48" name="Line"/>
          <p:cNvSpPr/>
          <p:nvPr/>
        </p:nvSpPr>
        <p:spPr>
          <a:xfrm>
            <a:off x="6583946" y="2094400"/>
            <a:ext cx="2147063" cy="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66747" y="6263621"/>
            <a:ext cx="4119665" cy="262160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50" name="Line"/>
          <p:cNvSpPr/>
          <p:nvPr/>
        </p:nvSpPr>
        <p:spPr>
          <a:xfrm>
            <a:off x="11726577" y="4120098"/>
            <a:ext cx="5" cy="154397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89939" y="825690"/>
            <a:ext cx="4873278" cy="2694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6"/>
      <p:bldP build="whole" bldLvl="1" animBg="1" rev="0" advAuto="0" spid="147" grpId="2"/>
      <p:bldP build="whole" bldLvl="1" animBg="1" rev="0" advAuto="0" spid="145" grpId="1"/>
      <p:bldP build="whole" bldLvl="1" animBg="1" rev="0" advAuto="0" spid="150" grpId="5"/>
      <p:bldP build="whole" bldLvl="1" animBg="1" rev="0" advAuto="0" spid="151" grpId="4"/>
      <p:bldP build="whole" bldLvl="1" animBg="1" rev="0" advAuto="0" spid="148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579" y="2775634"/>
            <a:ext cx="8470642" cy="524373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creen Shot 2018-07-07 at 9.31.50 PM.png" descr="Screen Shot 2018-07-07 at 9.31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61" y="0"/>
            <a:ext cx="13956879" cy="1079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当以非相对路径导入一个 JavaScript 模块时，导入的是什么？"/>
          <p:cNvSpPr txBox="1"/>
          <p:nvPr/>
        </p:nvSpPr>
        <p:spPr>
          <a:xfrm>
            <a:off x="645437" y="838199"/>
            <a:ext cx="851351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2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以非相对路径导入一个 JavaScript 模块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038" y="3036297"/>
            <a:ext cx="12085726" cy="515420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