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78" r:id="rId7"/>
    <p:sldId id="282" r:id="rId8"/>
    <p:sldId id="279" r:id="rId9"/>
    <p:sldId id="260" r:id="rId10"/>
    <p:sldId id="284" r:id="rId11"/>
    <p:sldId id="261" r:id="rId12"/>
    <p:sldId id="283" r:id="rId13"/>
    <p:sldId id="262" r:id="rId14"/>
    <p:sldId id="263" r:id="rId15"/>
    <p:sldId id="264" r:id="rId16"/>
    <p:sldId id="265" r:id="rId17"/>
    <p:sldId id="270" r:id="rId18"/>
    <p:sldId id="274" r:id="rId19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/>
    <p:restoredTop sz="94699"/>
  </p:normalViewPr>
  <p:slideViewPr>
    <p:cSldViewPr snapToGrid="0" snapToObjects="1">
      <p:cViewPr varScale="1">
        <p:scale>
          <a:sx n="130" d="100"/>
          <a:sy n="130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0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8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7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56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6">
              <a:spcBef>
                <a:spcPts val="800"/>
              </a:spcBef>
              <a:buFontTx/>
              <a:defRPr sz="3700" b="1"/>
            </a:lvl2pPr>
            <a:lvl3pPr marL="1799995" indent="-359997">
              <a:spcBef>
                <a:spcPts val="800"/>
              </a:spcBef>
              <a:buFontTx/>
              <a:defRPr sz="3700" b="1"/>
            </a:lvl3pPr>
            <a:lvl4pPr marL="2589670" indent="-429674">
              <a:spcBef>
                <a:spcPts val="800"/>
              </a:spcBef>
              <a:buFontTx/>
              <a:defRPr sz="3700" b="1"/>
            </a:lvl4pPr>
            <a:lvl5pPr marL="3309672" indent="-429674">
              <a:spcBef>
                <a:spcPts val="800"/>
              </a:spcBef>
              <a:buFontTx/>
              <a:defRPr sz="37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8" y="2417447"/>
            <a:ext cx="6363301" cy="100748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7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1" y="429991"/>
            <a:ext cx="8051011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4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7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 err="1"/>
              <a:t>TypeScript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介绍</a:t>
            </a:r>
            <a:r>
              <a:rPr lang="zh-Hans" altLang="en-US" dirty="0"/>
              <a:t>（一）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D9E42E-A16F-E446-8E43-8C325942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2832100"/>
            <a:ext cx="12788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66D55F-87C6-4446-BC7E-2162DB19A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89" y="676893"/>
            <a:ext cx="6247614" cy="841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/>
          <a:p>
            <a: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02</a:t>
            </a:r>
          </a:p>
        </p:txBody>
      </p:sp>
      <p:sp>
        <p:nvSpPr>
          <p:cNvPr id="152" name="Rectangle 18"/>
          <p:cNvSpPr txBox="1"/>
          <p:nvPr/>
        </p:nvSpPr>
        <p:spPr>
          <a:xfrm>
            <a:off x="3092405" y="4680493"/>
            <a:ext cx="8860110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为什么选择 TypeScript </a:t>
            </a:r>
          </a:p>
        </p:txBody>
      </p:sp>
    </p:spTree>
    <p:extLst>
      <p:ext uri="{BB962C8B-B14F-4D97-AF65-F5344CB8AC3E}">
        <p14:creationId xmlns:p14="http://schemas.microsoft.com/office/powerpoint/2010/main" val="22254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对标准 JavaScript 支持"/>
          <p:cNvSpPr txBox="1"/>
          <p:nvPr/>
        </p:nvSpPr>
        <p:spPr>
          <a:xfrm>
            <a:off x="742497" y="1189187"/>
            <a:ext cx="2833465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r>
              <a:rPr lang="en-US" dirty="0"/>
              <a:t>ES future </a:t>
            </a:r>
            <a:endParaRPr dirty="0"/>
          </a:p>
        </p:txBody>
      </p:sp>
      <p:sp>
        <p:nvSpPr>
          <p:cNvPr id="155" name="任何你在 ECMA stage 3 之后写的 JS 代码都是可行的 TS 代码"/>
          <p:cNvSpPr txBox="1"/>
          <p:nvPr/>
        </p:nvSpPr>
        <p:spPr>
          <a:xfrm>
            <a:off x="882197" y="3005240"/>
            <a:ext cx="13383643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dirty="0" err="1"/>
              <a:t>任何你在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rPr dirty="0" err="1"/>
              <a:t>之后写的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>
                <a:latin typeface="Trebuchet MS"/>
                <a:ea typeface="Trebuchet MS"/>
                <a:cs typeface="Trebuchet MS"/>
                <a:sym typeface="Trebuchet MS"/>
              </a:rPr>
              <a:t>JavaSript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/>
              <a:t>代码都是可行的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/>
              <a:t>代码</a:t>
            </a:r>
            <a:endParaRPr dirty="0"/>
          </a:p>
        </p:txBody>
      </p:sp>
      <p:sp>
        <p:nvSpPr>
          <p:cNvPr id="156" name="VS Babel"/>
          <p:cNvSpPr txBox="1"/>
          <p:nvPr/>
        </p:nvSpPr>
        <p:spPr>
          <a:xfrm>
            <a:off x="742497" y="5223590"/>
            <a:ext cx="52435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  VS </a:t>
            </a:r>
            <a:r>
              <a:rPr sz="3600" dirty="0"/>
              <a:t>Babel</a:t>
            </a:r>
          </a:p>
        </p:txBody>
      </p:sp>
      <p:sp>
        <p:nvSpPr>
          <p:cNvPr id="157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58" name="TypeScript lib =&gt; tsc + tsserver"/>
          <p:cNvSpPr txBox="1"/>
          <p:nvPr/>
        </p:nvSpPr>
        <p:spPr>
          <a:xfrm>
            <a:off x="1625600" y="7248983"/>
            <a:ext cx="8598449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静态类型检查"/>
          <p:cNvSpPr txBox="1"/>
          <p:nvPr/>
        </p:nvSpPr>
        <p:spPr>
          <a:xfrm>
            <a:off x="1333500" y="1371599"/>
            <a:ext cx="4608513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r>
              <a:t>静态类型检查</a:t>
            </a:r>
          </a:p>
        </p:txBody>
      </p:sp>
      <p:sp>
        <p:nvSpPr>
          <p:cNvPr id="161" name="Early fail"/>
          <p:cNvSpPr txBox="1"/>
          <p:nvPr/>
        </p:nvSpPr>
        <p:spPr>
          <a:xfrm>
            <a:off x="2159471" y="3263800"/>
            <a:ext cx="558066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Early fail</a:t>
            </a:r>
          </a:p>
        </p:txBody>
      </p:sp>
      <p:sp>
        <p:nvSpPr>
          <p:cNvPr id="162" name="Make code more readable"/>
          <p:cNvSpPr txBox="1"/>
          <p:nvPr/>
        </p:nvSpPr>
        <p:spPr>
          <a:xfrm>
            <a:off x="2159470" y="4368700"/>
            <a:ext cx="8495263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30" cy="846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文档式接口，提供程序的行为提示与约束</a:t>
            </a:r>
          </a:p>
        </p:txBody>
      </p:sp>
      <p:pic>
        <p:nvPicPr>
          <p:cNvPr id="167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lk is cheap, show me the code"/>
          <p:cNvSpPr txBox="1"/>
          <p:nvPr/>
        </p:nvSpPr>
        <p:spPr>
          <a:xfrm>
            <a:off x="2891804" y="4438649"/>
            <a:ext cx="861819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Talk is cheap, show me the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684425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131384" y="2740473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139381" y="4053961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131384" y="5357249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529878" y="2862013"/>
            <a:ext cx="4877508" cy="81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Hans" dirty="0"/>
              <a:t>About</a:t>
            </a:r>
            <a:r>
              <a:rPr lang="zh-Hans" altLang="en-US" dirty="0"/>
              <a:t> </a:t>
            </a:r>
            <a:r>
              <a:rPr dirty="0" err="1"/>
              <a:t>TypeScript</a:t>
            </a:r>
            <a:endParaRPr dirty="0"/>
          </a:p>
        </p:txBody>
      </p:sp>
      <p:sp>
        <p:nvSpPr>
          <p:cNvPr id="139" name="文本框 16"/>
          <p:cNvSpPr txBox="1"/>
          <p:nvPr/>
        </p:nvSpPr>
        <p:spPr>
          <a:xfrm>
            <a:off x="4533879" y="5584453"/>
            <a:ext cx="8307004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Talk is </a:t>
            </a:r>
            <a:r>
              <a:rPr lang="en-US" dirty="0" err="1"/>
              <a:t>sheap</a:t>
            </a:r>
            <a:r>
              <a:rPr lang="en-US" dirty="0"/>
              <a:t>, show me the code.</a:t>
            </a:r>
            <a:endParaRPr dirty="0"/>
          </a:p>
        </p:txBody>
      </p:sp>
      <p:sp>
        <p:nvSpPr>
          <p:cNvPr id="140" name="文本框 16"/>
          <p:cNvSpPr txBox="1"/>
          <p:nvPr/>
        </p:nvSpPr>
        <p:spPr>
          <a:xfrm>
            <a:off x="4523940" y="4175499"/>
            <a:ext cx="5015682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Why </a:t>
            </a:r>
            <a:r>
              <a:rPr dirty="0" err="1"/>
              <a:t>TypeScript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2" y="4767579"/>
            <a:ext cx="7127909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Hans" dirty="0"/>
              <a:t>About</a:t>
            </a:r>
            <a:r>
              <a:rPr lang="zh-Hans" altLang="en-US" dirty="0"/>
              <a:t> </a:t>
            </a:r>
            <a:r>
              <a:rPr dirty="0" err="1"/>
              <a:t>TypeScript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 statically typed superset of JavaScript that compiles to plain JavaScript">
            <a:extLst>
              <a:ext uri="{FF2B5EF4-FFF2-40B4-BE49-F238E27FC236}">
                <a16:creationId xmlns:a16="http://schemas.microsoft.com/office/drawing/2014/main" id="{FE939F09-7349-9346-A430-90149F66CA5A}"/>
              </a:ext>
            </a:extLst>
          </p:cNvPr>
          <p:cNvSpPr txBox="1"/>
          <p:nvPr/>
        </p:nvSpPr>
        <p:spPr>
          <a:xfrm>
            <a:off x="545373" y="339225"/>
            <a:ext cx="10921556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JavaScript</a:t>
            </a:r>
            <a:r>
              <a:rPr lang="zh-Hans" altLang="en-US" dirty="0"/>
              <a:t> 发展现状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26DB38-55A7-3C41-BAB4-E7530121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1963519"/>
            <a:ext cx="8944102" cy="677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何你在 ECMA stage 3 之后写的 JS 代码都是可行的 TS 代码">
            <a:extLst>
              <a:ext uri="{FF2B5EF4-FFF2-40B4-BE49-F238E27FC236}">
                <a16:creationId xmlns:a16="http://schemas.microsoft.com/office/drawing/2014/main" id="{0C3BD0A9-AB75-CF48-9DB2-8257617531A1}"/>
              </a:ext>
            </a:extLst>
          </p:cNvPr>
          <p:cNvSpPr txBox="1"/>
          <p:nvPr/>
        </p:nvSpPr>
        <p:spPr>
          <a:xfrm>
            <a:off x="4137875" y="5773672"/>
            <a:ext cx="689613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zh-Hans" altLang="en-US" dirty="0"/>
              <a:t>越来越多的 </a:t>
            </a:r>
            <a:r>
              <a:rPr lang="en-US" altLang="zh-Hans" dirty="0"/>
              <a:t>JavaScript </a:t>
            </a:r>
            <a:r>
              <a:rPr lang="zh-Hans" altLang="en-US" dirty="0"/>
              <a:t>开发者</a:t>
            </a:r>
            <a:r>
              <a:rPr lang="en-US" altLang="zh-Hans" dirty="0"/>
              <a:t> </a:t>
            </a:r>
            <a:endParaRPr dirty="0"/>
          </a:p>
        </p:txBody>
      </p:sp>
      <p:sp>
        <p:nvSpPr>
          <p:cNvPr id="8" name="任何你在 ECMA stage 3 之后写的 JS 代码都是可行的 TS 代码">
            <a:extLst>
              <a:ext uri="{FF2B5EF4-FFF2-40B4-BE49-F238E27FC236}">
                <a16:creationId xmlns:a16="http://schemas.microsoft.com/office/drawing/2014/main" id="{25297779-5950-2F4F-81FB-1D13C2CAFDE1}"/>
              </a:ext>
            </a:extLst>
          </p:cNvPr>
          <p:cNvSpPr txBox="1"/>
          <p:nvPr/>
        </p:nvSpPr>
        <p:spPr>
          <a:xfrm>
            <a:off x="4137875" y="4719200"/>
            <a:ext cx="748990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zh-Hans" altLang="en-US" dirty="0"/>
              <a:t>无处不在的 </a:t>
            </a:r>
            <a:r>
              <a:rPr lang="en-US" altLang="zh-Hans" dirty="0"/>
              <a:t>JavaScript</a:t>
            </a:r>
            <a:endParaRPr lang="en-US" dirty="0"/>
          </a:p>
        </p:txBody>
      </p:sp>
      <p:sp>
        <p:nvSpPr>
          <p:cNvPr id="9" name="任何你在 ECMA stage 3 之后写的 JS 代码都是可行的 TS 代码">
            <a:extLst>
              <a:ext uri="{FF2B5EF4-FFF2-40B4-BE49-F238E27FC236}">
                <a16:creationId xmlns:a16="http://schemas.microsoft.com/office/drawing/2014/main" id="{C1B6B8AC-D79F-DC43-914A-7B7301AF3E97}"/>
              </a:ext>
            </a:extLst>
          </p:cNvPr>
          <p:cNvSpPr txBox="1"/>
          <p:nvPr/>
        </p:nvSpPr>
        <p:spPr>
          <a:xfrm>
            <a:off x="4137875" y="3664728"/>
            <a:ext cx="748990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zh-Hans" altLang="en-US" dirty="0"/>
              <a:t>近 </a:t>
            </a:r>
            <a:r>
              <a:rPr lang="en-US" altLang="zh-Hans" dirty="0"/>
              <a:t>10</a:t>
            </a:r>
            <a:r>
              <a:rPr lang="zh-Hans" altLang="en-US" dirty="0"/>
              <a:t> 年爆发式增长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2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 statically typed superset of JavaScript that compiles to plain JavaScript">
            <a:extLst>
              <a:ext uri="{FF2B5EF4-FFF2-40B4-BE49-F238E27FC236}">
                <a16:creationId xmlns:a16="http://schemas.microsoft.com/office/drawing/2014/main" id="{7E64D19A-C510-F948-A8B9-409F1078C96F}"/>
              </a:ext>
            </a:extLst>
          </p:cNvPr>
          <p:cNvSpPr txBox="1"/>
          <p:nvPr/>
        </p:nvSpPr>
        <p:spPr>
          <a:xfrm>
            <a:off x="1907829" y="1774833"/>
            <a:ext cx="10921556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JavaScript </a:t>
            </a:r>
            <a:r>
              <a:rPr lang="zh-Hans" altLang="en-US" dirty="0"/>
              <a:t>并不是为大型应用而设计</a:t>
            </a:r>
            <a:endParaRPr dirty="0"/>
          </a:p>
        </p:txBody>
      </p:sp>
      <p:sp>
        <p:nvSpPr>
          <p:cNvPr id="4" name="任何你在 ECMA stage 3 之后写的 JS 代码都是可行的 TS 代码">
            <a:extLst>
              <a:ext uri="{FF2B5EF4-FFF2-40B4-BE49-F238E27FC236}">
                <a16:creationId xmlns:a16="http://schemas.microsoft.com/office/drawing/2014/main" id="{8D928C89-C260-964C-AE41-860EFA53DAAD}"/>
              </a:ext>
            </a:extLst>
          </p:cNvPr>
          <p:cNvSpPr txBox="1"/>
          <p:nvPr/>
        </p:nvSpPr>
        <p:spPr>
          <a:xfrm>
            <a:off x="4456672" y="4747605"/>
            <a:ext cx="507921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en-US" dirty="0"/>
              <a:t>Lack of modularity</a:t>
            </a:r>
            <a:endParaRPr dirty="0"/>
          </a:p>
        </p:txBody>
      </p:sp>
      <p:sp>
        <p:nvSpPr>
          <p:cNvPr id="5" name="任何你在 ECMA stage 3 之后写的 JS 代码都是可行的 TS 代码">
            <a:extLst>
              <a:ext uri="{FF2B5EF4-FFF2-40B4-BE49-F238E27FC236}">
                <a16:creationId xmlns:a16="http://schemas.microsoft.com/office/drawing/2014/main" id="{FD96555A-601B-EB4F-B7E1-DB0E72587DF8}"/>
              </a:ext>
            </a:extLst>
          </p:cNvPr>
          <p:cNvSpPr txBox="1"/>
          <p:nvPr/>
        </p:nvSpPr>
        <p:spPr>
          <a:xfrm>
            <a:off x="4456672" y="3711144"/>
            <a:ext cx="507921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en-US" dirty="0"/>
              <a:t>Dynamic typing</a:t>
            </a:r>
          </a:p>
        </p:txBody>
      </p:sp>
      <p:sp>
        <p:nvSpPr>
          <p:cNvPr id="6" name="任何你在 ECMA stage 3 之后写的 JS 代码都是可行的 TS 代码">
            <a:extLst>
              <a:ext uri="{FF2B5EF4-FFF2-40B4-BE49-F238E27FC236}">
                <a16:creationId xmlns:a16="http://schemas.microsoft.com/office/drawing/2014/main" id="{0965EFF4-8608-004B-A740-4CCA6489638F}"/>
              </a:ext>
            </a:extLst>
          </p:cNvPr>
          <p:cNvSpPr txBox="1"/>
          <p:nvPr/>
        </p:nvSpPr>
        <p:spPr>
          <a:xfrm>
            <a:off x="4456672" y="5784066"/>
            <a:ext cx="507921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en-US" altLang="zh-CN" dirty="0"/>
              <a:t>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4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 statically typed superset of JavaScript that compiles to plain JavaScript">
            <a:extLst>
              <a:ext uri="{FF2B5EF4-FFF2-40B4-BE49-F238E27FC236}">
                <a16:creationId xmlns:a16="http://schemas.microsoft.com/office/drawing/2014/main" id="{867BB9C4-E3E5-CD4D-967C-59552E7E9034}"/>
              </a:ext>
            </a:extLst>
          </p:cNvPr>
          <p:cNvSpPr txBox="1"/>
          <p:nvPr/>
        </p:nvSpPr>
        <p:spPr>
          <a:xfrm>
            <a:off x="1907829" y="1774833"/>
            <a:ext cx="10921556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Microsoft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8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2" y="3873499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dirty="0"/>
              <a:t>A statically typed superset of JavaScript that compiles to plain JavaScript</a:t>
            </a:r>
          </a:p>
        </p:txBody>
      </p:sp>
    </p:spTree>
    <p:extLst>
      <p:ext uri="{BB962C8B-B14F-4D97-AF65-F5344CB8AC3E}">
        <p14:creationId xmlns:p14="http://schemas.microsoft.com/office/powerpoint/2010/main" val="8162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0"/>
            <a:ext cx="12700000" cy="711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126</Words>
  <Application>Microsoft Macintosh PowerPoint</Application>
  <PresentationFormat>自定义</PresentationFormat>
  <Paragraphs>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微软雅黑</vt:lpstr>
      <vt:lpstr>微软雅黑</vt:lpstr>
      <vt:lpstr>微軟正黑體</vt:lpstr>
      <vt:lpstr>Arial</vt:lpstr>
      <vt:lpstr>Calibri</vt:lpstr>
      <vt:lpstr>Century Gothic</vt:lpstr>
      <vt:lpstr>Helvetica</vt:lpstr>
      <vt:lpstr>Lucida Grande</vt:lpstr>
      <vt:lpstr>Trebuchet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26</cp:revision>
  <dcterms:modified xsi:type="dcterms:W3CDTF">2018-04-01T08:13:41Z</dcterms:modified>
</cp:coreProperties>
</file>