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2160270" y="6119864"/>
            <a:ext cx="10081260" cy="275994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6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3337814" y="10118205"/>
            <a:ext cx="343899" cy="358137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137641" y="6939846"/>
            <a:ext cx="12241533" cy="2144961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137641" y="4577400"/>
            <a:ext cx="12241533" cy="236245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5">
              <a:spcBef>
                <a:spcPts val="800"/>
              </a:spcBef>
              <a:buFontTx/>
              <a:defRPr b="1" sz="3700"/>
            </a:lvl2pPr>
            <a:lvl3pPr marL="1799994" indent="-359997">
              <a:spcBef>
                <a:spcPts val="800"/>
              </a:spcBef>
              <a:buFontTx/>
              <a:defRPr b="1" sz="3700"/>
            </a:lvl3pPr>
            <a:lvl4pPr marL="2589670" indent="-429672">
              <a:spcBef>
                <a:spcPts val="800"/>
              </a:spcBef>
              <a:buFontTx/>
              <a:defRPr b="1" sz="3700"/>
            </a:lvl4pPr>
            <a:lvl5pPr marL="3309672" indent="-429672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3" y="2417446"/>
            <a:ext cx="6363310" cy="100748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6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itle Text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0" y="429991"/>
            <a:ext cx="8051012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2822854" y="7559833"/>
            <a:ext cx="8641082" cy="892489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2822854" y="8452315"/>
            <a:ext cx="8641082" cy="12674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3337813" y="10118205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6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Jack Guo…"/>
          <p:cNvSpPr txBox="1"/>
          <p:nvPr/>
        </p:nvSpPr>
        <p:spPr>
          <a:xfrm>
            <a:off x="6590031" y="5853507"/>
            <a:ext cx="1221737" cy="878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三毛</a:t>
            </a:r>
          </a:p>
        </p:txBody>
      </p:sp>
      <p:sp>
        <p:nvSpPr>
          <p:cNvPr id="124" name="TypeScript 介绍"/>
          <p:cNvSpPr txBox="1"/>
          <p:nvPr/>
        </p:nvSpPr>
        <p:spPr>
          <a:xfrm>
            <a:off x="1904170" y="41203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TypeScript（二）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选参数与 undefined"/>
          <p:cNvSpPr txBox="1"/>
          <p:nvPr/>
        </p:nvSpPr>
        <p:spPr>
          <a:xfrm>
            <a:off x="4762177" y="11175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可选参数与 undefined</a:t>
            </a:r>
          </a:p>
        </p:txBody>
      </p:sp>
      <p:pic>
        <p:nvPicPr>
          <p:cNvPr id="160" name="Screen Shot 2018-05-06 at 11.20.45 AM.png" descr="Screen Shot 2018-05-06 at 11.20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35" y="3795762"/>
            <a:ext cx="3873503" cy="195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Screen Shot 2018-05-06 at 11.20.59 AM.png" descr="Screen Shot 2018-05-06 at 11.20.5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54243" y="3694162"/>
            <a:ext cx="4025902" cy="2159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接口（定义契约）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4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接口（定义契约）</a:t>
            </a:r>
          </a:p>
        </p:txBody>
      </p:sp>
      <p:pic>
        <p:nvPicPr>
          <p:cNvPr id="164" name="Screen Shot 2018-05-06 at 9.21.56 AM.png" descr="Screen Shot 2018-05-06 at 9.21.5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3226" y="2860309"/>
            <a:ext cx="2773909" cy="1859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8-05-06 at 9.31.24 AM.png" descr="Screen Shot 2018-05-06 at 9.31.2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32" y="6474188"/>
            <a:ext cx="2413001" cy="166370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"/>
          <p:cNvSpPr/>
          <p:nvPr/>
        </p:nvSpPr>
        <p:spPr>
          <a:xfrm flipH="1">
            <a:off x="2747870" y="5256695"/>
            <a:ext cx="715750" cy="100090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4470179" y="5257403"/>
            <a:ext cx="2" cy="992103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Screen Shot 2018-05-06 at 9.39.08 AM.png" descr="Screen Shot 2018-05-06 at 9.39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85095" y="6513086"/>
            <a:ext cx="1970173" cy="1663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8-05-06 at 10.21.53 AM.png" descr="Screen Shot 2018-05-06 at 10.21.53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49977" y="3085094"/>
            <a:ext cx="4572002" cy="14097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ine"/>
          <p:cNvSpPr/>
          <p:nvPr/>
        </p:nvSpPr>
        <p:spPr>
          <a:xfrm>
            <a:off x="6312118" y="3789943"/>
            <a:ext cx="1777563" cy="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 Shot 2018-05-06 at 10.35.26 AM.png" descr="Screen Shot 2018-05-06 at 10.35.26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08737" y="6563090"/>
            <a:ext cx="3822702" cy="14859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>
            <a:off x="5604073" y="5267645"/>
            <a:ext cx="791243" cy="984141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6"/>
      <p:bldP build="whole" bldLvl="1" animBg="1" rev="0" advAuto="0" spid="171" grpId="8"/>
      <p:bldP build="whole" bldLvl="1" animBg="1" rev="0" advAuto="0" spid="172" grpId="7"/>
      <p:bldP build="whole" bldLvl="1" animBg="1" rev="0" advAuto="0" spid="169" grpId="2"/>
      <p:bldP build="whole" bldLvl="1" animBg="1" rev="0" advAuto="0" spid="165" grpId="4"/>
      <p:bldP build="whole" bldLvl="1" animBg="1" rev="0" advAuto="0" spid="167" grpId="5"/>
      <p:bldP build="whole" bldLvl="1" animBg="1" rev="0" advAuto="0" spid="166" grpId="3"/>
      <p:bldP build="whole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泛型"/>
          <p:cNvSpPr txBox="1"/>
          <p:nvPr/>
        </p:nvSpPr>
        <p:spPr>
          <a:xfrm>
            <a:off x="1190747" y="330199"/>
            <a:ext cx="48774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5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</a:t>
            </a:r>
          </a:p>
        </p:txBody>
      </p:sp>
      <p:pic>
        <p:nvPicPr>
          <p:cNvPr id="175" name="Screen Shot 2018-05-06 at 1.17.16 PM.png" descr="Screen Shot 2018-05-06 at 1.17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8770" y="2371566"/>
            <a:ext cx="11374059" cy="6556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creen Shot 2018-05-06 at 1.37.45 PM.png" descr="Screen Shot 2018-05-06 at 1.37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753" y="1251836"/>
            <a:ext cx="11304294" cy="829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 Shot 2018-05-06 at 1.38.50 PM.png" descr="Screen Shot 2018-05-06 at 1.38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6609" y="1521648"/>
            <a:ext cx="10568581" cy="7751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creen Shot 2018-05-06 at 1.42.25 PM.png" descr="Screen Shot 2018-05-06 at 1.42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1514" y="1428759"/>
            <a:ext cx="10618772" cy="7937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泛型？"/>
          <p:cNvSpPr txBox="1"/>
          <p:nvPr/>
        </p:nvSpPr>
        <p:spPr>
          <a:xfrm>
            <a:off x="6466134" y="5029199"/>
            <a:ext cx="16938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泛型？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3316583" y="3394173"/>
            <a:ext cx="2432995" cy="1573165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类型"/>
          <p:cNvSpPr txBox="1"/>
          <p:nvPr/>
        </p:nvSpPr>
        <p:spPr>
          <a:xfrm>
            <a:off x="1905322" y="2298699"/>
            <a:ext cx="1028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类型</a:t>
            </a:r>
          </a:p>
        </p:txBody>
      </p:sp>
      <p:sp>
        <p:nvSpPr>
          <p:cNvPr id="186" name="Line"/>
          <p:cNvSpPr/>
          <p:nvPr/>
        </p:nvSpPr>
        <p:spPr>
          <a:xfrm>
            <a:off x="3587434" y="2667000"/>
            <a:ext cx="1898191" cy="0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不预先指定类型，使用时再指定"/>
          <p:cNvSpPr txBox="1"/>
          <p:nvPr/>
        </p:nvSpPr>
        <p:spPr>
          <a:xfrm>
            <a:off x="6312222" y="2298699"/>
            <a:ext cx="6515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不预先指定类型，使用时再指定</a:t>
            </a:r>
          </a:p>
        </p:txBody>
      </p:sp>
      <p:sp>
        <p:nvSpPr>
          <p:cNvPr id="188" name="Line"/>
          <p:cNvSpPr/>
          <p:nvPr/>
        </p:nvSpPr>
        <p:spPr>
          <a:xfrm>
            <a:off x="10483850" y="3892550"/>
            <a:ext cx="0" cy="3009902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在成员之间提供一定的约束"/>
          <p:cNvSpPr txBox="1"/>
          <p:nvPr/>
        </p:nvSpPr>
        <p:spPr>
          <a:xfrm>
            <a:off x="7683500" y="7759699"/>
            <a:ext cx="56007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在成员之间提供一定的约束</a:t>
            </a:r>
          </a:p>
        </p:txBody>
      </p:sp>
      <p:sp>
        <p:nvSpPr>
          <p:cNvPr id="190" name="Line"/>
          <p:cNvSpPr/>
          <p:nvPr/>
        </p:nvSpPr>
        <p:spPr>
          <a:xfrm flipH="1">
            <a:off x="4021092" y="6243315"/>
            <a:ext cx="1891110" cy="1272159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泛型约束extends"/>
          <p:cNvSpPr txBox="1"/>
          <p:nvPr/>
        </p:nvSpPr>
        <p:spPr>
          <a:xfrm>
            <a:off x="1918022" y="7804149"/>
            <a:ext cx="2804519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泛型约束extends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6" grpId="3"/>
      <p:bldP build="whole" bldLvl="1" animBg="1" rev="0" advAuto="0" spid="187" grpId="4"/>
      <p:bldP build="whole" bldLvl="1" animBg="1" rev="0" advAuto="0" spid="189" grpId="6"/>
      <p:bldP build="whole" bldLvl="1" animBg="1" rev="0" advAuto="0" spid="185" grpId="2"/>
      <p:bldP build="whole" bldLvl="1" animBg="1" rev="0" advAuto="0" spid="190" grpId="7"/>
      <p:bldP build="whole" bldLvl="1" animBg="1" rev="0" advAuto="0" spid="188" grpId="5"/>
      <p:bldP build="whole" bldLvl="1" animBg="1" rev="0" advAuto="0" spid="191" grpId="8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泛型函数"/>
          <p:cNvSpPr txBox="1"/>
          <p:nvPr/>
        </p:nvSpPr>
        <p:spPr>
          <a:xfrm>
            <a:off x="6229350" y="871191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泛型函数</a:t>
            </a:r>
          </a:p>
        </p:txBody>
      </p:sp>
      <p:pic>
        <p:nvPicPr>
          <p:cNvPr id="1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250" y="2543272"/>
            <a:ext cx="3797300" cy="251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4100" y="5993353"/>
            <a:ext cx="4673600" cy="193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6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结论</a:t>
            </a:r>
          </a:p>
        </p:txBody>
      </p:sp>
      <p:pic>
        <p:nvPicPr>
          <p:cNvPr id="198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9029" y="1249640"/>
            <a:ext cx="9503742" cy="8295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5"/>
          <p:cNvSpPr txBox="1"/>
          <p:nvPr/>
        </p:nvSpPr>
        <p:spPr>
          <a:xfrm>
            <a:off x="1883921" y="4799331"/>
            <a:ext cx="11123701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75"/>
          <p:cNvSpPr txBox="1"/>
          <p:nvPr/>
        </p:nvSpPr>
        <p:spPr>
          <a:xfrm>
            <a:off x="3996780" y="3235773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7" name="文本框 75"/>
          <p:cNvSpPr txBox="1"/>
          <p:nvPr/>
        </p:nvSpPr>
        <p:spPr>
          <a:xfrm>
            <a:off x="4004778" y="4549261"/>
            <a:ext cx="919537" cy="969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28" name="文本框 16"/>
          <p:cNvSpPr txBox="1"/>
          <p:nvPr/>
        </p:nvSpPr>
        <p:spPr>
          <a:xfrm>
            <a:off x="5153974" y="3357314"/>
            <a:ext cx="6244739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类型简单介绍</a:t>
            </a:r>
          </a:p>
        </p:txBody>
      </p:sp>
      <p:sp>
        <p:nvSpPr>
          <p:cNvPr id="129" name="文本框 16"/>
          <p:cNvSpPr txBox="1"/>
          <p:nvPr/>
        </p:nvSpPr>
        <p:spPr>
          <a:xfrm>
            <a:off x="5224236" y="4715252"/>
            <a:ext cx="667745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一些语法糖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5"/>
          <p:cNvSpPr txBox="1"/>
          <p:nvPr/>
        </p:nvSpPr>
        <p:spPr>
          <a:xfrm>
            <a:off x="927850" y="824231"/>
            <a:ext cx="6016961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import require 与 export = </a:t>
            </a:r>
          </a:p>
        </p:txBody>
      </p:sp>
      <p:sp>
        <p:nvSpPr>
          <p:cNvPr id="203" name="import koa = require(‘Koa’)"/>
          <p:cNvSpPr txBox="1"/>
          <p:nvPr/>
        </p:nvSpPr>
        <p:spPr>
          <a:xfrm>
            <a:off x="3833167" y="2489200"/>
            <a:ext cx="461863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import koa = require(‘Koa’)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5"/>
          <p:cNvSpPr txBox="1"/>
          <p:nvPr/>
        </p:nvSpPr>
        <p:spPr>
          <a:xfrm>
            <a:off x="927850" y="824231"/>
            <a:ext cx="6016961" cy="63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keyof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5"/>
          <p:cNvSpPr txBox="1"/>
          <p:nvPr/>
        </p:nvSpPr>
        <p:spPr>
          <a:xfrm>
            <a:off x="927850" y="824231"/>
            <a:ext cx="8149222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60947" indent="-360947">
              <a:buSzPct val="100000"/>
              <a:buChar char="•"/>
              <a:defRPr sz="3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Partial、Readonly、Record、Pick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5"/>
          <p:cNvSpPr txBox="1"/>
          <p:nvPr/>
        </p:nvSpPr>
        <p:spPr>
          <a:xfrm>
            <a:off x="4358685" y="4881881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5"/>
          <p:cNvSpPr txBox="1"/>
          <p:nvPr/>
        </p:nvSpPr>
        <p:spPr>
          <a:xfrm>
            <a:off x="4630454" y="4719506"/>
            <a:ext cx="5684430" cy="1031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THINKS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8"/>
          <p:cNvSpPr txBox="1"/>
          <p:nvPr/>
        </p:nvSpPr>
        <p:spPr>
          <a:xfrm>
            <a:off x="4214107" y="4767581"/>
            <a:ext cx="5973584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 Shot 2018-04-25 at 9.26.05 PM.png" descr="Screen Shot 2018-04-25 at 9.26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343" y="774188"/>
            <a:ext cx="10593114" cy="9246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基础数据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1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基础数据类型</a:t>
            </a:r>
          </a:p>
        </p:txBody>
      </p:sp>
      <p:pic>
        <p:nvPicPr>
          <p:cNvPr id="136" name="Screen Shot 2018-05-06 at 9.17.03 AM.png" descr="Screen Shot 2018-05-06 at 9.1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9378" y="1517631"/>
            <a:ext cx="10923043" cy="9222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函数类型"/>
          <p:cNvSpPr txBox="1"/>
          <p:nvPr/>
        </p:nvSpPr>
        <p:spPr>
          <a:xfrm>
            <a:off x="1187771" y="511580"/>
            <a:ext cx="48634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2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函数类型</a:t>
            </a:r>
          </a:p>
        </p:txBody>
      </p:sp>
      <p:pic>
        <p:nvPicPr>
          <p:cNvPr id="139" name="Screen Shot 2018-05-05 at 11.10.54 AM.png" descr="Screen Shot 2018-05-05 at 11.10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5709" y="2074773"/>
            <a:ext cx="2850383" cy="6766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8-05-05 at 11.14.10 AM.png" descr="Screen Shot 2018-05-05 at 11.14.1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3950" y="3960205"/>
            <a:ext cx="4533900" cy="72390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Line"/>
          <p:cNvSpPr/>
          <p:nvPr/>
        </p:nvSpPr>
        <p:spPr>
          <a:xfrm>
            <a:off x="7200899" y="2972528"/>
            <a:ext cx="3" cy="8658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Screen Shot 2018-05-05 at 11.30.38 AM.png" descr="Screen Shot 2018-05-05 at 11.30.3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72100" y="5892929"/>
            <a:ext cx="3657600" cy="259080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"/>
          <p:cNvSpPr/>
          <p:nvPr/>
        </p:nvSpPr>
        <p:spPr>
          <a:xfrm>
            <a:off x="7912099" y="2972528"/>
            <a:ext cx="2" cy="2699256"/>
          </a:xfrm>
          <a:prstGeom prst="line">
            <a:avLst/>
          </a:prstGeom>
          <a:ln w="25400">
            <a:solidFill>
              <a:srgbClr val="FFFFFF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42" grpId="5"/>
      <p:bldP build="whole" bldLvl="1" animBg="1" rev="0" advAuto="0" spid="141" grpId="2"/>
      <p:bldP build="whole" bldLvl="1" animBg="1" rev="0" advAuto="0" spid="143" grpId="4"/>
      <p:bldP build="whole" bldLvl="1" animBg="1" rev="0" advAuto="0" spid="140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函数返回值"/>
          <p:cNvSpPr txBox="1"/>
          <p:nvPr/>
        </p:nvSpPr>
        <p:spPr>
          <a:xfrm>
            <a:off x="6000750" y="520699"/>
            <a:ext cx="24003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函数返回值</a:t>
            </a:r>
          </a:p>
        </p:txBody>
      </p:sp>
      <p:pic>
        <p:nvPicPr>
          <p:cNvPr id="146" name="Screen Shot 2018-05-05 at 11.46.18 AM.png" descr="Screen Shot 2018-05-05 at 11.46.1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8450" y="2308645"/>
            <a:ext cx="3644900" cy="254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05-05 at 11.52.09 AM.png" descr="Screen Shot 2018-05-05 at 11.52.0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5899992"/>
            <a:ext cx="4711700" cy="184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函数参数"/>
          <p:cNvSpPr txBox="1"/>
          <p:nvPr/>
        </p:nvSpPr>
        <p:spPr>
          <a:xfrm>
            <a:off x="5797550" y="609668"/>
            <a:ext cx="19431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函数参数</a:t>
            </a:r>
          </a:p>
        </p:txBody>
      </p:sp>
      <p:pic>
        <p:nvPicPr>
          <p:cNvPr id="150" name="Screen Shot 2018-05-05 at 12.03.45 PM.png" descr="Screen Shot 2018-05-05 at 12.03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1114" y="2244375"/>
            <a:ext cx="3825885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8-05-05 at 12.35.12 PM.png" descr="Screen Shot 2018-05-05 at 12.3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80946" y="2244375"/>
            <a:ext cx="2894622" cy="2878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2018-05-05 at 12.38.21 PM.png" descr="Screen Shot 2018-05-05 at 12.38.21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8885" y="6020563"/>
            <a:ext cx="3690343" cy="2530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8-05-05 at 12.46.52 PM.png" descr="Screen Shot 2018-05-05 at 12.46.5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52872" y="6413263"/>
            <a:ext cx="4527813" cy="1744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739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联合类型"/>
          <p:cNvSpPr txBox="1"/>
          <p:nvPr/>
        </p:nvSpPr>
        <p:spPr>
          <a:xfrm>
            <a:off x="1190748" y="330199"/>
            <a:ext cx="37493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81263" indent="-481263">
              <a:buSzPct val="100000"/>
              <a:buAutoNum type="arabicPeriod" startAt="3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pPr/>
            <a:r>
              <a:t>联合类型</a:t>
            </a:r>
          </a:p>
        </p:txBody>
      </p:sp>
      <p:pic>
        <p:nvPicPr>
          <p:cNvPr id="156" name="Screen Shot 2018-05-05 at 5.38.17 PM.png" descr="Screen Shot 2018-05-05 at 5.38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4828" y="2642046"/>
            <a:ext cx="3992144" cy="1036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Screen Shot 2018-05-05 at 6.06.10 PM.png" descr="Screen Shot 2018-05-05 at 6.06.1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5850" y="4717057"/>
            <a:ext cx="4610100" cy="3416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