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81" r:id="rId6"/>
    <p:sldId id="278" r:id="rId7"/>
    <p:sldId id="282" r:id="rId8"/>
    <p:sldId id="279" r:id="rId9"/>
    <p:sldId id="287" r:id="rId10"/>
    <p:sldId id="260" r:id="rId11"/>
    <p:sldId id="284" r:id="rId12"/>
    <p:sldId id="261" r:id="rId13"/>
    <p:sldId id="283" r:id="rId14"/>
    <p:sldId id="262" r:id="rId15"/>
    <p:sldId id="285" r:id="rId16"/>
    <p:sldId id="286" r:id="rId17"/>
    <p:sldId id="263" r:id="rId18"/>
    <p:sldId id="264" r:id="rId19"/>
    <p:sldId id="265" r:id="rId20"/>
    <p:sldId id="270" r:id="rId21"/>
    <p:sldId id="274" r:id="rId22"/>
  </p:sldIdLst>
  <p:sldSz cx="144018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9"/>
    <p:restoredTop sz="94702"/>
  </p:normalViewPr>
  <p:slideViewPr>
    <p:cSldViewPr snapToGrid="0" snapToObjects="1">
      <p:cViewPr varScale="1">
        <p:scale>
          <a:sx n="140" d="100"/>
          <a:sy n="140" d="100"/>
        </p:scale>
        <p:origin x="25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+mj-lt"/>
        <a:ea typeface="+mj-ea"/>
        <a:cs typeface="+mj-cs"/>
        <a:sym typeface="Lucida Grande"/>
      </a:defRPr>
    </a:lvl1pPr>
    <a:lvl2pPr indent="228600" defTabSz="457200" latinLnBrk="0">
      <a:defRPr sz="2200">
        <a:latin typeface="+mj-lt"/>
        <a:ea typeface="+mj-ea"/>
        <a:cs typeface="+mj-cs"/>
        <a:sym typeface="Lucida Grande"/>
      </a:defRPr>
    </a:lvl2pPr>
    <a:lvl3pPr indent="457200" defTabSz="457200" latinLnBrk="0">
      <a:defRPr sz="2200">
        <a:latin typeface="+mj-lt"/>
        <a:ea typeface="+mj-ea"/>
        <a:cs typeface="+mj-cs"/>
        <a:sym typeface="Lucida Grande"/>
      </a:defRPr>
    </a:lvl3pPr>
    <a:lvl4pPr indent="685800" defTabSz="457200" latinLnBrk="0">
      <a:defRPr sz="2200">
        <a:latin typeface="+mj-lt"/>
        <a:ea typeface="+mj-ea"/>
        <a:cs typeface="+mj-cs"/>
        <a:sym typeface="Lucida Grande"/>
      </a:defRPr>
    </a:lvl4pPr>
    <a:lvl5pPr indent="914400" defTabSz="457200" latinLnBrk="0">
      <a:defRPr sz="2200">
        <a:latin typeface="+mj-lt"/>
        <a:ea typeface="+mj-ea"/>
        <a:cs typeface="+mj-cs"/>
        <a:sym typeface="Lucida Grande"/>
      </a:defRPr>
    </a:lvl5pPr>
    <a:lvl6pPr indent="1143000" defTabSz="457200" latinLnBrk="0">
      <a:defRPr sz="2200">
        <a:latin typeface="+mj-lt"/>
        <a:ea typeface="+mj-ea"/>
        <a:cs typeface="+mj-cs"/>
        <a:sym typeface="Lucida Grande"/>
      </a:defRPr>
    </a:lvl6pPr>
    <a:lvl7pPr indent="1371600" defTabSz="457200" latinLnBrk="0">
      <a:defRPr sz="2200">
        <a:latin typeface="+mj-lt"/>
        <a:ea typeface="+mj-ea"/>
        <a:cs typeface="+mj-cs"/>
        <a:sym typeface="Lucida Grande"/>
      </a:defRPr>
    </a:lvl7pPr>
    <a:lvl8pPr indent="1600200" defTabSz="457200" latinLnBrk="0">
      <a:defRPr sz="2200">
        <a:latin typeface="+mj-lt"/>
        <a:ea typeface="+mj-ea"/>
        <a:cs typeface="+mj-cs"/>
        <a:sym typeface="Lucida Grande"/>
      </a:defRPr>
    </a:lvl8pPr>
    <a:lvl9pPr indent="1828800" defTabSz="457200" latinLnBrk="0">
      <a:defRPr sz="2200">
        <a:latin typeface="+mj-lt"/>
        <a:ea typeface="+mj-ea"/>
        <a:cs typeface="+mj-cs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1" y="297065"/>
            <a:ext cx="2948403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标题文本"/>
          <p:cNvSpPr txBox="1">
            <a:spLocks noGrp="1"/>
          </p:cNvSpPr>
          <p:nvPr>
            <p:ph type="title"/>
          </p:nvPr>
        </p:nvSpPr>
        <p:spPr>
          <a:xfrm>
            <a:off x="1080135" y="3354927"/>
            <a:ext cx="12241532" cy="231495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160270" y="6119864"/>
            <a:ext cx="10081260" cy="27599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4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标题文本"/>
          <p:cNvSpPr txBox="1">
            <a:spLocks noGrp="1"/>
          </p:cNvSpPr>
          <p:nvPr>
            <p:ph type="title"/>
          </p:nvPr>
        </p:nvSpPr>
        <p:spPr>
          <a:xfrm>
            <a:off x="1080135" y="3354927"/>
            <a:ext cx="12241532" cy="2314950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标题文本</a:t>
            </a:r>
          </a:p>
        </p:txBody>
      </p:sp>
      <p:sp>
        <p:nvSpPr>
          <p:cNvPr id="1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160270" y="6119864"/>
            <a:ext cx="10081260" cy="275994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11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1" y="297065"/>
            <a:ext cx="2948404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3337810" y="10118205"/>
            <a:ext cx="343901" cy="358139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标题文本"/>
          <p:cNvSpPr txBox="1">
            <a:spLocks noGrp="1"/>
          </p:cNvSpPr>
          <p:nvPr>
            <p:ph type="title"/>
          </p:nvPr>
        </p:nvSpPr>
        <p:spPr>
          <a:xfrm>
            <a:off x="720090" y="432489"/>
            <a:ext cx="12961620" cy="1799964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标题文本</a:t>
            </a:r>
          </a:p>
        </p:txBody>
      </p:sp>
      <p:sp>
        <p:nvSpPr>
          <p:cNvPr id="122" name="正文级别 1…"/>
          <p:cNvSpPr txBox="1">
            <a:spLocks noGrp="1"/>
          </p:cNvSpPr>
          <p:nvPr>
            <p:ph type="body" idx="1"/>
          </p:nvPr>
        </p:nvSpPr>
        <p:spPr>
          <a:xfrm>
            <a:off x="720090" y="2519945"/>
            <a:ext cx="12961620" cy="712734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231360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indent="-486485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740638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3460637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3337810" y="10118205"/>
            <a:ext cx="343901" cy="358139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137641" y="6939846"/>
            <a:ext cx="12241533" cy="2144956"/>
          </a:xfrm>
          <a:prstGeom prst="rect">
            <a:avLst/>
          </a:prstGeo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t>标题文本</a:t>
            </a:r>
          </a:p>
        </p:txBody>
      </p:sp>
      <p:sp>
        <p:nvSpPr>
          <p:cNvPr id="3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137641" y="4577400"/>
            <a:ext cx="12241533" cy="236245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1pPr>
            <a:lvl2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2pPr>
            <a:lvl3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3pPr>
            <a:lvl4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4pPr>
            <a:lvl5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720090" y="2519945"/>
            <a:ext cx="6360796" cy="7127348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400"/>
            </a:lvl1pPr>
            <a:lvl2pPr marL="1255132" indent="-535132">
              <a:spcBef>
                <a:spcPts val="1000"/>
              </a:spcBef>
              <a:defRPr sz="4400"/>
            </a:lvl2pPr>
            <a:lvl3pPr marL="1950963" indent="-510966">
              <a:spcBef>
                <a:spcPts val="1000"/>
              </a:spcBef>
              <a:defRPr sz="4400"/>
            </a:lvl3pPr>
            <a:lvl4pPr marL="2725708" indent="-565711">
              <a:spcBef>
                <a:spcPts val="1000"/>
              </a:spcBef>
              <a:defRPr sz="4400"/>
            </a:lvl4pPr>
            <a:lvl5pPr marL="3445707" indent="-565711">
              <a:spcBef>
                <a:spcPts val="1000"/>
              </a:spcBef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315913" y="2417447"/>
            <a:ext cx="6365800" cy="100748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800"/>
              </a:spcBef>
              <a:buSzTx/>
              <a:buFontTx/>
              <a:buNone/>
              <a:defRPr sz="3700" b="1"/>
            </a:lvl1pPr>
            <a:lvl2pPr marL="1098406" indent="-378406">
              <a:spcBef>
                <a:spcPts val="800"/>
              </a:spcBef>
              <a:buFontTx/>
              <a:defRPr sz="3700" b="1"/>
            </a:lvl2pPr>
            <a:lvl3pPr marL="1799995" indent="-359997">
              <a:spcBef>
                <a:spcPts val="800"/>
              </a:spcBef>
              <a:buFontTx/>
              <a:defRPr sz="3700" b="1"/>
            </a:lvl3pPr>
            <a:lvl4pPr marL="2589670" indent="-429674">
              <a:spcBef>
                <a:spcPts val="800"/>
              </a:spcBef>
              <a:buFontTx/>
              <a:defRPr sz="3700" b="1"/>
            </a:lvl4pPr>
            <a:lvl5pPr marL="3309672" indent="-429674">
              <a:spcBef>
                <a:spcPts val="800"/>
              </a:spcBef>
              <a:buFontTx/>
              <a:defRPr sz="37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0" name="正文级别 1…"/>
          <p:cNvSpPr txBox="1">
            <a:spLocks noGrp="1"/>
          </p:cNvSpPr>
          <p:nvPr>
            <p:ph type="body" sz="quarter" idx="13"/>
          </p:nvPr>
        </p:nvSpPr>
        <p:spPr>
          <a:xfrm>
            <a:off x="720088" y="2417447"/>
            <a:ext cx="6363301" cy="1007480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720090" y="2259951"/>
            <a:ext cx="4738095" cy="73873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944998" indent="-224999">
              <a:spcBef>
                <a:spcPts val="500"/>
              </a:spcBef>
              <a:buFontTx/>
              <a:defRPr sz="2200"/>
            </a:lvl2pPr>
            <a:lvl3pPr marL="1654050" indent="-214053">
              <a:spcBef>
                <a:spcPts val="500"/>
              </a:spcBef>
              <a:buFontTx/>
              <a:defRPr sz="2200"/>
            </a:lvl3pPr>
            <a:lvl4pPr marL="2415477" indent="-255482">
              <a:spcBef>
                <a:spcPts val="500"/>
              </a:spcBef>
              <a:buFontTx/>
              <a:defRPr sz="2200"/>
            </a:lvl4pPr>
            <a:lvl5pPr marL="3135477" indent="-255482">
              <a:spcBef>
                <a:spcPts val="500"/>
              </a:spcBef>
              <a:buFontTx/>
              <a:defRPr sz="2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标题文本"/>
          <p:cNvSpPr txBox="1">
            <a:spLocks noGrp="1"/>
          </p:cNvSpPr>
          <p:nvPr>
            <p:ph type="title"/>
          </p:nvPr>
        </p:nvSpPr>
        <p:spPr>
          <a:xfrm>
            <a:off x="720090" y="429989"/>
            <a:ext cx="4738095" cy="1829961"/>
          </a:xfrm>
          <a:prstGeom prst="rect">
            <a:avLst/>
          </a:prstGeom>
        </p:spPr>
        <p:txBody>
          <a:bodyPr anchor="b"/>
          <a:lstStyle>
            <a:lvl1pPr algn="l">
              <a:defRPr sz="3100" b="1"/>
            </a:lvl1pPr>
          </a:lstStyle>
          <a:p>
            <a:r>
              <a:t>标题文本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idx="13"/>
          </p:nvPr>
        </p:nvSpPr>
        <p:spPr>
          <a:xfrm>
            <a:off x="5630701" y="429991"/>
            <a:ext cx="8051011" cy="9217299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half" idx="13"/>
          </p:nvPr>
        </p:nvSpPr>
        <p:spPr>
          <a:xfrm>
            <a:off x="2822854" y="964978"/>
            <a:ext cx="8641082" cy="64798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标题文本"/>
          <p:cNvSpPr txBox="1">
            <a:spLocks noGrp="1"/>
          </p:cNvSpPr>
          <p:nvPr>
            <p:ph type="title"/>
          </p:nvPr>
        </p:nvSpPr>
        <p:spPr>
          <a:xfrm>
            <a:off x="2822854" y="7559833"/>
            <a:ext cx="8641082" cy="892484"/>
          </a:xfrm>
          <a:prstGeom prst="rect">
            <a:avLst/>
          </a:prstGeom>
        </p:spPr>
        <p:txBody>
          <a:bodyPr anchor="b"/>
          <a:lstStyle>
            <a:lvl1pPr algn="l">
              <a:defRPr sz="3100" b="1"/>
            </a:lvl1pPr>
          </a:lstStyle>
          <a:p>
            <a:r>
              <a:t>标题文本</a:t>
            </a:r>
          </a:p>
        </p:txBody>
      </p:sp>
      <p:sp>
        <p:nvSpPr>
          <p:cNvPr id="8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822854" y="8452315"/>
            <a:ext cx="8641082" cy="12674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0" indent="0">
              <a:spcBef>
                <a:spcPts val="500"/>
              </a:spcBef>
              <a:buSzTx/>
              <a:buFontTx/>
              <a:buNone/>
              <a:defRPr sz="2200"/>
            </a:lvl2pPr>
            <a:lvl3pPr marL="0" indent="0">
              <a:spcBef>
                <a:spcPts val="500"/>
              </a:spcBef>
              <a:buSzTx/>
              <a:buFontTx/>
              <a:buNone/>
              <a:defRPr sz="2200"/>
            </a:lvl3pPr>
            <a:lvl4pPr marL="0" indent="0">
              <a:spcBef>
                <a:spcPts val="500"/>
              </a:spcBef>
              <a:buSzTx/>
              <a:buFontTx/>
              <a:buNone/>
              <a:defRPr sz="2200"/>
            </a:lvl4pPr>
            <a:lvl5pPr marL="0" indent="0">
              <a:spcBef>
                <a:spcPts val="500"/>
              </a:spcBef>
              <a:buSzTx/>
              <a:buFontTx/>
              <a:buNone/>
              <a:defRPr sz="2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720090" y="432489"/>
            <a:ext cx="12961620" cy="1799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720090" y="2519945"/>
            <a:ext cx="12961620" cy="7127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3337813" y="10118206"/>
            <a:ext cx="343899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</p:sldLayoutIdLst>
  <p:transition spd="med"/>
  <p:txStyles>
    <p:titleStyle>
      <a:lvl1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539999" marR="0" indent="-539999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1231360" marR="0" indent="-51136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926482" marR="0" indent="-486484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2740637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3460639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»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4180635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4900636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5620632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6340631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Jack Guo…"/>
          <p:cNvSpPr txBox="1"/>
          <p:nvPr/>
        </p:nvSpPr>
        <p:spPr>
          <a:xfrm>
            <a:off x="5758948" y="6552009"/>
            <a:ext cx="2858846" cy="1386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Jack Guo</a:t>
            </a:r>
          </a:p>
          <a:p>
            <a:pPr algn="ctr">
              <a:defRPr sz="4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2018-03-20</a:t>
            </a:r>
          </a:p>
        </p:txBody>
      </p:sp>
      <p:sp>
        <p:nvSpPr>
          <p:cNvPr id="133" name="TypeScript 介绍"/>
          <p:cNvSpPr txBox="1"/>
          <p:nvPr/>
        </p:nvSpPr>
        <p:spPr>
          <a:xfrm>
            <a:off x="1751770" y="3599681"/>
            <a:ext cx="10873208" cy="1107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6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 err="1"/>
              <a:t>TypeScript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 err="1">
                <a:latin typeface="+mn-lt"/>
                <a:ea typeface="+mn-ea"/>
                <a:cs typeface="+mn-cs"/>
                <a:sym typeface="Helvetica"/>
              </a:rPr>
              <a:t>介绍</a:t>
            </a:r>
            <a:r>
              <a:rPr lang="zh-Hans" altLang="en-US" dirty="0"/>
              <a:t>（一）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693bf5a67c81cbe007fc83311f29571f.png" descr="693bf5a67c81cbe007fc83311f29571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00" y="1202480"/>
            <a:ext cx="12700000" cy="7112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2D9E42E-A16F-E446-8E43-8C3259422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" y="2832100"/>
            <a:ext cx="12788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8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E66D55F-87C6-4446-BC7E-2162DB19A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789" y="676893"/>
            <a:ext cx="6247614" cy="84143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文本框 81"/>
          <p:cNvSpPr txBox="1"/>
          <p:nvPr/>
        </p:nvSpPr>
        <p:spPr>
          <a:xfrm>
            <a:off x="4896090" y="3047999"/>
            <a:ext cx="5112089" cy="4817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2009" tIns="72009" rIns="72009" bIns="72009">
            <a:spAutoFit/>
          </a:bodyPr>
          <a:lstStyle/>
          <a:p>
            <a:pPr>
              <a:defRPr sz="30000">
                <a:solidFill>
                  <a:srgbClr val="DBEEF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02</a:t>
            </a:r>
          </a:p>
        </p:txBody>
      </p:sp>
      <p:sp>
        <p:nvSpPr>
          <p:cNvPr id="152" name="Rectangle 18"/>
          <p:cNvSpPr txBox="1"/>
          <p:nvPr/>
        </p:nvSpPr>
        <p:spPr>
          <a:xfrm>
            <a:off x="3994247" y="4689637"/>
            <a:ext cx="6915774" cy="1107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 sz="66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dirty="0"/>
              <a:t>Why </a:t>
            </a:r>
            <a:r>
              <a:rPr dirty="0" err="1"/>
              <a:t>TypeScript</a:t>
            </a:r>
            <a:r>
              <a:rPr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545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对标准 JavaScript 支持"/>
          <p:cNvSpPr txBox="1"/>
          <p:nvPr/>
        </p:nvSpPr>
        <p:spPr>
          <a:xfrm>
            <a:off x="742497" y="1189187"/>
            <a:ext cx="2833465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4800"/>
            </a:lvl1pPr>
          </a:lstStyle>
          <a:p>
            <a:r>
              <a:rPr lang="en-US" dirty="0"/>
              <a:t>ES future </a:t>
            </a:r>
            <a:endParaRPr dirty="0"/>
          </a:p>
        </p:txBody>
      </p:sp>
      <p:sp>
        <p:nvSpPr>
          <p:cNvPr id="155" name="任何你在 ECMA stage 3 之后写的 JS 代码都是可行的 TS 代码"/>
          <p:cNvSpPr txBox="1"/>
          <p:nvPr/>
        </p:nvSpPr>
        <p:spPr>
          <a:xfrm>
            <a:off x="882197" y="3005240"/>
            <a:ext cx="13383643" cy="1361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571500" indent="-571500">
              <a:buSzPct val="100000"/>
              <a:buFont typeface="Arial"/>
              <a:buChar char="•"/>
              <a:defRPr sz="3600"/>
            </a:pPr>
            <a:r>
              <a:rPr dirty="0" err="1"/>
              <a:t>任何你在</a:t>
            </a:r>
            <a:r>
              <a:rPr dirty="0">
                <a:latin typeface="Trebuchet MS"/>
                <a:ea typeface="Trebuchet MS"/>
                <a:cs typeface="Trebuchet MS"/>
                <a:sym typeface="Trebuchet MS"/>
              </a:rPr>
              <a:t> ECMA stage 3 </a:t>
            </a:r>
            <a:r>
              <a:rPr dirty="0" err="1"/>
              <a:t>之后写的</a:t>
            </a:r>
            <a:r>
              <a:rPr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dirty="0" err="1">
                <a:latin typeface="Trebuchet MS"/>
                <a:ea typeface="Trebuchet MS"/>
                <a:cs typeface="Trebuchet MS"/>
                <a:sym typeface="Trebuchet MS"/>
              </a:rPr>
              <a:t>JavaSript</a:t>
            </a:r>
            <a:r>
              <a:rPr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dirty="0" err="1"/>
              <a:t>代码都是可行的</a:t>
            </a:r>
            <a:r>
              <a:rPr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dirty="0" err="1">
                <a:latin typeface="Trebuchet MS"/>
                <a:ea typeface="Trebuchet MS"/>
                <a:cs typeface="Trebuchet MS"/>
                <a:sym typeface="Trebuchet MS"/>
              </a:rPr>
              <a:t>TypeScript</a:t>
            </a:r>
            <a:r>
              <a:rPr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dirty="0" err="1"/>
              <a:t>代码</a:t>
            </a:r>
            <a:endParaRPr dirty="0"/>
          </a:p>
        </p:txBody>
      </p:sp>
      <p:sp>
        <p:nvSpPr>
          <p:cNvPr id="156" name="VS Babel"/>
          <p:cNvSpPr txBox="1"/>
          <p:nvPr/>
        </p:nvSpPr>
        <p:spPr>
          <a:xfrm>
            <a:off x="742497" y="5223590"/>
            <a:ext cx="5243584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457200" indent="-457200">
              <a:buSzPct val="100000"/>
              <a:buFont typeface="Arial"/>
              <a:buChar char="•"/>
              <a:defRPr sz="3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/>
              <a:t>  VS </a:t>
            </a:r>
            <a:r>
              <a:rPr sz="3600" dirty="0"/>
              <a:t>Babel</a:t>
            </a:r>
          </a:p>
        </p:txBody>
      </p:sp>
      <p:sp>
        <p:nvSpPr>
          <p:cNvPr id="157" name="Babel 为 ES6 而生，现在也只是个 preset 而已，扩展强，功能多"/>
          <p:cNvSpPr txBox="1"/>
          <p:nvPr/>
        </p:nvSpPr>
        <p:spPr>
          <a:xfrm>
            <a:off x="1624346" y="6217237"/>
            <a:ext cx="12483542" cy="66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457200" indent="-457200">
              <a:buSzPct val="100000"/>
              <a:buFont typeface="Arial"/>
              <a:buChar char="•"/>
              <a:defRPr sz="3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Babel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为 </a:t>
            </a:r>
            <a:r>
              <a:t>ES6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而生，现在也只是个 </a:t>
            </a:r>
            <a:r>
              <a:t>preset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而已，扩展强，功能多</a:t>
            </a:r>
          </a:p>
        </p:txBody>
      </p:sp>
      <p:sp>
        <p:nvSpPr>
          <p:cNvPr id="158" name="TypeScript lib =&gt; tsc + tsserver"/>
          <p:cNvSpPr txBox="1"/>
          <p:nvPr/>
        </p:nvSpPr>
        <p:spPr>
          <a:xfrm>
            <a:off x="1625600" y="7248983"/>
            <a:ext cx="8598449" cy="561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457200" indent="-457200">
              <a:buSzPct val="100000"/>
              <a:buFont typeface="Arial"/>
              <a:buChar char="•"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TypeScript lib =&gt; tsc + tsserver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850CB1-46D3-F640-AE91-321EEFE3B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09" y="904461"/>
            <a:ext cx="12775682" cy="744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1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7BF694-1D9B-EB46-8B52-04077D7C8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4" y="588397"/>
            <a:ext cx="13626967" cy="884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2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静态类型检查"/>
          <p:cNvSpPr txBox="1"/>
          <p:nvPr/>
        </p:nvSpPr>
        <p:spPr>
          <a:xfrm>
            <a:off x="1333500" y="1371599"/>
            <a:ext cx="4608513" cy="942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800"/>
            </a:lvl1pPr>
          </a:lstStyle>
          <a:p>
            <a:r>
              <a:t>静态类型检查</a:t>
            </a:r>
          </a:p>
        </p:txBody>
      </p:sp>
      <p:sp>
        <p:nvSpPr>
          <p:cNvPr id="161" name="Early fail"/>
          <p:cNvSpPr txBox="1"/>
          <p:nvPr/>
        </p:nvSpPr>
        <p:spPr>
          <a:xfrm>
            <a:off x="2159471" y="3263800"/>
            <a:ext cx="5580661" cy="70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431999" indent="-431999">
              <a:buSzPct val="100000"/>
              <a:buFont typeface="Arial"/>
              <a:buChar char="•"/>
              <a:defRPr sz="4000"/>
            </a:lvl1pPr>
          </a:lstStyle>
          <a:p>
            <a:r>
              <a:t>Early fail</a:t>
            </a:r>
          </a:p>
        </p:txBody>
      </p:sp>
      <p:sp>
        <p:nvSpPr>
          <p:cNvPr id="162" name="Make code more readable"/>
          <p:cNvSpPr txBox="1"/>
          <p:nvPr/>
        </p:nvSpPr>
        <p:spPr>
          <a:xfrm>
            <a:off x="2159470" y="4368700"/>
            <a:ext cx="8495263" cy="70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431999" indent="-431999">
              <a:buSzPct val="100000"/>
              <a:buFont typeface="Arial"/>
              <a:buChar char="•"/>
              <a:defRPr sz="4000"/>
            </a:lvl1pPr>
          </a:lstStyle>
          <a:p>
            <a:r>
              <a:t>Make code more readable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1001520651588_.pic_hd.jpg" descr="1001520651588_.pic_h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9836" y="838140"/>
            <a:ext cx="9822130" cy="8463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文档式接口，提供程序的行为提示与约束"/>
          <p:cNvSpPr txBox="1"/>
          <p:nvPr/>
        </p:nvSpPr>
        <p:spPr>
          <a:xfrm>
            <a:off x="3885778" y="8632824"/>
            <a:ext cx="704066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文档式接口，提供程序的行为提示与约束</a:t>
            </a:r>
          </a:p>
        </p:txBody>
      </p:sp>
      <p:pic>
        <p:nvPicPr>
          <p:cNvPr id="167" name="屏幕快照 2018-03-18 下午1.25.24.png" descr="屏幕快照 2018-03-18 下午1.25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9969" y="395458"/>
            <a:ext cx="9072282" cy="84216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75"/>
          <p:cNvSpPr txBox="1"/>
          <p:nvPr/>
        </p:nvSpPr>
        <p:spPr>
          <a:xfrm>
            <a:off x="3131384" y="2740473"/>
            <a:ext cx="919537" cy="969519"/>
          </a:xfrm>
          <a:prstGeom prst="rect">
            <a:avLst/>
          </a:prstGeom>
          <a:solidFill>
            <a:srgbClr val="C0504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01</a:t>
            </a:r>
          </a:p>
        </p:txBody>
      </p:sp>
      <p:sp>
        <p:nvSpPr>
          <p:cNvPr id="136" name="文本框 75"/>
          <p:cNvSpPr txBox="1"/>
          <p:nvPr/>
        </p:nvSpPr>
        <p:spPr>
          <a:xfrm>
            <a:off x="3139381" y="4053961"/>
            <a:ext cx="919538" cy="969519"/>
          </a:xfrm>
          <a:prstGeom prst="rect">
            <a:avLst/>
          </a:prstGeom>
          <a:solidFill>
            <a:srgbClr val="C0504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02</a:t>
            </a:r>
          </a:p>
        </p:txBody>
      </p:sp>
      <p:sp>
        <p:nvSpPr>
          <p:cNvPr id="137" name="文本框 75"/>
          <p:cNvSpPr txBox="1"/>
          <p:nvPr/>
        </p:nvSpPr>
        <p:spPr>
          <a:xfrm>
            <a:off x="3131384" y="5357249"/>
            <a:ext cx="919537" cy="969519"/>
          </a:xfrm>
          <a:prstGeom prst="rect">
            <a:avLst/>
          </a:prstGeom>
          <a:solidFill>
            <a:srgbClr val="C0504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03</a:t>
            </a:r>
          </a:p>
        </p:txBody>
      </p:sp>
      <p:sp>
        <p:nvSpPr>
          <p:cNvPr id="138" name="文本框 16"/>
          <p:cNvSpPr txBox="1"/>
          <p:nvPr/>
        </p:nvSpPr>
        <p:spPr>
          <a:xfrm>
            <a:off x="4529878" y="2862013"/>
            <a:ext cx="4877508" cy="812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36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Hans" dirty="0"/>
              <a:t>About</a:t>
            </a:r>
            <a:r>
              <a:rPr lang="zh-Hans" altLang="en-US" dirty="0"/>
              <a:t> </a:t>
            </a:r>
            <a:r>
              <a:rPr dirty="0" err="1"/>
              <a:t>TypeScript</a:t>
            </a:r>
            <a:endParaRPr dirty="0"/>
          </a:p>
        </p:txBody>
      </p:sp>
      <p:sp>
        <p:nvSpPr>
          <p:cNvPr id="139" name="文本框 16"/>
          <p:cNvSpPr txBox="1"/>
          <p:nvPr/>
        </p:nvSpPr>
        <p:spPr>
          <a:xfrm>
            <a:off x="4533879" y="5584453"/>
            <a:ext cx="8307004" cy="742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30000"/>
              </a:lnSpc>
              <a:defRPr sz="36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DEMO</a:t>
            </a:r>
            <a:endParaRPr dirty="0"/>
          </a:p>
        </p:txBody>
      </p:sp>
      <p:sp>
        <p:nvSpPr>
          <p:cNvPr id="140" name="文本框 16"/>
          <p:cNvSpPr txBox="1"/>
          <p:nvPr/>
        </p:nvSpPr>
        <p:spPr>
          <a:xfrm>
            <a:off x="4523940" y="4175499"/>
            <a:ext cx="5015682" cy="742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sz="36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Why </a:t>
            </a:r>
            <a:r>
              <a:rPr dirty="0" err="1"/>
              <a:t>TypeScript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alk is cheap, show me the code"/>
          <p:cNvSpPr txBox="1"/>
          <p:nvPr/>
        </p:nvSpPr>
        <p:spPr>
          <a:xfrm>
            <a:off x="6512828" y="4466081"/>
            <a:ext cx="1899652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r>
              <a:rPr lang="en-US" dirty="0"/>
              <a:t>DEMO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5"/>
          <p:cNvSpPr txBox="1"/>
          <p:nvPr/>
        </p:nvSpPr>
        <p:spPr>
          <a:xfrm>
            <a:off x="4630454" y="4719506"/>
            <a:ext cx="5684425" cy="1031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2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Thanks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文本框 81"/>
          <p:cNvSpPr txBox="1"/>
          <p:nvPr/>
        </p:nvSpPr>
        <p:spPr>
          <a:xfrm>
            <a:off x="4896090" y="3047999"/>
            <a:ext cx="5112089" cy="4817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2009" tIns="72009" rIns="72009" bIns="72009">
            <a:spAutoFit/>
          </a:bodyPr>
          <a:lstStyle>
            <a:lvl1pPr>
              <a:defRPr sz="30000">
                <a:solidFill>
                  <a:srgbClr val="DBEEF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 dirty="0"/>
              <a:t>01</a:t>
            </a:r>
          </a:p>
        </p:txBody>
      </p:sp>
      <p:sp>
        <p:nvSpPr>
          <p:cNvPr id="145" name="Rectangle 18"/>
          <p:cNvSpPr txBox="1"/>
          <p:nvPr/>
        </p:nvSpPr>
        <p:spPr>
          <a:xfrm>
            <a:off x="3802372" y="4767579"/>
            <a:ext cx="7127909" cy="1107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66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Hans" dirty="0"/>
              <a:t>About</a:t>
            </a:r>
            <a:r>
              <a:rPr lang="zh-Hans" altLang="en-US" dirty="0"/>
              <a:t> </a:t>
            </a:r>
            <a:r>
              <a:rPr dirty="0" err="1"/>
              <a:t>TypeScript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 statically typed superset of JavaScript that compiles to plain JavaScript">
            <a:extLst>
              <a:ext uri="{FF2B5EF4-FFF2-40B4-BE49-F238E27FC236}">
                <a16:creationId xmlns:a16="http://schemas.microsoft.com/office/drawing/2014/main" id="{FE939F09-7349-9346-A430-90149F66CA5A}"/>
              </a:ext>
            </a:extLst>
          </p:cNvPr>
          <p:cNvSpPr txBox="1"/>
          <p:nvPr/>
        </p:nvSpPr>
        <p:spPr>
          <a:xfrm>
            <a:off x="545373" y="339225"/>
            <a:ext cx="10921556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>
              <a:defRPr sz="4600"/>
            </a:pPr>
            <a:r>
              <a:rPr lang="en-US" dirty="0"/>
              <a:t>JavaScript</a:t>
            </a:r>
            <a:r>
              <a:rPr lang="zh-Hans" altLang="en-US" dirty="0"/>
              <a:t> 发展现状</a:t>
            </a:r>
            <a:endParaRPr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726DB38-55A7-3C41-BAB4-E75301217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0" y="1963519"/>
            <a:ext cx="8944102" cy="67721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何你在 ECMA stage 3 之后写的 JS 代码都是可行的 TS 代码">
            <a:extLst>
              <a:ext uri="{FF2B5EF4-FFF2-40B4-BE49-F238E27FC236}">
                <a16:creationId xmlns:a16="http://schemas.microsoft.com/office/drawing/2014/main" id="{0C3BD0A9-AB75-CF48-9DB2-8257617531A1}"/>
              </a:ext>
            </a:extLst>
          </p:cNvPr>
          <p:cNvSpPr txBox="1"/>
          <p:nvPr/>
        </p:nvSpPr>
        <p:spPr>
          <a:xfrm>
            <a:off x="4137875" y="5773672"/>
            <a:ext cx="6896138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571500" indent="-571500">
              <a:buSzPct val="100000"/>
              <a:buFont typeface="Arial"/>
              <a:buChar char="•"/>
              <a:defRPr sz="3600"/>
            </a:pPr>
            <a:r>
              <a:rPr lang="zh-Hans" altLang="en-US" dirty="0"/>
              <a:t>越来越多的 </a:t>
            </a:r>
            <a:r>
              <a:rPr lang="en-US" altLang="zh-Hans" dirty="0"/>
              <a:t>JavaScript </a:t>
            </a:r>
            <a:r>
              <a:rPr lang="zh-Hans" altLang="en-US" dirty="0"/>
              <a:t>开发者</a:t>
            </a:r>
            <a:r>
              <a:rPr lang="en-US" altLang="zh-Hans" dirty="0"/>
              <a:t> </a:t>
            </a:r>
            <a:endParaRPr dirty="0"/>
          </a:p>
        </p:txBody>
      </p:sp>
      <p:sp>
        <p:nvSpPr>
          <p:cNvPr id="8" name="任何你在 ECMA stage 3 之后写的 JS 代码都是可行的 TS 代码">
            <a:extLst>
              <a:ext uri="{FF2B5EF4-FFF2-40B4-BE49-F238E27FC236}">
                <a16:creationId xmlns:a16="http://schemas.microsoft.com/office/drawing/2014/main" id="{25297779-5950-2F4F-81FB-1D13C2CAFDE1}"/>
              </a:ext>
            </a:extLst>
          </p:cNvPr>
          <p:cNvSpPr txBox="1"/>
          <p:nvPr/>
        </p:nvSpPr>
        <p:spPr>
          <a:xfrm>
            <a:off x="4137875" y="4719200"/>
            <a:ext cx="7489904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571500" indent="-571500">
              <a:buSzPct val="100000"/>
              <a:buFont typeface="Arial"/>
              <a:buChar char="•"/>
              <a:defRPr sz="3600"/>
            </a:pPr>
            <a:r>
              <a:rPr lang="zh-Hans" altLang="en-US" dirty="0"/>
              <a:t>无处不在的 </a:t>
            </a:r>
            <a:r>
              <a:rPr lang="en-US" altLang="zh-Hans" dirty="0"/>
              <a:t>JavaScript</a:t>
            </a:r>
            <a:endParaRPr lang="en-US" dirty="0"/>
          </a:p>
        </p:txBody>
      </p:sp>
      <p:sp>
        <p:nvSpPr>
          <p:cNvPr id="9" name="任何你在 ECMA stage 3 之后写的 JS 代码都是可行的 TS 代码">
            <a:extLst>
              <a:ext uri="{FF2B5EF4-FFF2-40B4-BE49-F238E27FC236}">
                <a16:creationId xmlns:a16="http://schemas.microsoft.com/office/drawing/2014/main" id="{C1B6B8AC-D79F-DC43-914A-7B7301AF3E97}"/>
              </a:ext>
            </a:extLst>
          </p:cNvPr>
          <p:cNvSpPr txBox="1"/>
          <p:nvPr/>
        </p:nvSpPr>
        <p:spPr>
          <a:xfrm>
            <a:off x="4137875" y="3664728"/>
            <a:ext cx="7489904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571500" indent="-571500">
              <a:buSzPct val="100000"/>
              <a:buFont typeface="Arial"/>
              <a:buChar char="•"/>
              <a:defRPr sz="3600"/>
            </a:pPr>
            <a:r>
              <a:rPr lang="zh-Hans" altLang="en-US" dirty="0"/>
              <a:t>近 </a:t>
            </a:r>
            <a:r>
              <a:rPr lang="en-US" altLang="zh-Hans" dirty="0"/>
              <a:t>10</a:t>
            </a:r>
            <a:r>
              <a:rPr lang="zh-Hans" altLang="en-US" dirty="0"/>
              <a:t> 年爆发式增长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0286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 statically typed superset of JavaScript that compiles to plain JavaScript">
            <a:extLst>
              <a:ext uri="{FF2B5EF4-FFF2-40B4-BE49-F238E27FC236}">
                <a16:creationId xmlns:a16="http://schemas.microsoft.com/office/drawing/2014/main" id="{7E64D19A-C510-F948-A8B9-409F1078C96F}"/>
              </a:ext>
            </a:extLst>
          </p:cNvPr>
          <p:cNvSpPr txBox="1"/>
          <p:nvPr/>
        </p:nvSpPr>
        <p:spPr>
          <a:xfrm>
            <a:off x="1907829" y="1774833"/>
            <a:ext cx="10921556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>
              <a:defRPr sz="4600"/>
            </a:pPr>
            <a:r>
              <a:rPr lang="en-US" dirty="0"/>
              <a:t>JavaScript </a:t>
            </a:r>
            <a:r>
              <a:rPr lang="zh-Hans" altLang="en-US" dirty="0"/>
              <a:t>并不是为大型应用而设计</a:t>
            </a:r>
            <a:endParaRPr dirty="0"/>
          </a:p>
        </p:txBody>
      </p:sp>
      <p:sp>
        <p:nvSpPr>
          <p:cNvPr id="4" name="任何你在 ECMA stage 3 之后写的 JS 代码都是可行的 TS 代码">
            <a:extLst>
              <a:ext uri="{FF2B5EF4-FFF2-40B4-BE49-F238E27FC236}">
                <a16:creationId xmlns:a16="http://schemas.microsoft.com/office/drawing/2014/main" id="{8D928C89-C260-964C-AE41-860EFA53DAAD}"/>
              </a:ext>
            </a:extLst>
          </p:cNvPr>
          <p:cNvSpPr txBox="1"/>
          <p:nvPr/>
        </p:nvSpPr>
        <p:spPr>
          <a:xfrm>
            <a:off x="4456672" y="4747605"/>
            <a:ext cx="5079214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571500" indent="-571500">
              <a:buSzPct val="100000"/>
              <a:buFont typeface="Arial"/>
              <a:buChar char="•"/>
              <a:defRPr sz="3600"/>
            </a:pPr>
            <a:r>
              <a:rPr lang="en-US" dirty="0"/>
              <a:t>Lack of modularity</a:t>
            </a:r>
            <a:endParaRPr dirty="0"/>
          </a:p>
        </p:txBody>
      </p:sp>
      <p:sp>
        <p:nvSpPr>
          <p:cNvPr id="5" name="任何你在 ECMA stage 3 之后写的 JS 代码都是可行的 TS 代码">
            <a:extLst>
              <a:ext uri="{FF2B5EF4-FFF2-40B4-BE49-F238E27FC236}">
                <a16:creationId xmlns:a16="http://schemas.microsoft.com/office/drawing/2014/main" id="{FD96555A-601B-EB4F-B7E1-DB0E72587DF8}"/>
              </a:ext>
            </a:extLst>
          </p:cNvPr>
          <p:cNvSpPr txBox="1"/>
          <p:nvPr/>
        </p:nvSpPr>
        <p:spPr>
          <a:xfrm>
            <a:off x="4456672" y="3711144"/>
            <a:ext cx="5079214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571500" indent="-571500">
              <a:buSzPct val="100000"/>
              <a:buFont typeface="Arial"/>
              <a:buChar char="•"/>
              <a:defRPr sz="3600"/>
            </a:pPr>
            <a:r>
              <a:rPr lang="en-US" dirty="0"/>
              <a:t>Dynamic typing</a:t>
            </a:r>
          </a:p>
        </p:txBody>
      </p:sp>
      <p:sp>
        <p:nvSpPr>
          <p:cNvPr id="6" name="任何你在 ECMA stage 3 之后写的 JS 代码都是可行的 TS 代码">
            <a:extLst>
              <a:ext uri="{FF2B5EF4-FFF2-40B4-BE49-F238E27FC236}">
                <a16:creationId xmlns:a16="http://schemas.microsoft.com/office/drawing/2014/main" id="{0965EFF4-8608-004B-A740-4CCA6489638F}"/>
              </a:ext>
            </a:extLst>
          </p:cNvPr>
          <p:cNvSpPr txBox="1"/>
          <p:nvPr/>
        </p:nvSpPr>
        <p:spPr>
          <a:xfrm>
            <a:off x="4456672" y="5784066"/>
            <a:ext cx="5079214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571500" indent="-571500">
              <a:buSzPct val="100000"/>
              <a:buFont typeface="Arial"/>
              <a:buChar char="•"/>
              <a:defRPr sz="3600"/>
            </a:pPr>
            <a:r>
              <a:rPr lang="en-US" altLang="zh-CN" dirty="0"/>
              <a:t>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442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 statically typed superset of JavaScript that compiles to plain JavaScript">
            <a:extLst>
              <a:ext uri="{FF2B5EF4-FFF2-40B4-BE49-F238E27FC236}">
                <a16:creationId xmlns:a16="http://schemas.microsoft.com/office/drawing/2014/main" id="{867BB9C4-E3E5-CD4D-967C-59552E7E9034}"/>
              </a:ext>
            </a:extLst>
          </p:cNvPr>
          <p:cNvSpPr txBox="1"/>
          <p:nvPr/>
        </p:nvSpPr>
        <p:spPr>
          <a:xfrm>
            <a:off x="1212090" y="1039337"/>
            <a:ext cx="2862954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1">
              <a:defRPr sz="4600"/>
            </a:pPr>
            <a:r>
              <a:rPr lang="en-US" dirty="0"/>
              <a:t>SO</a:t>
            </a:r>
            <a:endParaRPr dirty="0"/>
          </a:p>
        </p:txBody>
      </p:sp>
      <p:sp>
        <p:nvSpPr>
          <p:cNvPr id="9" name="A statically typed superset of JavaScript that compiles to plain JavaScript">
            <a:extLst>
              <a:ext uri="{FF2B5EF4-FFF2-40B4-BE49-F238E27FC236}">
                <a16:creationId xmlns:a16="http://schemas.microsoft.com/office/drawing/2014/main" id="{582E3A2A-D0A3-504A-A1A6-2288B71ACABA}"/>
              </a:ext>
            </a:extLst>
          </p:cNvPr>
          <p:cNvSpPr txBox="1"/>
          <p:nvPr/>
        </p:nvSpPr>
        <p:spPr>
          <a:xfrm>
            <a:off x="2875238" y="2394372"/>
            <a:ext cx="7004258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1">
              <a:defRPr sz="4600"/>
            </a:pPr>
            <a:r>
              <a:rPr lang="en-US" dirty="0" err="1"/>
              <a:t>TypeScript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02F0890-A9B6-BA45-98BB-D02932B43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974" y="3749407"/>
            <a:ext cx="7240778" cy="51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A statically typed superset of JavaScript that compiles to plain JavaScript"/>
          <p:cNvSpPr txBox="1"/>
          <p:nvPr/>
        </p:nvSpPr>
        <p:spPr>
          <a:xfrm>
            <a:off x="1740122" y="3873499"/>
            <a:ext cx="10921556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>
              <a:defRPr sz="4600"/>
            </a:pPr>
            <a:r>
              <a:rPr dirty="0"/>
              <a:t>A statically typed superset of JavaScript that compiles to plain JavaScript</a:t>
            </a:r>
          </a:p>
        </p:txBody>
      </p:sp>
    </p:spTree>
    <p:extLst>
      <p:ext uri="{BB962C8B-B14F-4D97-AF65-F5344CB8AC3E}">
        <p14:creationId xmlns:p14="http://schemas.microsoft.com/office/powerpoint/2010/main" val="81627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A statically typed superset of JavaScript that compiles to plain JavaScript"/>
          <p:cNvSpPr txBox="1"/>
          <p:nvPr/>
        </p:nvSpPr>
        <p:spPr>
          <a:xfrm>
            <a:off x="4306538" y="3897520"/>
            <a:ext cx="6565678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1">
              <a:defRPr sz="4600"/>
            </a:pPr>
            <a:r>
              <a:rPr lang="en-US" dirty="0"/>
              <a:t>Compiles to JavaScript</a:t>
            </a:r>
            <a:endParaRPr dirty="0"/>
          </a:p>
        </p:txBody>
      </p:sp>
      <p:sp>
        <p:nvSpPr>
          <p:cNvPr id="3" name="A statically typed superset of JavaScript that compiles to plain JavaScript">
            <a:extLst>
              <a:ext uri="{FF2B5EF4-FFF2-40B4-BE49-F238E27FC236}">
                <a16:creationId xmlns:a16="http://schemas.microsoft.com/office/drawing/2014/main" id="{6BCA6F83-9D77-3A4A-A125-16B91C1E4132}"/>
              </a:ext>
            </a:extLst>
          </p:cNvPr>
          <p:cNvSpPr txBox="1"/>
          <p:nvPr/>
        </p:nvSpPr>
        <p:spPr>
          <a:xfrm>
            <a:off x="4379690" y="2769760"/>
            <a:ext cx="6135910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1">
              <a:defRPr sz="4600"/>
            </a:pPr>
            <a:r>
              <a:rPr lang="en-US" dirty="0"/>
              <a:t>Su</a:t>
            </a:r>
            <a:r>
              <a:rPr dirty="0"/>
              <a:t>perset of JavaScript</a:t>
            </a:r>
          </a:p>
        </p:txBody>
      </p:sp>
      <p:sp>
        <p:nvSpPr>
          <p:cNvPr id="4" name="A statically typed superset of JavaScript that compiles to plain JavaScript">
            <a:extLst>
              <a:ext uri="{FF2B5EF4-FFF2-40B4-BE49-F238E27FC236}">
                <a16:creationId xmlns:a16="http://schemas.microsoft.com/office/drawing/2014/main" id="{17D4DE1C-40D2-2148-BD71-379518F3ED4F}"/>
              </a:ext>
            </a:extLst>
          </p:cNvPr>
          <p:cNvSpPr txBox="1"/>
          <p:nvPr/>
        </p:nvSpPr>
        <p:spPr>
          <a:xfrm>
            <a:off x="4379690" y="1642000"/>
            <a:ext cx="4636294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1">
              <a:defRPr sz="4600"/>
            </a:pPr>
            <a:r>
              <a:rPr dirty="0"/>
              <a:t>A statically typed</a:t>
            </a:r>
          </a:p>
        </p:txBody>
      </p:sp>
      <p:sp>
        <p:nvSpPr>
          <p:cNvPr id="6" name="A statically typed superset of JavaScript that compiles to plain JavaScript">
            <a:extLst>
              <a:ext uri="{FF2B5EF4-FFF2-40B4-BE49-F238E27FC236}">
                <a16:creationId xmlns:a16="http://schemas.microsoft.com/office/drawing/2014/main" id="{3EB1B351-0265-DC42-861D-296D52157218}"/>
              </a:ext>
            </a:extLst>
          </p:cNvPr>
          <p:cNvSpPr txBox="1"/>
          <p:nvPr/>
        </p:nvSpPr>
        <p:spPr>
          <a:xfrm>
            <a:off x="4379690" y="5025280"/>
            <a:ext cx="6565678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1">
              <a:defRPr sz="4600"/>
            </a:pPr>
            <a:r>
              <a:rPr lang="en-US" dirty="0"/>
              <a:t>Optionally typed</a:t>
            </a:r>
            <a:endParaRPr dirty="0"/>
          </a:p>
        </p:txBody>
      </p:sp>
      <p:sp>
        <p:nvSpPr>
          <p:cNvPr id="7" name="A statically typed superset of JavaScript that compiles to plain JavaScript">
            <a:extLst>
              <a:ext uri="{FF2B5EF4-FFF2-40B4-BE49-F238E27FC236}">
                <a16:creationId xmlns:a16="http://schemas.microsoft.com/office/drawing/2014/main" id="{B31019FC-8F7A-1448-9583-A9B2121E4408}"/>
              </a:ext>
            </a:extLst>
          </p:cNvPr>
          <p:cNvSpPr txBox="1"/>
          <p:nvPr/>
        </p:nvSpPr>
        <p:spPr>
          <a:xfrm>
            <a:off x="4379690" y="6153040"/>
            <a:ext cx="6565678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1">
              <a:defRPr sz="4600"/>
            </a:pPr>
            <a:r>
              <a:rPr lang="en-US" dirty="0"/>
              <a:t>No special runtime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63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127</Words>
  <Application>Microsoft Macintosh PowerPoint</Application>
  <PresentationFormat>自定义</PresentationFormat>
  <Paragraphs>40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微软雅黑</vt:lpstr>
      <vt:lpstr>微软雅黑</vt:lpstr>
      <vt:lpstr>微軟正黑體</vt:lpstr>
      <vt:lpstr>Arial</vt:lpstr>
      <vt:lpstr>Calibri</vt:lpstr>
      <vt:lpstr>Century Gothic</vt:lpstr>
      <vt:lpstr>Helvetica</vt:lpstr>
      <vt:lpstr>Lucida Grande</vt:lpstr>
      <vt:lpstr>Trebuchet MS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41</cp:revision>
  <dcterms:modified xsi:type="dcterms:W3CDTF">2018-04-02T05:38:37Z</dcterms:modified>
</cp:coreProperties>
</file>