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44018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9"/>
    <p:restoredTop sz="94701"/>
  </p:normalViewPr>
  <p:slideViewPr>
    <p:cSldViewPr snapToGrid="0" snapToObjects="1">
      <p:cViewPr varScale="1">
        <p:scale>
          <a:sx n="118" d="100"/>
          <a:sy n="118" d="100"/>
        </p:scale>
        <p:origin x="6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+mj-lt"/>
        <a:ea typeface="+mj-ea"/>
        <a:cs typeface="+mj-cs"/>
        <a:sym typeface="Lucida Grande"/>
      </a:defRPr>
    </a:lvl1pPr>
    <a:lvl2pPr indent="228600" defTabSz="457200" latinLnBrk="0">
      <a:defRPr sz="2200">
        <a:latin typeface="+mj-lt"/>
        <a:ea typeface="+mj-ea"/>
        <a:cs typeface="+mj-cs"/>
        <a:sym typeface="Lucida Grande"/>
      </a:defRPr>
    </a:lvl2pPr>
    <a:lvl3pPr indent="457200" defTabSz="457200" latinLnBrk="0">
      <a:defRPr sz="2200">
        <a:latin typeface="+mj-lt"/>
        <a:ea typeface="+mj-ea"/>
        <a:cs typeface="+mj-cs"/>
        <a:sym typeface="Lucida Grande"/>
      </a:defRPr>
    </a:lvl3pPr>
    <a:lvl4pPr indent="685800" defTabSz="457200" latinLnBrk="0">
      <a:defRPr sz="2200">
        <a:latin typeface="+mj-lt"/>
        <a:ea typeface="+mj-ea"/>
        <a:cs typeface="+mj-cs"/>
        <a:sym typeface="Lucida Grande"/>
      </a:defRPr>
    </a:lvl4pPr>
    <a:lvl5pPr indent="914400" defTabSz="457200" latinLnBrk="0">
      <a:defRPr sz="2200">
        <a:latin typeface="+mj-lt"/>
        <a:ea typeface="+mj-ea"/>
        <a:cs typeface="+mj-cs"/>
        <a:sym typeface="Lucida Grande"/>
      </a:defRPr>
    </a:lvl5pPr>
    <a:lvl6pPr indent="1143000" defTabSz="457200" latinLnBrk="0">
      <a:defRPr sz="2200">
        <a:latin typeface="+mj-lt"/>
        <a:ea typeface="+mj-ea"/>
        <a:cs typeface="+mj-cs"/>
        <a:sym typeface="Lucida Grande"/>
      </a:defRPr>
    </a:lvl6pPr>
    <a:lvl7pPr indent="1371600" defTabSz="457200" latinLnBrk="0">
      <a:defRPr sz="2200">
        <a:latin typeface="+mj-lt"/>
        <a:ea typeface="+mj-ea"/>
        <a:cs typeface="+mj-cs"/>
        <a:sym typeface="Lucida Grande"/>
      </a:defRPr>
    </a:lvl7pPr>
    <a:lvl8pPr indent="1600200" defTabSz="457200" latinLnBrk="0">
      <a:defRPr sz="2200">
        <a:latin typeface="+mj-lt"/>
        <a:ea typeface="+mj-ea"/>
        <a:cs typeface="+mj-cs"/>
        <a:sym typeface="Lucida Grande"/>
      </a:defRPr>
    </a:lvl8pPr>
    <a:lvl9pPr indent="1828800" defTabSz="457200" latinLnBrk="0">
      <a:defRPr sz="2200">
        <a:latin typeface="+mj-lt"/>
        <a:ea typeface="+mj-ea"/>
        <a:cs typeface="+mj-cs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181" y="297065"/>
            <a:ext cx="2948403" cy="53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标题文本"/>
          <p:cNvSpPr txBox="1">
            <a:spLocks noGrp="1"/>
          </p:cNvSpPr>
          <p:nvPr>
            <p:ph type="title"/>
          </p:nvPr>
        </p:nvSpPr>
        <p:spPr>
          <a:xfrm>
            <a:off x="1080135" y="3354927"/>
            <a:ext cx="12241532" cy="231495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160270" y="6119864"/>
            <a:ext cx="10081260" cy="27599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4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标题文本"/>
          <p:cNvSpPr txBox="1">
            <a:spLocks noGrp="1"/>
          </p:cNvSpPr>
          <p:nvPr>
            <p:ph type="title"/>
          </p:nvPr>
        </p:nvSpPr>
        <p:spPr>
          <a:xfrm>
            <a:off x="10441305" y="432492"/>
            <a:ext cx="3240408" cy="9214799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3" name="正文级别 1…"/>
          <p:cNvSpPr txBox="1">
            <a:spLocks noGrp="1"/>
          </p:cNvSpPr>
          <p:nvPr>
            <p:ph type="body" idx="1"/>
          </p:nvPr>
        </p:nvSpPr>
        <p:spPr>
          <a:xfrm>
            <a:off x="720090" y="432492"/>
            <a:ext cx="9481185" cy="921479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标题文本"/>
          <p:cNvSpPr txBox="1">
            <a:spLocks noGrp="1"/>
          </p:cNvSpPr>
          <p:nvPr>
            <p:ph type="title"/>
          </p:nvPr>
        </p:nvSpPr>
        <p:spPr>
          <a:xfrm>
            <a:off x="1080135" y="3354927"/>
            <a:ext cx="12241532" cy="2314950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标题文本</a:t>
            </a:r>
          </a:p>
        </p:txBody>
      </p:sp>
      <p:sp>
        <p:nvSpPr>
          <p:cNvPr id="1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160270" y="6119864"/>
            <a:ext cx="10081260" cy="275994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11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181" y="297065"/>
            <a:ext cx="2948404" cy="53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3337810" y="10118205"/>
            <a:ext cx="343901" cy="358139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标题文本"/>
          <p:cNvSpPr txBox="1">
            <a:spLocks noGrp="1"/>
          </p:cNvSpPr>
          <p:nvPr>
            <p:ph type="title"/>
          </p:nvPr>
        </p:nvSpPr>
        <p:spPr>
          <a:xfrm>
            <a:off x="720090" y="432489"/>
            <a:ext cx="12961620" cy="1799964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标题文本</a:t>
            </a:r>
          </a:p>
        </p:txBody>
      </p:sp>
      <p:sp>
        <p:nvSpPr>
          <p:cNvPr id="122" name="正文级别 1…"/>
          <p:cNvSpPr txBox="1">
            <a:spLocks noGrp="1"/>
          </p:cNvSpPr>
          <p:nvPr>
            <p:ph type="body" idx="1"/>
          </p:nvPr>
        </p:nvSpPr>
        <p:spPr>
          <a:xfrm>
            <a:off x="720090" y="2519945"/>
            <a:ext cx="12961620" cy="712734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231360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indent="-486485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740638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3460637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3337810" y="10118205"/>
            <a:ext cx="343901" cy="358139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137641" y="6939846"/>
            <a:ext cx="12241533" cy="2144956"/>
          </a:xfrm>
          <a:prstGeom prst="rect">
            <a:avLst/>
          </a:prstGeom>
        </p:spPr>
        <p:txBody>
          <a:bodyPr anchor="t"/>
          <a:lstStyle>
            <a:lvl1pPr algn="l">
              <a:defRPr sz="6200" b="1" cap="all"/>
            </a:lvl1pPr>
          </a:lstStyle>
          <a:p>
            <a:r>
              <a:t>标题文本</a:t>
            </a:r>
          </a:p>
        </p:txBody>
      </p:sp>
      <p:sp>
        <p:nvSpPr>
          <p:cNvPr id="3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137641" y="4577400"/>
            <a:ext cx="12241533" cy="236245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1pPr>
            <a:lvl2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2pPr>
            <a:lvl3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3pPr>
            <a:lvl4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4pPr>
            <a:lvl5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720090" y="2519945"/>
            <a:ext cx="6360796" cy="7127348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400"/>
            </a:lvl1pPr>
            <a:lvl2pPr marL="1255132" indent="-535132">
              <a:spcBef>
                <a:spcPts val="1000"/>
              </a:spcBef>
              <a:defRPr sz="4400"/>
            </a:lvl2pPr>
            <a:lvl3pPr marL="1950963" indent="-510966">
              <a:spcBef>
                <a:spcPts val="1000"/>
              </a:spcBef>
              <a:defRPr sz="4400"/>
            </a:lvl3pPr>
            <a:lvl4pPr marL="2725708" indent="-565711">
              <a:spcBef>
                <a:spcPts val="1000"/>
              </a:spcBef>
              <a:defRPr sz="4400"/>
            </a:lvl4pPr>
            <a:lvl5pPr marL="3445707" indent="-565711">
              <a:spcBef>
                <a:spcPts val="1000"/>
              </a:spcBef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315913" y="2417447"/>
            <a:ext cx="6365800" cy="100748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800"/>
              </a:spcBef>
              <a:buSzTx/>
              <a:buFontTx/>
              <a:buNone/>
              <a:defRPr sz="3700" b="1"/>
            </a:lvl1pPr>
            <a:lvl2pPr marL="1098406" indent="-378406">
              <a:spcBef>
                <a:spcPts val="800"/>
              </a:spcBef>
              <a:buFontTx/>
              <a:defRPr sz="3700" b="1"/>
            </a:lvl2pPr>
            <a:lvl3pPr marL="1799995" indent="-359997">
              <a:spcBef>
                <a:spcPts val="800"/>
              </a:spcBef>
              <a:buFontTx/>
              <a:defRPr sz="3700" b="1"/>
            </a:lvl3pPr>
            <a:lvl4pPr marL="2589670" indent="-429674">
              <a:spcBef>
                <a:spcPts val="800"/>
              </a:spcBef>
              <a:buFontTx/>
              <a:defRPr sz="3700" b="1"/>
            </a:lvl4pPr>
            <a:lvl5pPr marL="3309672" indent="-429674">
              <a:spcBef>
                <a:spcPts val="800"/>
              </a:spcBef>
              <a:buFontTx/>
              <a:defRPr sz="37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0" name="正文级别 1…"/>
          <p:cNvSpPr txBox="1">
            <a:spLocks noGrp="1"/>
          </p:cNvSpPr>
          <p:nvPr>
            <p:ph type="body" sz="quarter" idx="13"/>
          </p:nvPr>
        </p:nvSpPr>
        <p:spPr>
          <a:xfrm>
            <a:off x="720088" y="2417447"/>
            <a:ext cx="6363301" cy="1007480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720090" y="2259951"/>
            <a:ext cx="4738095" cy="73873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00"/>
              </a:spcBef>
              <a:buSzTx/>
              <a:buFontTx/>
              <a:buNone/>
              <a:defRPr sz="2200"/>
            </a:lvl1pPr>
            <a:lvl2pPr marL="944998" indent="-224999">
              <a:spcBef>
                <a:spcPts val="500"/>
              </a:spcBef>
              <a:buFontTx/>
              <a:defRPr sz="2200"/>
            </a:lvl2pPr>
            <a:lvl3pPr marL="1654050" indent="-214053">
              <a:spcBef>
                <a:spcPts val="500"/>
              </a:spcBef>
              <a:buFontTx/>
              <a:defRPr sz="2200"/>
            </a:lvl3pPr>
            <a:lvl4pPr marL="2415477" indent="-255482">
              <a:spcBef>
                <a:spcPts val="500"/>
              </a:spcBef>
              <a:buFontTx/>
              <a:defRPr sz="2200"/>
            </a:lvl4pPr>
            <a:lvl5pPr marL="3135477" indent="-255482">
              <a:spcBef>
                <a:spcPts val="500"/>
              </a:spcBef>
              <a:buFontTx/>
              <a:defRPr sz="2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标题文本"/>
          <p:cNvSpPr txBox="1">
            <a:spLocks noGrp="1"/>
          </p:cNvSpPr>
          <p:nvPr>
            <p:ph type="title"/>
          </p:nvPr>
        </p:nvSpPr>
        <p:spPr>
          <a:xfrm>
            <a:off x="720090" y="429989"/>
            <a:ext cx="4738095" cy="1829961"/>
          </a:xfrm>
          <a:prstGeom prst="rect">
            <a:avLst/>
          </a:prstGeom>
        </p:spPr>
        <p:txBody>
          <a:bodyPr anchor="b"/>
          <a:lstStyle>
            <a:lvl1pPr algn="l">
              <a:defRPr sz="3100" b="1"/>
            </a:lvl1pPr>
          </a:lstStyle>
          <a:p>
            <a:r>
              <a:t>标题文本</a:t>
            </a:r>
          </a:p>
        </p:txBody>
      </p:sp>
      <p:sp>
        <p:nvSpPr>
          <p:cNvPr id="75" name="正文级别 1…"/>
          <p:cNvSpPr txBox="1">
            <a:spLocks noGrp="1"/>
          </p:cNvSpPr>
          <p:nvPr>
            <p:ph type="body" idx="13"/>
          </p:nvPr>
        </p:nvSpPr>
        <p:spPr>
          <a:xfrm>
            <a:off x="5630701" y="429991"/>
            <a:ext cx="8051011" cy="9217299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half" idx="13"/>
          </p:nvPr>
        </p:nvSpPr>
        <p:spPr>
          <a:xfrm>
            <a:off x="2822854" y="964978"/>
            <a:ext cx="8641082" cy="64798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标题文本"/>
          <p:cNvSpPr txBox="1">
            <a:spLocks noGrp="1"/>
          </p:cNvSpPr>
          <p:nvPr>
            <p:ph type="title"/>
          </p:nvPr>
        </p:nvSpPr>
        <p:spPr>
          <a:xfrm>
            <a:off x="2822854" y="7559833"/>
            <a:ext cx="8641082" cy="892484"/>
          </a:xfrm>
          <a:prstGeom prst="rect">
            <a:avLst/>
          </a:prstGeom>
        </p:spPr>
        <p:txBody>
          <a:bodyPr anchor="b"/>
          <a:lstStyle>
            <a:lvl1pPr algn="l">
              <a:defRPr sz="3100" b="1"/>
            </a:lvl1pPr>
          </a:lstStyle>
          <a:p>
            <a:r>
              <a:t>标题文本</a:t>
            </a:r>
          </a:p>
        </p:txBody>
      </p:sp>
      <p:sp>
        <p:nvSpPr>
          <p:cNvPr id="8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822854" y="8452315"/>
            <a:ext cx="8641082" cy="12674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FontTx/>
              <a:buNone/>
              <a:defRPr sz="2200"/>
            </a:lvl1pPr>
            <a:lvl2pPr marL="0" indent="0">
              <a:spcBef>
                <a:spcPts val="500"/>
              </a:spcBef>
              <a:buSzTx/>
              <a:buFontTx/>
              <a:buNone/>
              <a:defRPr sz="2200"/>
            </a:lvl2pPr>
            <a:lvl3pPr marL="0" indent="0">
              <a:spcBef>
                <a:spcPts val="500"/>
              </a:spcBef>
              <a:buSzTx/>
              <a:buFontTx/>
              <a:buNone/>
              <a:defRPr sz="2200"/>
            </a:lvl3pPr>
            <a:lvl4pPr marL="0" indent="0">
              <a:spcBef>
                <a:spcPts val="500"/>
              </a:spcBef>
              <a:buSzTx/>
              <a:buFontTx/>
              <a:buNone/>
              <a:defRPr sz="2200"/>
            </a:lvl4pPr>
            <a:lvl5pPr marL="0" indent="0">
              <a:spcBef>
                <a:spcPts val="500"/>
              </a:spcBef>
              <a:buSzTx/>
              <a:buFontTx/>
              <a:buNone/>
              <a:defRPr sz="2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720090" y="432489"/>
            <a:ext cx="12961620" cy="1799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720090" y="2519945"/>
            <a:ext cx="12961620" cy="7127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3337813" y="10118206"/>
            <a:ext cx="343899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539999" marR="0" indent="-539999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1231360" marR="0" indent="-51136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926482" marR="0" indent="-486484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2740637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3460639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»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4180635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4900636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5620632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6340631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Jack Guo…"/>
          <p:cNvSpPr txBox="1"/>
          <p:nvPr/>
        </p:nvSpPr>
        <p:spPr>
          <a:xfrm>
            <a:off x="5758948" y="6552009"/>
            <a:ext cx="2858846" cy="1386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Jack Guo</a:t>
            </a:r>
          </a:p>
          <a:p>
            <a:pPr algn="ctr">
              <a:defRPr sz="4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2018-03-20</a:t>
            </a:r>
          </a:p>
        </p:txBody>
      </p:sp>
      <p:sp>
        <p:nvSpPr>
          <p:cNvPr id="133" name="TypeScript 介绍"/>
          <p:cNvSpPr txBox="1"/>
          <p:nvPr/>
        </p:nvSpPr>
        <p:spPr>
          <a:xfrm>
            <a:off x="1751770" y="3599681"/>
            <a:ext cx="10873208" cy="1107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6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 err="1"/>
              <a:t>TypeScript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Helvetica"/>
              </a:rPr>
              <a:t>介绍</a:t>
            </a:r>
            <a:r>
              <a:rPr lang="zh-Hans" altLang="en-US" dirty="0"/>
              <a:t>（一）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文档式接口，提供程序的行为提示与约束"/>
          <p:cNvSpPr txBox="1"/>
          <p:nvPr/>
        </p:nvSpPr>
        <p:spPr>
          <a:xfrm>
            <a:off x="3885778" y="8632824"/>
            <a:ext cx="704066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文档式接口，提供程序的行为提示与约束</a:t>
            </a:r>
          </a:p>
        </p:txBody>
      </p:sp>
      <p:pic>
        <p:nvPicPr>
          <p:cNvPr id="167" name="屏幕快照 2018-03-18 下午1.25.24.png" descr="屏幕快照 2018-03-18 下午1.25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9969" y="395458"/>
            <a:ext cx="9072282" cy="84216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文本框 81"/>
          <p:cNvSpPr txBox="1"/>
          <p:nvPr/>
        </p:nvSpPr>
        <p:spPr>
          <a:xfrm>
            <a:off x="4896090" y="3047999"/>
            <a:ext cx="5112089" cy="4817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2009" tIns="72009" rIns="72009" bIns="72009">
            <a:spAutoFit/>
          </a:bodyPr>
          <a:lstStyle>
            <a:lvl1pPr>
              <a:defRPr sz="30000">
                <a:solidFill>
                  <a:srgbClr val="DBEEF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03</a:t>
            </a:r>
          </a:p>
        </p:txBody>
      </p:sp>
      <p:sp>
        <p:nvSpPr>
          <p:cNvPr id="170" name="Rectangle 18"/>
          <p:cNvSpPr txBox="1"/>
          <p:nvPr/>
        </p:nvSpPr>
        <p:spPr>
          <a:xfrm>
            <a:off x="2788940" y="4826889"/>
            <a:ext cx="9326386" cy="1259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66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TypeScript 语法简单介绍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屏幕快照 2018-03-10 下午3.28.28.png" descr="屏幕快照 2018-03-10 下午3.28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4026" y="1675064"/>
            <a:ext cx="8993748" cy="7444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屏幕快照 2018-03-10 下午4.22.26.png" descr="屏幕快照 2018-03-10 下午4.22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5857" y="823684"/>
            <a:ext cx="8930149" cy="81824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屏幕快照 2018-03-10 下午5.08.11.png" descr="屏幕快照 2018-03-10 下午5.08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7353" y="876646"/>
            <a:ext cx="9167094" cy="82998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alk is cheap, show me the code"/>
          <p:cNvSpPr txBox="1"/>
          <p:nvPr/>
        </p:nvSpPr>
        <p:spPr>
          <a:xfrm>
            <a:off x="2891804" y="4438649"/>
            <a:ext cx="8618192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400"/>
            </a:lvl1pPr>
          </a:lstStyle>
          <a:p>
            <a:r>
              <a:t>Talk is cheap, show me the code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文本框 81"/>
          <p:cNvSpPr txBox="1"/>
          <p:nvPr/>
        </p:nvSpPr>
        <p:spPr>
          <a:xfrm>
            <a:off x="4896090" y="3047999"/>
            <a:ext cx="5112089" cy="4817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2009" tIns="72009" rIns="72009" bIns="72009">
            <a:spAutoFit/>
          </a:bodyPr>
          <a:lstStyle>
            <a:lvl1pPr>
              <a:defRPr sz="30000">
                <a:solidFill>
                  <a:srgbClr val="DBEEF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04</a:t>
            </a:r>
          </a:p>
        </p:txBody>
      </p:sp>
      <p:sp>
        <p:nvSpPr>
          <p:cNvPr id="181" name="Rectangle 18"/>
          <p:cNvSpPr txBox="1"/>
          <p:nvPr/>
        </p:nvSpPr>
        <p:spPr>
          <a:xfrm>
            <a:off x="2180753" y="4909439"/>
            <a:ext cx="10557492" cy="1094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66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TypeScript + VSCode + Vue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list1.gif" descr="list1.gi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3801" y="1434701"/>
            <a:ext cx="8834198" cy="7120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list3.gif" descr="list3.gi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1806" y="877472"/>
            <a:ext cx="9398189" cy="81002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5"/>
          <p:cNvSpPr txBox="1"/>
          <p:nvPr/>
        </p:nvSpPr>
        <p:spPr>
          <a:xfrm>
            <a:off x="4630454" y="4719506"/>
            <a:ext cx="5684425" cy="1031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62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Thanks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75"/>
          <p:cNvSpPr txBox="1"/>
          <p:nvPr/>
        </p:nvSpPr>
        <p:spPr>
          <a:xfrm>
            <a:off x="3210897" y="2051008"/>
            <a:ext cx="919537" cy="969519"/>
          </a:xfrm>
          <a:prstGeom prst="rect">
            <a:avLst/>
          </a:prstGeom>
          <a:solidFill>
            <a:srgbClr val="C0504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01</a:t>
            </a:r>
          </a:p>
        </p:txBody>
      </p:sp>
      <p:sp>
        <p:nvSpPr>
          <p:cNvPr id="136" name="文本框 75"/>
          <p:cNvSpPr txBox="1"/>
          <p:nvPr/>
        </p:nvSpPr>
        <p:spPr>
          <a:xfrm>
            <a:off x="3218894" y="3364496"/>
            <a:ext cx="919538" cy="969519"/>
          </a:xfrm>
          <a:prstGeom prst="rect">
            <a:avLst/>
          </a:prstGeom>
          <a:solidFill>
            <a:srgbClr val="C0504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02</a:t>
            </a:r>
          </a:p>
        </p:txBody>
      </p:sp>
      <p:sp>
        <p:nvSpPr>
          <p:cNvPr id="137" name="文本框 75"/>
          <p:cNvSpPr txBox="1"/>
          <p:nvPr/>
        </p:nvSpPr>
        <p:spPr>
          <a:xfrm>
            <a:off x="3210897" y="4667784"/>
            <a:ext cx="919537" cy="969519"/>
          </a:xfrm>
          <a:prstGeom prst="rect">
            <a:avLst/>
          </a:prstGeom>
          <a:solidFill>
            <a:srgbClr val="C0504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03</a:t>
            </a:r>
          </a:p>
        </p:txBody>
      </p:sp>
      <p:sp>
        <p:nvSpPr>
          <p:cNvPr id="138" name="文本框 16"/>
          <p:cNvSpPr txBox="1"/>
          <p:nvPr/>
        </p:nvSpPr>
        <p:spPr>
          <a:xfrm>
            <a:off x="4609391" y="2172548"/>
            <a:ext cx="4877508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36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什么是 TypeScript</a:t>
            </a:r>
          </a:p>
        </p:txBody>
      </p:sp>
      <p:sp>
        <p:nvSpPr>
          <p:cNvPr id="139" name="文本框 16"/>
          <p:cNvSpPr txBox="1"/>
          <p:nvPr/>
        </p:nvSpPr>
        <p:spPr>
          <a:xfrm>
            <a:off x="4603453" y="4789323"/>
            <a:ext cx="8307004" cy="742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30000"/>
              </a:lnSpc>
              <a:defRPr sz="36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Talk is </a:t>
            </a:r>
            <a:r>
              <a:rPr lang="en-US" dirty="0" err="1"/>
              <a:t>sheap</a:t>
            </a:r>
            <a:r>
              <a:rPr lang="en-US" dirty="0"/>
              <a:t>, show me the code.</a:t>
            </a:r>
            <a:endParaRPr dirty="0"/>
          </a:p>
        </p:txBody>
      </p:sp>
      <p:sp>
        <p:nvSpPr>
          <p:cNvPr id="140" name="文本框 16"/>
          <p:cNvSpPr txBox="1"/>
          <p:nvPr/>
        </p:nvSpPr>
        <p:spPr>
          <a:xfrm>
            <a:off x="4603453" y="3486034"/>
            <a:ext cx="5015682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36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为什么选择 TypeScript</a:t>
            </a:r>
          </a:p>
        </p:txBody>
      </p:sp>
      <p:sp>
        <p:nvSpPr>
          <p:cNvPr id="141" name="文本框 75"/>
          <p:cNvSpPr txBox="1"/>
          <p:nvPr/>
        </p:nvSpPr>
        <p:spPr>
          <a:xfrm>
            <a:off x="3187949" y="5971071"/>
            <a:ext cx="919538" cy="969519"/>
          </a:xfrm>
          <a:prstGeom prst="rect">
            <a:avLst/>
          </a:prstGeom>
          <a:solidFill>
            <a:srgbClr val="C0504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04</a:t>
            </a:r>
          </a:p>
        </p:txBody>
      </p:sp>
      <p:sp>
        <p:nvSpPr>
          <p:cNvPr id="142" name="文本框 16"/>
          <p:cNvSpPr txBox="1"/>
          <p:nvPr/>
        </p:nvSpPr>
        <p:spPr>
          <a:xfrm>
            <a:off x="4580506" y="6137061"/>
            <a:ext cx="663334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36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TypeScript + VSCode + Vue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文本框 81"/>
          <p:cNvSpPr txBox="1"/>
          <p:nvPr/>
        </p:nvSpPr>
        <p:spPr>
          <a:xfrm>
            <a:off x="4896090" y="3047999"/>
            <a:ext cx="5112089" cy="4817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2009" tIns="72009" rIns="72009" bIns="72009">
            <a:spAutoFit/>
          </a:bodyPr>
          <a:lstStyle>
            <a:lvl1pPr>
              <a:defRPr sz="30000">
                <a:solidFill>
                  <a:srgbClr val="DBEEF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01</a:t>
            </a:r>
          </a:p>
        </p:txBody>
      </p:sp>
      <p:sp>
        <p:nvSpPr>
          <p:cNvPr id="145" name="Rectangle 18"/>
          <p:cNvSpPr txBox="1"/>
          <p:nvPr/>
        </p:nvSpPr>
        <p:spPr>
          <a:xfrm>
            <a:off x="3802372" y="4767579"/>
            <a:ext cx="6797052" cy="1259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66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什么是 TypeScript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A statically typed superset of JavaScript that compiles to plain JavaScript"/>
          <p:cNvSpPr txBox="1"/>
          <p:nvPr/>
        </p:nvSpPr>
        <p:spPr>
          <a:xfrm>
            <a:off x="1740122" y="3873499"/>
            <a:ext cx="10921556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>
              <a:defRPr sz="4600"/>
            </a:pPr>
            <a:r>
              <a:t>A statically typed superset of JavaScript that compiles to plain JavaScript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693bf5a67c81cbe007fc83311f29571f.png" descr="693bf5a67c81cbe007fc83311f29571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500" y="1202480"/>
            <a:ext cx="12700000" cy="7112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文本框 81"/>
          <p:cNvSpPr txBox="1"/>
          <p:nvPr/>
        </p:nvSpPr>
        <p:spPr>
          <a:xfrm>
            <a:off x="4896090" y="3047999"/>
            <a:ext cx="5112089" cy="4817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2009" tIns="72009" rIns="72009" bIns="72009">
            <a:spAutoFit/>
          </a:bodyPr>
          <a:lstStyle/>
          <a:p>
            <a:pPr>
              <a:defRPr sz="30000">
                <a:solidFill>
                  <a:srgbClr val="DBEEF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02</a:t>
            </a:r>
          </a:p>
        </p:txBody>
      </p:sp>
      <p:sp>
        <p:nvSpPr>
          <p:cNvPr id="152" name="Rectangle 18"/>
          <p:cNvSpPr txBox="1"/>
          <p:nvPr/>
        </p:nvSpPr>
        <p:spPr>
          <a:xfrm>
            <a:off x="3092405" y="4680493"/>
            <a:ext cx="8860110" cy="2263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66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为什么选择 TypeScript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对标准 JavaScript 支持"/>
          <p:cNvSpPr txBox="1"/>
          <p:nvPr/>
        </p:nvSpPr>
        <p:spPr>
          <a:xfrm>
            <a:off x="689712" y="1205988"/>
            <a:ext cx="6336761" cy="942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4800"/>
            </a:lvl1pPr>
          </a:lstStyle>
          <a:p>
            <a:r>
              <a:t>对标准 JavaScript 支持</a:t>
            </a:r>
          </a:p>
        </p:txBody>
      </p:sp>
      <p:sp>
        <p:nvSpPr>
          <p:cNvPr id="155" name="任何你在 ECMA stage 3 之后写的 JS 代码都是可行的 TS 代码"/>
          <p:cNvSpPr txBox="1"/>
          <p:nvPr/>
        </p:nvSpPr>
        <p:spPr>
          <a:xfrm>
            <a:off x="882197" y="3005240"/>
            <a:ext cx="13383643" cy="1361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571500" indent="-571500">
              <a:buSzPct val="100000"/>
              <a:buFont typeface="Arial"/>
              <a:buChar char="•"/>
              <a:defRPr sz="3600"/>
            </a:pPr>
            <a:r>
              <a:t>任何你在</a:t>
            </a:r>
            <a:r>
              <a:rPr>
                <a:latin typeface="Trebuchet MS"/>
                <a:ea typeface="Trebuchet MS"/>
                <a:cs typeface="Trebuchet MS"/>
                <a:sym typeface="Trebuchet MS"/>
              </a:rPr>
              <a:t> ECMA stage 3 </a:t>
            </a:r>
            <a:r>
              <a:t>之后写的</a:t>
            </a:r>
            <a:r>
              <a:rPr>
                <a:latin typeface="Trebuchet MS"/>
                <a:ea typeface="Trebuchet MS"/>
                <a:cs typeface="Trebuchet MS"/>
                <a:sym typeface="Trebuchet MS"/>
              </a:rPr>
              <a:t> JavaSript </a:t>
            </a:r>
            <a:r>
              <a:t>代码都是可行的</a:t>
            </a:r>
            <a:r>
              <a:rPr>
                <a:latin typeface="Trebuchet MS"/>
                <a:ea typeface="Trebuchet MS"/>
                <a:cs typeface="Trebuchet MS"/>
                <a:sym typeface="Trebuchet MS"/>
              </a:rPr>
              <a:t> TypeScript </a:t>
            </a:r>
            <a:r>
              <a:t>代码</a:t>
            </a:r>
          </a:p>
        </p:txBody>
      </p:sp>
      <p:sp>
        <p:nvSpPr>
          <p:cNvPr id="156" name="VS Babel"/>
          <p:cNvSpPr txBox="1"/>
          <p:nvPr/>
        </p:nvSpPr>
        <p:spPr>
          <a:xfrm>
            <a:off x="742497" y="5223590"/>
            <a:ext cx="5243584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457200" indent="-457200">
              <a:buSzPct val="100000"/>
              <a:buFont typeface="Arial"/>
              <a:buChar char="•"/>
              <a:defRPr sz="3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VS </a:t>
            </a:r>
            <a:r>
              <a:rPr sz="3600"/>
              <a:t>Babel</a:t>
            </a:r>
          </a:p>
        </p:txBody>
      </p:sp>
      <p:sp>
        <p:nvSpPr>
          <p:cNvPr id="157" name="Babel 为 ES6 而生，现在也只是个 preset 而已，扩展强，功能多"/>
          <p:cNvSpPr txBox="1"/>
          <p:nvPr/>
        </p:nvSpPr>
        <p:spPr>
          <a:xfrm>
            <a:off x="1624346" y="6217237"/>
            <a:ext cx="12483542" cy="662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457200" indent="-457200">
              <a:buSzPct val="100000"/>
              <a:buFont typeface="Arial"/>
              <a:buChar char="•"/>
              <a:defRPr sz="3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Babel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为 </a:t>
            </a:r>
            <a:r>
              <a:t>ES6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而生，现在也只是个 </a:t>
            </a:r>
            <a:r>
              <a:t>preset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而已，扩展强，功能多</a:t>
            </a:r>
          </a:p>
        </p:txBody>
      </p:sp>
      <p:sp>
        <p:nvSpPr>
          <p:cNvPr id="158" name="TypeScript lib =&gt; tsc + tsserver"/>
          <p:cNvSpPr txBox="1"/>
          <p:nvPr/>
        </p:nvSpPr>
        <p:spPr>
          <a:xfrm>
            <a:off x="1625600" y="7248983"/>
            <a:ext cx="8598449" cy="561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marL="457200" indent="-457200">
              <a:buSzPct val="100000"/>
              <a:buFont typeface="Arial"/>
              <a:buChar char="•"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TypeScript lib =&gt; tsc + tsserver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静态类型检查"/>
          <p:cNvSpPr txBox="1"/>
          <p:nvPr/>
        </p:nvSpPr>
        <p:spPr>
          <a:xfrm>
            <a:off x="1333500" y="1371599"/>
            <a:ext cx="4608513" cy="942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800"/>
            </a:lvl1pPr>
          </a:lstStyle>
          <a:p>
            <a:r>
              <a:t>静态类型检查</a:t>
            </a:r>
          </a:p>
        </p:txBody>
      </p:sp>
      <p:sp>
        <p:nvSpPr>
          <p:cNvPr id="161" name="Early fail"/>
          <p:cNvSpPr txBox="1"/>
          <p:nvPr/>
        </p:nvSpPr>
        <p:spPr>
          <a:xfrm>
            <a:off x="2159471" y="3263800"/>
            <a:ext cx="5580661" cy="70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marL="431999" indent="-431999">
              <a:buSzPct val="100000"/>
              <a:buFont typeface="Arial"/>
              <a:buChar char="•"/>
              <a:defRPr sz="4000"/>
            </a:lvl1pPr>
          </a:lstStyle>
          <a:p>
            <a:r>
              <a:t>Early fail</a:t>
            </a:r>
          </a:p>
        </p:txBody>
      </p:sp>
      <p:sp>
        <p:nvSpPr>
          <p:cNvPr id="162" name="Make code more readable"/>
          <p:cNvSpPr txBox="1"/>
          <p:nvPr/>
        </p:nvSpPr>
        <p:spPr>
          <a:xfrm>
            <a:off x="2159470" y="4368700"/>
            <a:ext cx="8495263" cy="70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marL="431999" indent="-431999">
              <a:buSzPct val="100000"/>
              <a:buFont typeface="Arial"/>
              <a:buChar char="•"/>
              <a:defRPr sz="4000"/>
            </a:lvl1pPr>
          </a:lstStyle>
          <a:p>
            <a:r>
              <a:t>Make code more readable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1001520651588_.pic_hd.jpg" descr="1001520651588_.pic_h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9836" y="838140"/>
            <a:ext cx="9822130" cy="8463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108</Words>
  <Application>Microsoft Macintosh PowerPoint</Application>
  <PresentationFormat>自定义</PresentationFormat>
  <Paragraphs>31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Microsoft YaHei</vt:lpstr>
      <vt:lpstr>Microsoft YaHei</vt:lpstr>
      <vt:lpstr>微軟正黑體</vt:lpstr>
      <vt:lpstr>Arial</vt:lpstr>
      <vt:lpstr>Calibri</vt:lpstr>
      <vt:lpstr>Century Gothic</vt:lpstr>
      <vt:lpstr>Helvetica</vt:lpstr>
      <vt:lpstr>Lucida Grande</vt:lpstr>
      <vt:lpstr>Trebuchet MS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2</cp:revision>
  <dcterms:modified xsi:type="dcterms:W3CDTF">2018-03-20T07:18:08Z</dcterms:modified>
</cp:coreProperties>
</file>