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6858000" cy="9144000" type="letter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FF99FF"/>
    <a:srgbClr val="FFFF99"/>
    <a:srgbClr val="FF3300"/>
    <a:srgbClr val="FFCCFF"/>
    <a:srgbClr val="FF0066"/>
    <a:srgbClr val="FF0000"/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8992" autoAdjust="0"/>
  </p:normalViewPr>
  <p:slideViewPr>
    <p:cSldViewPr>
      <p:cViewPr>
        <p:scale>
          <a:sx n="125" d="100"/>
          <a:sy n="125" d="100"/>
        </p:scale>
        <p:origin x="-912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AB7-2C87-4266-BA65-266DBD9C013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9106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2788" y="739775"/>
            <a:ext cx="277336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DE586B-5672-4BFE-8473-40D982C8738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840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68F64-67BF-4C4F-AFA8-7D37A8A44AA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355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819B-793D-426E-8584-B68CD255581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82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4468E-DD37-46A6-A318-B5FA9457BAB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1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47326-0C9A-4635-8396-206CADFD9FA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171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D4BA3-9604-4FF3-AA1F-21E5199AB7B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45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7A306-57AC-4BA1-8216-C4AC8E72067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3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B5A8F-A251-4A34-ABE5-95FDB745126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161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C4EE0-AF20-408D-AE08-47A415888DA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41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7C763-7E56-411C-816D-D01A2247834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802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34145-5C0C-4FC8-92FF-FB536F4FEEB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293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1FFD6-7735-4AE4-ADD1-AD48C8D30F8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60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B3124C-B690-4272-A483-CEE927C11083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" y="1082108"/>
            <a:ext cx="3452712" cy="51845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コネクタ 20"/>
          <p:cNvCxnSpPr/>
          <p:nvPr/>
        </p:nvCxnSpPr>
        <p:spPr bwMode="auto">
          <a:xfrm>
            <a:off x="404664" y="611560"/>
            <a:ext cx="59766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フローチャート : 代替処理 33"/>
          <p:cNvSpPr/>
          <p:nvPr/>
        </p:nvSpPr>
        <p:spPr bwMode="auto">
          <a:xfrm>
            <a:off x="260647" y="755576"/>
            <a:ext cx="2880321" cy="3600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②臨時職員採用履歴書</a:t>
            </a:r>
            <a:endParaRPr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915782" y="1331640"/>
            <a:ext cx="2942218" cy="684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「履歴書」は、被雇用者</a:t>
            </a:r>
            <a:r>
              <a:rPr lang="ja-JP" altLang="en-US" sz="1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本人が記載してください。</a:t>
            </a:r>
            <a:endParaRPr lang="en-US" altLang="ja-JP" sz="10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0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　</a:t>
            </a:r>
            <a:endParaRPr lang="en-US" altLang="ja-JP" sz="10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lang="en-US" altLang="ja-JP" sz="1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en-US" altLang="ja-JP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※</a:t>
            </a:r>
            <a:r>
              <a:rPr lang="ja-JP" altLang="ja-JP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履歴書の写真は</a:t>
            </a:r>
            <a:r>
              <a:rPr lang="ja-JP" altLang="en-US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ja-JP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証明写真</a:t>
            </a:r>
            <a:r>
              <a:rPr lang="ja-JP" altLang="en-US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のほか、</a:t>
            </a:r>
            <a:r>
              <a:rPr lang="ja-JP" altLang="ja-JP" sz="1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デジタルカメラによる撮影や学生証のコピーなど、本人と判別できるものであれば、</a:t>
            </a:r>
            <a:r>
              <a:rPr lang="ja-JP" altLang="ja-JP" sz="1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代用</a:t>
            </a:r>
            <a:r>
              <a:rPr lang="ja-JP" altLang="en-US" sz="1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できます。</a:t>
            </a:r>
            <a:endParaRPr lang="en-US" altLang="ja-JP" sz="1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endParaRPr lang="ja-JP" altLang="ja-JP" sz="1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" name="AutoShape 7" descr="「注意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9" descr="「注意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11" descr="「注意」の画像検索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628800" y="3995936"/>
            <a:ext cx="1946531" cy="1296144"/>
          </a:xfrm>
          <a:prstGeom prst="rect">
            <a:avLst/>
          </a:prstGeom>
          <a:noFill/>
          <a:ln w="50800" cap="flat" cmpd="sng" algn="ctr">
            <a:solidFill>
              <a:srgbClr val="FF0000">
                <a:alpha val="48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ストライプ矢印 6"/>
          <p:cNvSpPr/>
          <p:nvPr/>
        </p:nvSpPr>
        <p:spPr bwMode="auto">
          <a:xfrm rot="5400000">
            <a:off x="2026001" y="5902993"/>
            <a:ext cx="2016223" cy="1082436"/>
          </a:xfrm>
          <a:prstGeom prst="stripedRightArrow">
            <a:avLst/>
          </a:prstGeom>
          <a:solidFill>
            <a:srgbClr val="FF00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2674" y="6382551"/>
            <a:ext cx="6408713" cy="2689441"/>
            <a:chOff x="212674" y="6382551"/>
            <a:chExt cx="6408713" cy="2689441"/>
          </a:xfrm>
        </p:grpSpPr>
        <p:sp>
          <p:nvSpPr>
            <p:cNvPr id="8" name="横巻き 7"/>
            <p:cNvSpPr/>
            <p:nvPr/>
          </p:nvSpPr>
          <p:spPr bwMode="auto">
            <a:xfrm>
              <a:off x="212674" y="7092280"/>
              <a:ext cx="6408713" cy="1979712"/>
            </a:xfrm>
            <a:prstGeom prst="horizontalScroll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pic>
          <p:nvPicPr>
            <p:cNvPr id="7183" name="Picture 15" descr="データ復元注意事項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1853">
              <a:off x="5079525" y="6382551"/>
              <a:ext cx="1294236" cy="103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612775" y="7596336"/>
              <a:ext cx="576855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①法人内における雇用はすべて（</a:t>
              </a:r>
              <a:r>
                <a:rPr lang="en-US" altLang="ja-JP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RA</a:t>
              </a:r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・非常勤講師・非常勤職員なども含めて）</a:t>
              </a:r>
              <a:r>
                <a:rPr lang="ja-JP" altLang="en-US" sz="12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、</a:t>
              </a:r>
              <a:endParaRPr lang="en-US" altLang="ja-JP" sz="1200" dirty="0" smtClean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  <a:p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　もれなく</a:t>
              </a:r>
              <a:r>
                <a:rPr lang="ja-JP" altLang="en-US" sz="12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記載してください。</a:t>
              </a:r>
              <a:endParaRPr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  <a:p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　</a:t>
              </a:r>
              <a:r>
                <a:rPr lang="ja-JP" altLang="en-US" sz="12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臨時</a:t>
              </a:r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職員以外の異なる職種において雇用実績がある場合は、個別に通算契約期間を</a:t>
              </a:r>
              <a:endParaRPr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  <a:p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　確認する必要があります</a:t>
              </a:r>
              <a:r>
                <a:rPr lang="ja-JP" altLang="en-US" sz="12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。</a:t>
              </a:r>
              <a:endParaRPr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  <a:p>
              <a:endParaRPr lang="en-US" altLang="ja-JP" sz="300" dirty="0" smtClean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  <a:p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②履歴（法人における職歴）の欄は、</a:t>
              </a:r>
              <a:r>
                <a:rPr lang="ja-JP" altLang="ja-JP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書ききれない場合は、別紙に記入</a:t>
              </a:r>
              <a:r>
                <a:rPr lang="ja-JP" altLang="en-US" sz="12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してください</a:t>
              </a:r>
              <a:r>
                <a:rPr lang="ja-JP" altLang="en-US" sz="12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。</a:t>
              </a:r>
              <a:endParaRPr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</p:txBody>
        </p:sp>
      </p:grpSp>
      <p:sp>
        <p:nvSpPr>
          <p:cNvPr id="10" name="円/楕円 9"/>
          <p:cNvSpPr/>
          <p:nvPr/>
        </p:nvSpPr>
        <p:spPr bwMode="auto">
          <a:xfrm>
            <a:off x="2852936" y="1115616"/>
            <a:ext cx="722395" cy="864096"/>
          </a:xfrm>
          <a:prstGeom prst="ellipse">
            <a:avLst/>
          </a:prstGeom>
          <a:solidFill>
            <a:srgbClr val="FF0066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4" name="直線矢印コネクタ 13"/>
          <p:cNvCxnSpPr>
            <a:stCxn id="10" idx="5"/>
          </p:cNvCxnSpPr>
          <p:nvPr/>
        </p:nvCxnSpPr>
        <p:spPr bwMode="auto">
          <a:xfrm>
            <a:off x="3469539" y="1853168"/>
            <a:ext cx="547620" cy="99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1893590" y="6541366"/>
            <a:ext cx="303188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1600" dirty="0" smtClean="0">
                <a:solidFill>
                  <a:sysClr val="windowText" lastClr="000000"/>
                </a:solidFill>
              </a:rPr>
              <a:t>　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sym typeface="Calibri" pitchFamily="34" charset="0"/>
              </a:rPr>
              <a:t>間違いや漏れの無いように</a:t>
            </a:r>
            <a:endParaRPr kumimoji="1"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sym typeface="Calibri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sym typeface="Calibri" pitchFamily="34" charset="0"/>
              </a:rPr>
              <a:t>　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sym typeface="Calibri" pitchFamily="34" charset="0"/>
              </a:rPr>
              <a:t>記載するよう促してください</a:t>
            </a:r>
            <a:endParaRPr kumimoji="1"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sym typeface="Calibri" pitchFamily="34" charset="0"/>
            </a:endParaRPr>
          </a:p>
          <a:p>
            <a:endParaRPr kumimoji="1" lang="en-US" altLang="ja-JP" dirty="0" smtClean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35" y="761132"/>
            <a:ext cx="2012352" cy="50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グループ化 30"/>
          <p:cNvGrpSpPr/>
          <p:nvPr/>
        </p:nvGrpSpPr>
        <p:grpSpPr>
          <a:xfrm>
            <a:off x="3791355" y="4189601"/>
            <a:ext cx="3066645" cy="1246495"/>
            <a:chOff x="3791355" y="2627784"/>
            <a:chExt cx="3066645" cy="124649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4242964" y="2627784"/>
              <a:ext cx="2615036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ja-JP" sz="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sym typeface="Calibri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ja-JP" altLang="en-US" sz="10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sym typeface="Calibri" pitchFamily="34" charset="0"/>
                </a:rPr>
                <a:t>・</a:t>
              </a:r>
              <a:r>
                <a:rPr kumimoji="1" lang="ja-JP" altLang="ja-JP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同一年度内において、同一人物を雇用する際は、履歴書のコピーによる代用</a:t>
              </a:r>
              <a:r>
                <a:rPr kumimoji="1" lang="ja-JP" altLang="en-US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が</a:t>
              </a:r>
              <a:r>
                <a:rPr kumimoji="1" lang="ja-JP" altLang="ja-JP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認め</a:t>
              </a:r>
              <a:r>
                <a:rPr kumimoji="1" lang="ja-JP" altLang="en-US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られています。なお、</a:t>
              </a:r>
              <a:r>
                <a:rPr kumimoji="1" lang="ja-JP" altLang="ja-JP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被雇用者本人の提出書類であるため、</a:t>
              </a:r>
              <a:r>
                <a:rPr lang="ja-JP" altLang="ja-JP" sz="1000" b="1" dirty="0">
                  <a:solidFill>
                    <a:srgbClr val="FF0000"/>
                  </a:solidFill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本人の</a:t>
              </a:r>
              <a:r>
                <a:rPr lang="ja-JP" altLang="ja-JP" sz="1000" b="1" dirty="0" smtClean="0">
                  <a:solidFill>
                    <a:srgbClr val="FF0000"/>
                  </a:solidFill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同意</a:t>
              </a:r>
              <a:r>
                <a:rPr lang="ja-JP" altLang="en-US" sz="1000" b="1" dirty="0" smtClean="0">
                  <a:solidFill>
                    <a:srgbClr val="FF0000"/>
                  </a:solidFill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が必要です。</a:t>
              </a:r>
              <a:endParaRPr lang="en-US" altLang="ja-JP" sz="1000" dirty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ja-JP" altLang="en-US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sym typeface="Calibri" pitchFamily="34" charset="0"/>
                </a:rPr>
                <a:t>・</a:t>
              </a:r>
              <a:r>
                <a:rPr kumimoji="1" lang="ja-JP" altLang="ja-JP" sz="10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職歴は</a:t>
              </a:r>
              <a:r>
                <a:rPr kumimoji="1" lang="ja-JP" altLang="ja-JP" sz="10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更新されるため、必ず書き加えるようにしてください</a:t>
              </a:r>
              <a:r>
                <a:rPr kumimoji="1" lang="ja-JP" altLang="ja-JP" sz="10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。</a:t>
              </a:r>
              <a:endParaRPr kumimoji="1" lang="en-US" altLang="ja-JP" sz="1050" dirty="0" smtClean="0"/>
            </a:p>
          </p:txBody>
        </p:sp>
        <p:pic>
          <p:nvPicPr>
            <p:cNvPr id="33" name="Picture 4" descr="C:\Users\JIMU\AppData\Local\Microsoft\Windows\Temporary Internet Files\Content.IE5\2MEHJ2P0\warning-303768_960_72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355" y="2843808"/>
              <a:ext cx="451609" cy="37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91" y="-5715"/>
            <a:ext cx="1457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finity diagram">
  <a:themeElements>
    <a:clrScheme name="AffintyDiagr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fintyDiagrm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AffintyDiagr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fintyDiagr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fintyDiagr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fintyDiagr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fintyDiagr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fintyDiagr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fintyDiagr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Affinity diagram</Template>
  <TotalTime>10192</TotalTime>
  <Words>80</Words>
  <Application>Microsoft Office PowerPoint</Application>
  <PresentationFormat>レター サイズ 8.5x11 インチ</PresentationFormat>
  <Paragraphs>24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Affinity diagram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JIMU</dc:creator>
  <cp:lastModifiedBy>JIMU</cp:lastModifiedBy>
  <cp:revision>364</cp:revision>
  <cp:lastPrinted>2018-02-07T06:30:30Z</cp:lastPrinted>
  <dcterms:created xsi:type="dcterms:W3CDTF">2017-10-31T02:36:01Z</dcterms:created>
  <dcterms:modified xsi:type="dcterms:W3CDTF">2018-02-07T06:31:38Z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TC061026321041</vt:lpwstr>
  </property>
</Properties>
</file>