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2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6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9C324-A89B-497D-AFAE-09AF7704BC31}" type="datetimeFigureOut">
              <a:rPr kumimoji="1" lang="ja-JP" altLang="en-US" smtClean="0"/>
              <a:t>2017/5/15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8297-DD70-4434-B4FE-6D4314BA9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3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4403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6A47B89-6761-4843-B399-A01CD4E772E0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6E4C-00E5-4F18-83E5-3CD6FE9D03EE}" type="datetimeFigureOut">
              <a:rPr kumimoji="1" lang="ja-JP" altLang="en-US" smtClean="0"/>
              <a:t>2017/5/15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ABAE-FE76-4EA0-A649-6155696EC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25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6E4C-00E5-4F18-83E5-3CD6FE9D03EE}" type="datetimeFigureOut">
              <a:rPr kumimoji="1" lang="ja-JP" altLang="en-US" smtClean="0"/>
              <a:t>2017/5/15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ABAE-FE76-4EA0-A649-6155696EC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3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6E4C-00E5-4F18-83E5-3CD6FE9D03EE}" type="datetimeFigureOut">
              <a:rPr kumimoji="1" lang="ja-JP" altLang="en-US" smtClean="0"/>
              <a:t>2017/5/15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ABAE-FE76-4EA0-A649-6155696EC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47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6E4C-00E5-4F18-83E5-3CD6FE9D03EE}" type="datetimeFigureOut">
              <a:rPr kumimoji="1" lang="ja-JP" altLang="en-US" smtClean="0"/>
              <a:t>2017/5/15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ABAE-FE76-4EA0-A649-6155696EC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6E4C-00E5-4F18-83E5-3CD6FE9D03EE}" type="datetimeFigureOut">
              <a:rPr kumimoji="1" lang="ja-JP" altLang="en-US" smtClean="0"/>
              <a:t>2017/5/15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ABAE-FE76-4EA0-A649-6155696EC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57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6E4C-00E5-4F18-83E5-3CD6FE9D03EE}" type="datetimeFigureOut">
              <a:rPr kumimoji="1" lang="ja-JP" altLang="en-US" smtClean="0"/>
              <a:t>2017/5/15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ABAE-FE76-4EA0-A649-6155696EC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67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6E4C-00E5-4F18-83E5-3CD6FE9D03EE}" type="datetimeFigureOut">
              <a:rPr kumimoji="1" lang="ja-JP" altLang="en-US" smtClean="0"/>
              <a:t>2017/5/15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ABAE-FE76-4EA0-A649-6155696EC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36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6E4C-00E5-4F18-83E5-3CD6FE9D03EE}" type="datetimeFigureOut">
              <a:rPr kumimoji="1" lang="ja-JP" altLang="en-US" smtClean="0"/>
              <a:t>2017/5/15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ABAE-FE76-4EA0-A649-6155696EC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2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6E4C-00E5-4F18-83E5-3CD6FE9D03EE}" type="datetimeFigureOut">
              <a:rPr kumimoji="1" lang="ja-JP" altLang="en-US" smtClean="0"/>
              <a:t>2017/5/15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ABAE-FE76-4EA0-A649-6155696EC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84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6E4C-00E5-4F18-83E5-3CD6FE9D03EE}" type="datetimeFigureOut">
              <a:rPr kumimoji="1" lang="ja-JP" altLang="en-US" smtClean="0"/>
              <a:t>2017/5/15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ABAE-FE76-4EA0-A649-6155696EC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21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6E4C-00E5-4F18-83E5-3CD6FE9D03EE}" type="datetimeFigureOut">
              <a:rPr kumimoji="1" lang="ja-JP" altLang="en-US" smtClean="0"/>
              <a:t>2017/5/15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ABAE-FE76-4EA0-A649-6155696EC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6E4C-00E5-4F18-83E5-3CD6FE9D03EE}" type="datetimeFigureOut">
              <a:rPr kumimoji="1" lang="ja-JP" altLang="en-US" smtClean="0"/>
              <a:t>2017/5/15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ABAE-FE76-4EA0-A649-6155696EC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39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450" y="61913"/>
            <a:ext cx="9604375" cy="67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392238" y="965200"/>
            <a:ext cx="216058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100" b="1" dirty="0" smtClean="0">
                <a:solidFill>
                  <a:srgbClr val="FF0000"/>
                </a:solidFill>
              </a:rPr>
              <a:t>東京都八王子市南大沢１－１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244" name="Rectangle 48"/>
          <p:cNvSpPr>
            <a:spLocks noChangeArrowheads="1"/>
          </p:cNvSpPr>
          <p:nvPr/>
        </p:nvSpPr>
        <p:spPr bwMode="auto">
          <a:xfrm>
            <a:off x="3840163" y="4494213"/>
            <a:ext cx="1223962" cy="50006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FF0000"/>
                </a:solidFill>
              </a:rPr>
              <a:t>よく読んで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FF0000"/>
                </a:solidFill>
              </a:rPr>
              <a:t>チェックする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465263" y="720725"/>
            <a:ext cx="792162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000">
                <a:solidFill>
                  <a:srgbClr val="FF0000"/>
                </a:solidFill>
              </a:rPr>
              <a:t>○○</a:t>
            </a:r>
            <a:r>
              <a:rPr lang="ja-JP" altLang="en-US" sz="1000">
                <a:solidFill>
                  <a:srgbClr val="FF0000"/>
                </a:solidFill>
              </a:rPr>
              <a:t>銀行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309813" y="749300"/>
            <a:ext cx="7921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１  ２  ３  ４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3398755" y="711773"/>
            <a:ext cx="7937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 b="1" dirty="0" smtClean="0">
                <a:solidFill>
                  <a:srgbClr val="FF0000"/>
                </a:solidFill>
              </a:rPr>
              <a:t>６   ２  ２  ０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1392238" y="1151166"/>
            <a:ext cx="216058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100" b="1" dirty="0" smtClean="0">
                <a:solidFill>
                  <a:srgbClr val="FF0000"/>
                </a:solidFill>
              </a:rPr>
              <a:t>公立大学法人首都大学東京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1106488" y="1549400"/>
            <a:ext cx="2735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>
                <a:solidFill>
                  <a:srgbClr val="FF0000"/>
                </a:solidFill>
              </a:rPr>
              <a:t>トウキョウト　エドガワク　エドガワ　１－２－３　エドアパート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971600" y="2193875"/>
            <a:ext cx="1512887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900" dirty="0">
                <a:solidFill>
                  <a:srgbClr val="FF0000"/>
                </a:solidFill>
              </a:rPr>
              <a:t>ﾄ ｳ ｷ   ｮ ｳ     ﾀ  ﾛ ｳ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087438" y="1958975"/>
            <a:ext cx="2735262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>
                <a:solidFill>
                  <a:srgbClr val="FF0000"/>
                </a:solidFill>
              </a:rPr>
              <a:t>東京都　江戸川区　江戸川　１－２－３　江戸アパート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985838" y="1739900"/>
            <a:ext cx="12255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 dirty="0">
                <a:solidFill>
                  <a:srgbClr val="FF0000"/>
                </a:solidFill>
              </a:rPr>
              <a:t> </a:t>
            </a:r>
            <a:r>
              <a:rPr lang="ja-JP" altLang="en-US" sz="800" dirty="0">
                <a:solidFill>
                  <a:srgbClr val="FF0000"/>
                </a:solidFill>
              </a:rPr>
              <a:t>１  </a:t>
            </a:r>
            <a:r>
              <a:rPr lang="en-US" altLang="ja-JP" sz="800" dirty="0">
                <a:solidFill>
                  <a:srgbClr val="FF0000"/>
                </a:solidFill>
              </a:rPr>
              <a:t>3</a:t>
            </a:r>
            <a:r>
              <a:rPr lang="en-US" altLang="ja-JP" sz="800" dirty="0" smtClean="0">
                <a:solidFill>
                  <a:srgbClr val="FF0000"/>
                </a:solidFill>
              </a:rPr>
              <a:t>   </a:t>
            </a:r>
            <a:r>
              <a:rPr lang="en-US" altLang="ja-JP" sz="800" dirty="0">
                <a:solidFill>
                  <a:srgbClr val="FF0000"/>
                </a:solidFill>
              </a:rPr>
              <a:t>2     0   0  1   3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2801938" y="1757363"/>
            <a:ext cx="15128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>
                <a:solidFill>
                  <a:srgbClr val="FF0000"/>
                </a:solidFill>
              </a:rPr>
              <a:t> 03   3123  4567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3732213" y="1958975"/>
            <a:ext cx="504825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３１２  </a:t>
            </a:r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3875088" y="2401888"/>
            <a:ext cx="288925" cy="2873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1043608" y="2435870"/>
            <a:ext cx="11525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200">
                <a:solidFill>
                  <a:srgbClr val="FF0000"/>
                </a:solidFill>
              </a:rPr>
              <a:t>東京　太郎</a:t>
            </a: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984599" y="3062288"/>
            <a:ext cx="15128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３  ６  ７  ２ ０  </a:t>
            </a:r>
            <a:r>
              <a:rPr lang="ja-JP" altLang="en-US" sz="800" dirty="0">
                <a:solidFill>
                  <a:srgbClr val="FF0000"/>
                </a:solidFill>
              </a:rPr>
              <a:t>０  </a:t>
            </a:r>
            <a:r>
              <a:rPr lang="ja-JP" altLang="en-US" sz="800" dirty="0" smtClean="0">
                <a:solidFill>
                  <a:srgbClr val="FF0000"/>
                </a:solidFill>
              </a:rPr>
              <a:t>３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0259" name="Text Box 18"/>
          <p:cNvSpPr txBox="1">
            <a:spLocks noChangeArrowheads="1"/>
          </p:cNvSpPr>
          <p:nvPr/>
        </p:nvSpPr>
        <p:spPr bwMode="auto">
          <a:xfrm>
            <a:off x="1392238" y="2720975"/>
            <a:ext cx="10080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  <a:ea typeface="HG明朝E" pitchFamily="17" charset="-128"/>
              </a:rPr>
              <a:t>東京　太郎</a:t>
            </a:r>
          </a:p>
        </p:txBody>
      </p:sp>
      <p:sp>
        <p:nvSpPr>
          <p:cNvPr id="10260" name="Text Box 19"/>
          <p:cNvSpPr txBox="1">
            <a:spLocks noChangeArrowheads="1"/>
          </p:cNvSpPr>
          <p:nvPr/>
        </p:nvSpPr>
        <p:spPr bwMode="auto">
          <a:xfrm>
            <a:off x="1357313" y="2871788"/>
            <a:ext cx="10080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  <a:ea typeface="HG明朝E" pitchFamily="17" charset="-128"/>
              </a:rPr>
              <a:t>０１２３４５６７</a:t>
            </a:r>
          </a:p>
        </p:txBody>
      </p: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1087438" y="3234001"/>
            <a:ext cx="151288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総務部人事課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35496" y="2663439"/>
            <a:ext cx="339725" cy="1212850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 dirty="0">
                <a:solidFill>
                  <a:schemeClr val="accent2"/>
                </a:solidFill>
              </a:rPr>
              <a:t>２枚目も忘れずに！</a:t>
            </a:r>
          </a:p>
        </p:txBody>
      </p:sp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7874000" y="461963"/>
            <a:ext cx="10080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 dirty="0" smtClean="0">
                <a:solidFill>
                  <a:srgbClr val="FF0000"/>
                </a:solidFill>
              </a:rPr>
              <a:t>29        </a:t>
            </a:r>
            <a:r>
              <a:rPr lang="en-US" altLang="ja-JP" sz="800" dirty="0">
                <a:solidFill>
                  <a:srgbClr val="FF0000"/>
                </a:solidFill>
              </a:rPr>
              <a:t>5       30</a:t>
            </a:r>
          </a:p>
        </p:txBody>
      </p:sp>
      <p:sp>
        <p:nvSpPr>
          <p:cNvPr id="10264" name="Rectangle 23"/>
          <p:cNvSpPr>
            <a:spLocks noChangeArrowheads="1"/>
          </p:cNvSpPr>
          <p:nvPr/>
        </p:nvSpPr>
        <p:spPr bwMode="auto">
          <a:xfrm>
            <a:off x="2362200" y="723900"/>
            <a:ext cx="574675" cy="285750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265" name="Rectangle 26"/>
          <p:cNvSpPr>
            <a:spLocks noChangeArrowheads="1"/>
          </p:cNvSpPr>
          <p:nvPr/>
        </p:nvSpPr>
        <p:spPr bwMode="auto">
          <a:xfrm>
            <a:off x="3379788" y="677863"/>
            <a:ext cx="820737" cy="285750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266" name="Rectangle 27"/>
          <p:cNvSpPr>
            <a:spLocks noChangeArrowheads="1"/>
          </p:cNvSpPr>
          <p:nvPr/>
        </p:nvSpPr>
        <p:spPr bwMode="auto">
          <a:xfrm>
            <a:off x="1355725" y="981075"/>
            <a:ext cx="2233613" cy="401638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267" name="Oval 28"/>
          <p:cNvSpPr>
            <a:spLocks noChangeArrowheads="1"/>
          </p:cNvSpPr>
          <p:nvPr/>
        </p:nvSpPr>
        <p:spPr bwMode="auto">
          <a:xfrm>
            <a:off x="4273550" y="1109663"/>
            <a:ext cx="647700" cy="28575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固定</a:t>
            </a:r>
          </a:p>
        </p:txBody>
      </p:sp>
      <p:sp>
        <p:nvSpPr>
          <p:cNvPr id="10268" name="Line 29"/>
          <p:cNvSpPr>
            <a:spLocks noChangeShapeType="1"/>
          </p:cNvSpPr>
          <p:nvPr/>
        </p:nvSpPr>
        <p:spPr bwMode="auto">
          <a:xfrm flipH="1">
            <a:off x="3552825" y="1254125"/>
            <a:ext cx="7207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9" name="Line 30"/>
          <p:cNvSpPr>
            <a:spLocks noChangeShapeType="1"/>
          </p:cNvSpPr>
          <p:nvPr/>
        </p:nvSpPr>
        <p:spPr bwMode="auto">
          <a:xfrm flipH="1" flipV="1">
            <a:off x="4200525" y="1038225"/>
            <a:ext cx="144463" cy="144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0" name="Rectangle 31"/>
          <p:cNvSpPr>
            <a:spLocks noChangeArrowheads="1"/>
          </p:cNvSpPr>
          <p:nvPr/>
        </p:nvSpPr>
        <p:spPr bwMode="auto">
          <a:xfrm>
            <a:off x="1100138" y="2719388"/>
            <a:ext cx="1225550" cy="357187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271" name="Line 32"/>
          <p:cNvSpPr>
            <a:spLocks noChangeShapeType="1"/>
          </p:cNvSpPr>
          <p:nvPr/>
        </p:nvSpPr>
        <p:spPr bwMode="auto">
          <a:xfrm flipV="1">
            <a:off x="303213" y="2767013"/>
            <a:ext cx="762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2" name="Oval 33"/>
          <p:cNvSpPr>
            <a:spLocks noChangeArrowheads="1"/>
          </p:cNvSpPr>
          <p:nvPr/>
        </p:nvSpPr>
        <p:spPr bwMode="auto">
          <a:xfrm>
            <a:off x="4992688" y="749300"/>
            <a:ext cx="144462" cy="142875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273" name="Oval 34"/>
          <p:cNvSpPr>
            <a:spLocks noChangeArrowheads="1"/>
          </p:cNvSpPr>
          <p:nvPr/>
        </p:nvSpPr>
        <p:spPr bwMode="auto">
          <a:xfrm>
            <a:off x="2849563" y="2871788"/>
            <a:ext cx="144462" cy="142875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274" name="Oval 35"/>
          <p:cNvSpPr>
            <a:spLocks noChangeArrowheads="1"/>
          </p:cNvSpPr>
          <p:nvPr/>
        </p:nvSpPr>
        <p:spPr bwMode="auto">
          <a:xfrm>
            <a:off x="2416175" y="2606675"/>
            <a:ext cx="144463" cy="142875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275" name="Text Box 36"/>
          <p:cNvSpPr txBox="1">
            <a:spLocks noChangeArrowheads="1"/>
          </p:cNvSpPr>
          <p:nvPr/>
        </p:nvSpPr>
        <p:spPr bwMode="auto">
          <a:xfrm>
            <a:off x="2563813" y="2509838"/>
            <a:ext cx="106044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 dirty="0">
                <a:solidFill>
                  <a:srgbClr val="FF0000"/>
                </a:solidFill>
              </a:rPr>
              <a:t>0 2</a:t>
            </a:r>
            <a:r>
              <a:rPr lang="ja-JP" altLang="en-US" sz="800" dirty="0">
                <a:solidFill>
                  <a:srgbClr val="FF0000"/>
                </a:solidFill>
              </a:rPr>
              <a:t>  </a:t>
            </a:r>
            <a:r>
              <a:rPr lang="en-US" altLang="ja-JP" sz="800" dirty="0">
                <a:solidFill>
                  <a:srgbClr val="FF0000"/>
                </a:solidFill>
              </a:rPr>
              <a:t>0 9 </a:t>
            </a:r>
            <a:r>
              <a:rPr lang="ja-JP" altLang="en-US" sz="800" dirty="0" smtClean="0">
                <a:solidFill>
                  <a:srgbClr val="FF0000"/>
                </a:solidFill>
              </a:rPr>
              <a:t>　</a:t>
            </a:r>
            <a:r>
              <a:rPr lang="en-US" altLang="ja-JP" sz="800" dirty="0" smtClean="0">
                <a:solidFill>
                  <a:srgbClr val="FF0000"/>
                </a:solidFill>
              </a:rPr>
              <a:t> </a:t>
            </a:r>
            <a:r>
              <a:rPr lang="en-US" altLang="ja-JP" sz="800" dirty="0">
                <a:solidFill>
                  <a:srgbClr val="FF0000"/>
                </a:solidFill>
              </a:rPr>
              <a:t>3 0   2  6</a:t>
            </a:r>
          </a:p>
        </p:txBody>
      </p:sp>
      <p:sp>
        <p:nvSpPr>
          <p:cNvPr id="10276" name="Oval 37"/>
          <p:cNvSpPr>
            <a:spLocks noChangeArrowheads="1"/>
          </p:cNvSpPr>
          <p:nvPr/>
        </p:nvSpPr>
        <p:spPr bwMode="auto">
          <a:xfrm>
            <a:off x="3552825" y="2462212"/>
            <a:ext cx="144462" cy="144463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277" name="Oval 38"/>
          <p:cNvSpPr>
            <a:spLocks noChangeArrowheads="1"/>
          </p:cNvSpPr>
          <p:nvPr/>
        </p:nvSpPr>
        <p:spPr bwMode="auto">
          <a:xfrm>
            <a:off x="3840163" y="1541463"/>
            <a:ext cx="1368425" cy="357187"/>
          </a:xfrm>
          <a:prstGeom prst="ellips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b="1"/>
              <a:t>きちんと囲む！</a:t>
            </a:r>
          </a:p>
        </p:txBody>
      </p:sp>
      <p:sp>
        <p:nvSpPr>
          <p:cNvPr id="10278" name="Line 39"/>
          <p:cNvSpPr>
            <a:spLocks noChangeShapeType="1"/>
          </p:cNvSpPr>
          <p:nvPr/>
        </p:nvSpPr>
        <p:spPr bwMode="auto">
          <a:xfrm flipH="1" flipV="1">
            <a:off x="2112963" y="461963"/>
            <a:ext cx="1871662" cy="1141412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9" name="Line 40"/>
          <p:cNvSpPr>
            <a:spLocks noChangeShapeType="1"/>
          </p:cNvSpPr>
          <p:nvPr/>
        </p:nvSpPr>
        <p:spPr bwMode="auto">
          <a:xfrm flipH="1">
            <a:off x="2592388" y="1757363"/>
            <a:ext cx="1247775" cy="842962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Line 41"/>
          <p:cNvSpPr>
            <a:spLocks noChangeShapeType="1"/>
          </p:cNvSpPr>
          <p:nvPr/>
        </p:nvSpPr>
        <p:spPr bwMode="auto">
          <a:xfrm flipH="1">
            <a:off x="3697288" y="1757363"/>
            <a:ext cx="142875" cy="5715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1" name="Line 42"/>
          <p:cNvSpPr>
            <a:spLocks noChangeShapeType="1"/>
          </p:cNvSpPr>
          <p:nvPr/>
        </p:nvSpPr>
        <p:spPr bwMode="auto">
          <a:xfrm flipH="1">
            <a:off x="2990850" y="1757363"/>
            <a:ext cx="849313" cy="1114425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2" name="Line 43"/>
          <p:cNvSpPr>
            <a:spLocks noChangeShapeType="1"/>
          </p:cNvSpPr>
          <p:nvPr/>
        </p:nvSpPr>
        <p:spPr bwMode="auto">
          <a:xfrm flipV="1">
            <a:off x="4921250" y="893763"/>
            <a:ext cx="144463" cy="714375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3" name="Text Box 44"/>
          <p:cNvSpPr txBox="1">
            <a:spLocks noChangeArrowheads="1"/>
          </p:cNvSpPr>
          <p:nvPr/>
        </p:nvSpPr>
        <p:spPr bwMode="auto">
          <a:xfrm>
            <a:off x="1243013" y="4951413"/>
            <a:ext cx="1512887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　　</a:t>
            </a:r>
            <a:r>
              <a:rPr lang="ja-JP" altLang="en-US" sz="900">
                <a:solidFill>
                  <a:srgbClr val="FF0000"/>
                </a:solidFill>
              </a:rPr>
              <a:t>　￥  １  ０</a:t>
            </a:r>
          </a:p>
        </p:txBody>
      </p:sp>
      <p:sp>
        <p:nvSpPr>
          <p:cNvPr id="10284" name="Text Box 45"/>
          <p:cNvSpPr txBox="1">
            <a:spLocks noChangeArrowheads="1"/>
          </p:cNvSpPr>
          <p:nvPr/>
        </p:nvSpPr>
        <p:spPr bwMode="auto">
          <a:xfrm>
            <a:off x="1390650" y="5229225"/>
            <a:ext cx="1512888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900">
                <a:solidFill>
                  <a:srgbClr val="FF0000"/>
                </a:solidFill>
              </a:rPr>
              <a:t>　 　　　　</a:t>
            </a:r>
            <a:r>
              <a:rPr lang="en-US" altLang="ja-JP" sz="900">
                <a:solidFill>
                  <a:srgbClr val="FF0000"/>
                </a:solidFill>
              </a:rPr>
              <a:t>¥</a:t>
            </a:r>
            <a:endParaRPr lang="ja-JP" altLang="en-US" sz="1000">
              <a:solidFill>
                <a:srgbClr val="FF0000"/>
              </a:solidFill>
            </a:endParaRPr>
          </a:p>
        </p:txBody>
      </p:sp>
      <p:sp>
        <p:nvSpPr>
          <p:cNvPr id="10285" name="Text Box 46"/>
          <p:cNvSpPr txBox="1">
            <a:spLocks noChangeArrowheads="1"/>
          </p:cNvSpPr>
          <p:nvPr/>
        </p:nvSpPr>
        <p:spPr bwMode="auto">
          <a:xfrm>
            <a:off x="1080752" y="5897963"/>
            <a:ext cx="151288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b="1" dirty="0">
                <a:solidFill>
                  <a:srgbClr val="FF0000"/>
                </a:solidFill>
              </a:rPr>
              <a:t>　　</a:t>
            </a:r>
            <a:r>
              <a:rPr lang="ja-JP" altLang="en-US" sz="900" b="1" dirty="0">
                <a:solidFill>
                  <a:srgbClr val="FF0000"/>
                </a:solidFill>
              </a:rPr>
              <a:t>　　２  ９</a:t>
            </a:r>
            <a:r>
              <a:rPr lang="ja-JP" altLang="en-US" sz="900" b="1" dirty="0" smtClean="0">
                <a:solidFill>
                  <a:srgbClr val="FF0000"/>
                </a:solidFill>
              </a:rPr>
              <a:t> </a:t>
            </a:r>
            <a:r>
              <a:rPr lang="ja-JP" altLang="en-US" sz="900" b="1" dirty="0">
                <a:solidFill>
                  <a:srgbClr val="FF0000"/>
                </a:solidFill>
              </a:rPr>
              <a:t>０ ９</a:t>
            </a:r>
          </a:p>
        </p:txBody>
      </p:sp>
      <p:sp>
        <p:nvSpPr>
          <p:cNvPr id="10286" name="Oval 47"/>
          <p:cNvSpPr>
            <a:spLocks noChangeArrowheads="1"/>
          </p:cNvSpPr>
          <p:nvPr/>
        </p:nvSpPr>
        <p:spPr bwMode="auto">
          <a:xfrm>
            <a:off x="2389188" y="4926013"/>
            <a:ext cx="1871662" cy="784225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287" name="Rectangle 48"/>
          <p:cNvSpPr>
            <a:spLocks noChangeArrowheads="1"/>
          </p:cNvSpPr>
          <p:nvPr/>
        </p:nvSpPr>
        <p:spPr bwMode="auto">
          <a:xfrm>
            <a:off x="3840163" y="4494213"/>
            <a:ext cx="1223962" cy="50006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FF0000"/>
                </a:solidFill>
              </a:rPr>
              <a:t>よく読んで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FF0000"/>
                </a:solidFill>
              </a:rPr>
              <a:t>チェックする</a:t>
            </a:r>
          </a:p>
        </p:txBody>
      </p:sp>
      <p:sp>
        <p:nvSpPr>
          <p:cNvPr id="10288" name="Line 49"/>
          <p:cNvSpPr>
            <a:spLocks noChangeShapeType="1"/>
          </p:cNvSpPr>
          <p:nvPr/>
        </p:nvSpPr>
        <p:spPr bwMode="auto">
          <a:xfrm flipH="1">
            <a:off x="3624263" y="4710113"/>
            <a:ext cx="288925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1" name="Oval 54"/>
          <p:cNvSpPr>
            <a:spLocks noChangeArrowheads="1"/>
          </p:cNvSpPr>
          <p:nvPr/>
        </p:nvSpPr>
        <p:spPr bwMode="auto">
          <a:xfrm>
            <a:off x="5713413" y="895350"/>
            <a:ext cx="1882775" cy="212725"/>
          </a:xfrm>
          <a:prstGeom prst="ellips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292" name="Line 55"/>
          <p:cNvSpPr>
            <a:spLocks noChangeShapeType="1"/>
          </p:cNvSpPr>
          <p:nvPr/>
        </p:nvSpPr>
        <p:spPr bwMode="auto">
          <a:xfrm flipH="1">
            <a:off x="4921250" y="3917950"/>
            <a:ext cx="3816350" cy="278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3" name="Text Box 57"/>
          <p:cNvSpPr txBox="1">
            <a:spLocks noChangeArrowheads="1"/>
          </p:cNvSpPr>
          <p:nvPr/>
        </p:nvSpPr>
        <p:spPr bwMode="auto">
          <a:xfrm>
            <a:off x="6073775" y="4999038"/>
            <a:ext cx="2808288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800"/>
              <a:t>記入不要</a:t>
            </a:r>
          </a:p>
        </p:txBody>
      </p:sp>
      <p:sp>
        <p:nvSpPr>
          <p:cNvPr id="10294" name="Oval 58"/>
          <p:cNvSpPr>
            <a:spLocks noChangeArrowheads="1"/>
          </p:cNvSpPr>
          <p:nvPr/>
        </p:nvSpPr>
        <p:spPr bwMode="auto">
          <a:xfrm>
            <a:off x="2492375" y="3702050"/>
            <a:ext cx="144463" cy="144463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295" name="Line 59"/>
          <p:cNvSpPr>
            <a:spLocks noChangeShapeType="1"/>
          </p:cNvSpPr>
          <p:nvPr/>
        </p:nvSpPr>
        <p:spPr bwMode="auto">
          <a:xfrm flipH="1">
            <a:off x="2689225" y="1720850"/>
            <a:ext cx="1152525" cy="196215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6" name="Line 60"/>
          <p:cNvSpPr>
            <a:spLocks noChangeShapeType="1"/>
          </p:cNvSpPr>
          <p:nvPr/>
        </p:nvSpPr>
        <p:spPr bwMode="auto">
          <a:xfrm>
            <a:off x="673100" y="6149975"/>
            <a:ext cx="3671888" cy="2873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7" name="Line 61"/>
          <p:cNvSpPr>
            <a:spLocks noChangeShapeType="1"/>
          </p:cNvSpPr>
          <p:nvPr/>
        </p:nvSpPr>
        <p:spPr bwMode="auto">
          <a:xfrm flipV="1">
            <a:off x="600075" y="6149975"/>
            <a:ext cx="3744913" cy="2873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8" name="正方形/長方形 1"/>
          <p:cNvSpPr>
            <a:spLocks noChangeArrowheads="1"/>
          </p:cNvSpPr>
          <p:nvPr/>
        </p:nvSpPr>
        <p:spPr bwMode="auto">
          <a:xfrm>
            <a:off x="989261" y="4791075"/>
            <a:ext cx="1372939" cy="1033463"/>
          </a:xfrm>
          <a:prstGeom prst="rect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299" name="正方形/長方形 65"/>
          <p:cNvSpPr>
            <a:spLocks noChangeArrowheads="1"/>
          </p:cNvSpPr>
          <p:nvPr/>
        </p:nvSpPr>
        <p:spPr bwMode="auto">
          <a:xfrm>
            <a:off x="3768725" y="2184400"/>
            <a:ext cx="503238" cy="568325"/>
          </a:xfrm>
          <a:prstGeom prst="rect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cxnSp>
        <p:nvCxnSpPr>
          <p:cNvPr id="10300" name="直線矢印コネクタ 3"/>
          <p:cNvCxnSpPr>
            <a:cxnSpLocks noChangeShapeType="1"/>
          </p:cNvCxnSpPr>
          <p:nvPr/>
        </p:nvCxnSpPr>
        <p:spPr bwMode="auto">
          <a:xfrm flipH="1">
            <a:off x="2508250" y="4349750"/>
            <a:ext cx="395288" cy="357188"/>
          </a:xfrm>
          <a:prstGeom prst="straightConnector1">
            <a:avLst/>
          </a:prstGeom>
          <a:noFill/>
          <a:ln w="15875" algn="ctr">
            <a:solidFill>
              <a:srgbClr val="FF33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1" name="正方形/長方形 5"/>
          <p:cNvSpPr>
            <a:spLocks noChangeArrowheads="1"/>
          </p:cNvSpPr>
          <p:nvPr/>
        </p:nvSpPr>
        <p:spPr bwMode="auto">
          <a:xfrm>
            <a:off x="2905125" y="3919538"/>
            <a:ext cx="2016125" cy="427037"/>
          </a:xfrm>
          <a:prstGeom prst="rect">
            <a:avLst/>
          </a:prstGeom>
          <a:solidFill>
            <a:schemeClr val="bg1"/>
          </a:solidFill>
          <a:ln w="15875" algn="ctr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不鮮明エラーが多いので注意</a:t>
            </a:r>
          </a:p>
        </p:txBody>
      </p:sp>
      <p:cxnSp>
        <p:nvCxnSpPr>
          <p:cNvPr id="10302" name="直線矢印コネクタ 7"/>
          <p:cNvCxnSpPr>
            <a:cxnSpLocks noChangeShapeType="1"/>
          </p:cNvCxnSpPr>
          <p:nvPr/>
        </p:nvCxnSpPr>
        <p:spPr bwMode="auto">
          <a:xfrm flipH="1">
            <a:off x="4344988" y="2406650"/>
            <a:ext cx="576262" cy="0"/>
          </a:xfrm>
          <a:prstGeom prst="straightConnector1">
            <a:avLst/>
          </a:prstGeom>
          <a:noFill/>
          <a:ln w="15875" algn="ctr">
            <a:solidFill>
              <a:srgbClr val="FF33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3" name="正方形/長方形 72"/>
          <p:cNvSpPr>
            <a:spLocks noChangeArrowheads="1"/>
          </p:cNvSpPr>
          <p:nvPr/>
        </p:nvSpPr>
        <p:spPr bwMode="auto">
          <a:xfrm>
            <a:off x="4921250" y="2111375"/>
            <a:ext cx="2160588" cy="576263"/>
          </a:xfrm>
          <a:prstGeom prst="rect">
            <a:avLst/>
          </a:prstGeom>
          <a:solidFill>
            <a:schemeClr val="bg1"/>
          </a:solidFill>
          <a:ln w="15875" algn="ctr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シャチハタ不可。二度押しや</a:t>
            </a:r>
            <a:endParaRPr lang="en-US" altLang="ja-JP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不鮮明エラーが多いので注意</a:t>
            </a:r>
          </a:p>
        </p:txBody>
      </p:sp>
      <p:sp>
        <p:nvSpPr>
          <p:cNvPr id="10304" name="Text Box 45"/>
          <p:cNvSpPr txBox="1">
            <a:spLocks noChangeArrowheads="1"/>
          </p:cNvSpPr>
          <p:nvPr/>
        </p:nvSpPr>
        <p:spPr bwMode="auto">
          <a:xfrm>
            <a:off x="1384300" y="5516563"/>
            <a:ext cx="15128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900">
                <a:solidFill>
                  <a:srgbClr val="FF0000"/>
                </a:solidFill>
              </a:rPr>
              <a:t>　 　　　　</a:t>
            </a:r>
            <a:r>
              <a:rPr lang="en-US" altLang="ja-JP" sz="900">
                <a:solidFill>
                  <a:srgbClr val="FF0000"/>
                </a:solidFill>
              </a:rPr>
              <a:t>¥</a:t>
            </a:r>
            <a:endParaRPr lang="ja-JP" altLang="en-US" sz="1000">
              <a:solidFill>
                <a:srgbClr val="FF0000"/>
              </a:solidFill>
            </a:endParaRPr>
          </a:p>
        </p:txBody>
      </p:sp>
      <p:sp>
        <p:nvSpPr>
          <p:cNvPr id="10305" name="Text Box 53"/>
          <p:cNvSpPr txBox="1">
            <a:spLocks noChangeArrowheads="1"/>
          </p:cNvSpPr>
          <p:nvPr/>
        </p:nvSpPr>
        <p:spPr bwMode="auto">
          <a:xfrm>
            <a:off x="0" y="430213"/>
            <a:ext cx="444500" cy="18542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600"/>
              <a:t>新規申込・</a:t>
            </a:r>
            <a:r>
              <a:rPr lang="ja-JP" altLang="en-US" sz="1600">
                <a:solidFill>
                  <a:srgbClr val="FF3399"/>
                </a:solidFill>
              </a:rPr>
              <a:t>一般</a:t>
            </a:r>
            <a:r>
              <a:rPr lang="ja-JP" altLang="en-US" sz="1600"/>
              <a:t>財形</a:t>
            </a:r>
          </a:p>
        </p:txBody>
      </p:sp>
      <p:sp>
        <p:nvSpPr>
          <p:cNvPr id="10306" name="テキスト ボックス 1"/>
          <p:cNvSpPr txBox="1">
            <a:spLocks noChangeArrowheads="1"/>
          </p:cNvSpPr>
          <p:nvPr/>
        </p:nvSpPr>
        <p:spPr bwMode="auto">
          <a:xfrm>
            <a:off x="989261" y="1357314"/>
            <a:ext cx="1710531" cy="2769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ja-JP" sz="1200" dirty="0" smtClean="0">
                <a:solidFill>
                  <a:srgbClr val="FF0000"/>
                </a:solidFill>
              </a:rPr>
              <a:t>6011105002701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cxnSp>
        <p:nvCxnSpPr>
          <p:cNvPr id="10307" name="直線矢印コネクタ 66"/>
          <p:cNvCxnSpPr>
            <a:cxnSpLocks noChangeShapeType="1"/>
            <a:endCxn id="10306" idx="3"/>
          </p:cNvCxnSpPr>
          <p:nvPr/>
        </p:nvCxnSpPr>
        <p:spPr bwMode="auto">
          <a:xfrm flipH="1">
            <a:off x="2699792" y="460375"/>
            <a:ext cx="2058196" cy="1022352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テキスト ボックス 67"/>
          <p:cNvSpPr txBox="1"/>
          <p:nvPr/>
        </p:nvSpPr>
        <p:spPr>
          <a:xfrm>
            <a:off x="4780986" y="254000"/>
            <a:ext cx="1979612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200" dirty="0" smtClean="0">
                <a:solidFill>
                  <a:srgbClr val="FF0000"/>
                </a:solidFill>
              </a:rPr>
              <a:t>首都大の法人</a:t>
            </a:r>
            <a:r>
              <a:rPr lang="ja-JP" altLang="en-US" sz="1200" dirty="0">
                <a:solidFill>
                  <a:srgbClr val="FF0000"/>
                </a:solidFill>
              </a:rPr>
              <a:t>番号</a:t>
            </a:r>
            <a:r>
              <a:rPr lang="ja-JP" altLang="en-US" sz="1200" dirty="0" smtClean="0">
                <a:solidFill>
                  <a:srgbClr val="FF0000"/>
                </a:solidFill>
              </a:rPr>
              <a:t>記載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0309" name="Oval 34"/>
          <p:cNvSpPr>
            <a:spLocks noChangeArrowheads="1"/>
          </p:cNvSpPr>
          <p:nvPr/>
        </p:nvSpPr>
        <p:spPr bwMode="auto">
          <a:xfrm>
            <a:off x="1814513" y="361950"/>
            <a:ext cx="227012" cy="195263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311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913813" y="6524625"/>
            <a:ext cx="261937" cy="325438"/>
          </a:xfrm>
          <a:solidFill>
            <a:schemeClr val="bg1"/>
          </a:solidFill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8D8B44-3C1A-4F8F-AA95-75C2423F9775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400" smtClean="0"/>
          </a:p>
        </p:txBody>
      </p:sp>
      <p:sp>
        <p:nvSpPr>
          <p:cNvPr id="10312" name="Line 24"/>
          <p:cNvSpPr>
            <a:spLocks noChangeShapeType="1"/>
          </p:cNvSpPr>
          <p:nvPr/>
        </p:nvSpPr>
        <p:spPr bwMode="auto">
          <a:xfrm flipH="1">
            <a:off x="2592388" y="406400"/>
            <a:ext cx="1031875" cy="29527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3" name="Rectangle 25"/>
          <p:cNvSpPr>
            <a:spLocks noChangeArrowheads="1"/>
          </p:cNvSpPr>
          <p:nvPr/>
        </p:nvSpPr>
        <p:spPr bwMode="auto">
          <a:xfrm>
            <a:off x="3379787" y="104775"/>
            <a:ext cx="1336229" cy="285750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000"/>
              <a:t>パンフレットを参考に！</a:t>
            </a:r>
          </a:p>
        </p:txBody>
      </p:sp>
    </p:spTree>
    <p:extLst>
      <p:ext uri="{BB962C8B-B14F-4D97-AF65-F5344CB8AC3E}">
        <p14:creationId xmlns:p14="http://schemas.microsoft.com/office/powerpoint/2010/main" val="5099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1887"/>
          </a:xfrm>
        </p:spPr>
        <p:txBody>
          <a:bodyPr/>
          <a:lstStyle/>
          <a:p>
            <a:endParaRPr lang="ja-JP" altLang="en-US" smtClean="0"/>
          </a:p>
        </p:txBody>
      </p:sp>
      <p:sp>
        <p:nvSpPr>
          <p:cNvPr id="1126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9925"/>
          </a:xfrm>
        </p:spPr>
        <p:txBody>
          <a:bodyPr/>
          <a:lstStyle/>
          <a:p>
            <a:endParaRPr lang="ja-JP" alt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622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Oval 3"/>
          <p:cNvSpPr>
            <a:spLocks noChangeArrowheads="1"/>
          </p:cNvSpPr>
          <p:nvPr/>
        </p:nvSpPr>
        <p:spPr bwMode="auto">
          <a:xfrm>
            <a:off x="2513013" y="282575"/>
            <a:ext cx="144462" cy="144463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465263" y="622300"/>
            <a:ext cx="7921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000">
                <a:solidFill>
                  <a:srgbClr val="FF0000"/>
                </a:solidFill>
              </a:rPr>
              <a:t>○○</a:t>
            </a:r>
            <a:r>
              <a:rPr lang="ja-JP" altLang="en-US" sz="1000">
                <a:solidFill>
                  <a:srgbClr val="FF0000"/>
                </a:solidFill>
              </a:rPr>
              <a:t>銀行</a:t>
            </a: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484438" y="655638"/>
            <a:ext cx="790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１  ２  ３  ４</a:t>
            </a:r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3492500" y="617379"/>
            <a:ext cx="7921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 b="1" dirty="0" smtClean="0">
                <a:solidFill>
                  <a:srgbClr val="FF0000"/>
                </a:solidFill>
              </a:rPr>
              <a:t>６   ２  ２  </a:t>
            </a:r>
            <a:r>
              <a:rPr lang="ja-JP" altLang="en-US" sz="1000" b="1" dirty="0">
                <a:solidFill>
                  <a:srgbClr val="FF0000"/>
                </a:solidFill>
              </a:rPr>
              <a:t>０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1382713" y="827088"/>
            <a:ext cx="216058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100" b="1" dirty="0" smtClean="0">
                <a:solidFill>
                  <a:srgbClr val="FF0000"/>
                </a:solidFill>
              </a:rPr>
              <a:t>東京都八王子市南大沢１－１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274" name="Text Box 8"/>
          <p:cNvSpPr txBox="1">
            <a:spLocks noChangeArrowheads="1"/>
          </p:cNvSpPr>
          <p:nvPr/>
        </p:nvSpPr>
        <p:spPr bwMode="auto">
          <a:xfrm>
            <a:off x="1404938" y="1007150"/>
            <a:ext cx="216058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100" b="1" dirty="0" smtClean="0">
                <a:solidFill>
                  <a:srgbClr val="FF0000"/>
                </a:solidFill>
              </a:rPr>
              <a:t>公立大学法人首都大学東京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1382713" y="1436688"/>
            <a:ext cx="2735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>
                <a:solidFill>
                  <a:srgbClr val="FF0000"/>
                </a:solidFill>
              </a:rPr>
              <a:t>トウキョウト　エドガワク　エドガワ　１－２－３　エドアパート</a:t>
            </a:r>
          </a:p>
        </p:txBody>
      </p:sp>
      <p:sp>
        <p:nvSpPr>
          <p:cNvPr id="11276" name="Text Box 10"/>
          <p:cNvSpPr txBox="1">
            <a:spLocks noChangeArrowheads="1"/>
          </p:cNvSpPr>
          <p:nvPr/>
        </p:nvSpPr>
        <p:spPr bwMode="auto">
          <a:xfrm>
            <a:off x="1244600" y="2008188"/>
            <a:ext cx="1512888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900">
                <a:solidFill>
                  <a:srgbClr val="FF0000"/>
                </a:solidFill>
              </a:rPr>
              <a:t>ﾄ ｳ ｷ  ｮ ｳ     ﾀ  ﾛ ｳ</a:t>
            </a:r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1339850" y="1795463"/>
            <a:ext cx="27352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>
                <a:solidFill>
                  <a:srgbClr val="FF0000"/>
                </a:solidFill>
              </a:rPr>
              <a:t>東京都　江戸川区　江戸川　１－２－３　江戸アパート</a:t>
            </a:r>
          </a:p>
        </p:txBody>
      </p:sp>
      <p:sp>
        <p:nvSpPr>
          <p:cNvPr id="11278" name="Text Box 12"/>
          <p:cNvSpPr txBox="1">
            <a:spLocks noChangeArrowheads="1"/>
          </p:cNvSpPr>
          <p:nvPr/>
        </p:nvSpPr>
        <p:spPr bwMode="auto">
          <a:xfrm>
            <a:off x="1187450" y="1590675"/>
            <a:ext cx="12255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 dirty="0">
                <a:solidFill>
                  <a:srgbClr val="FF0000"/>
                </a:solidFill>
              </a:rPr>
              <a:t> </a:t>
            </a:r>
            <a:r>
              <a:rPr lang="ja-JP" altLang="en-US" sz="800" dirty="0">
                <a:solidFill>
                  <a:srgbClr val="FF0000"/>
                </a:solidFill>
              </a:rPr>
              <a:t>１  </a:t>
            </a:r>
            <a:r>
              <a:rPr lang="en-US" altLang="ja-JP" sz="800" dirty="0">
                <a:solidFill>
                  <a:srgbClr val="FF0000"/>
                </a:solidFill>
              </a:rPr>
              <a:t>3   2      0  </a:t>
            </a:r>
            <a:r>
              <a:rPr lang="en-US" altLang="ja-JP" sz="800" dirty="0" smtClean="0">
                <a:solidFill>
                  <a:srgbClr val="FF0000"/>
                </a:solidFill>
              </a:rPr>
              <a:t>0  </a:t>
            </a:r>
            <a:r>
              <a:rPr lang="en-US" altLang="ja-JP" sz="800" dirty="0">
                <a:solidFill>
                  <a:srgbClr val="FF0000"/>
                </a:solidFill>
              </a:rPr>
              <a:t>1  3</a:t>
            </a:r>
          </a:p>
        </p:txBody>
      </p:sp>
      <p:sp>
        <p:nvSpPr>
          <p:cNvPr id="11279" name="Text Box 13"/>
          <p:cNvSpPr txBox="1">
            <a:spLocks noChangeArrowheads="1"/>
          </p:cNvSpPr>
          <p:nvPr/>
        </p:nvSpPr>
        <p:spPr bwMode="auto">
          <a:xfrm>
            <a:off x="2914650" y="1593850"/>
            <a:ext cx="15128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>
                <a:solidFill>
                  <a:srgbClr val="FF0000"/>
                </a:solidFill>
              </a:rPr>
              <a:t> 03   3123  4567</a:t>
            </a:r>
          </a:p>
        </p:txBody>
      </p:sp>
      <p:sp>
        <p:nvSpPr>
          <p:cNvPr id="11280" name="Text Box 14"/>
          <p:cNvSpPr txBox="1">
            <a:spLocks noChangeArrowheads="1"/>
          </p:cNvSpPr>
          <p:nvPr/>
        </p:nvSpPr>
        <p:spPr bwMode="auto">
          <a:xfrm>
            <a:off x="3849688" y="1858963"/>
            <a:ext cx="504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３１２  </a:t>
            </a:r>
          </a:p>
        </p:txBody>
      </p:sp>
      <p:sp>
        <p:nvSpPr>
          <p:cNvPr id="11281" name="Oval 15"/>
          <p:cNvSpPr>
            <a:spLocks noChangeArrowheads="1"/>
          </p:cNvSpPr>
          <p:nvPr/>
        </p:nvSpPr>
        <p:spPr bwMode="auto">
          <a:xfrm>
            <a:off x="3992563" y="2155825"/>
            <a:ext cx="288925" cy="28575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11282" name="Text Box 16"/>
          <p:cNvSpPr txBox="1">
            <a:spLocks noChangeArrowheads="1"/>
          </p:cNvSpPr>
          <p:nvPr/>
        </p:nvSpPr>
        <p:spPr bwMode="auto">
          <a:xfrm>
            <a:off x="1322388" y="2227263"/>
            <a:ext cx="11525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200">
                <a:solidFill>
                  <a:srgbClr val="FF0000"/>
                </a:solidFill>
              </a:rPr>
              <a:t>東京　太郎</a:t>
            </a:r>
          </a:p>
        </p:txBody>
      </p:sp>
      <p:sp>
        <p:nvSpPr>
          <p:cNvPr id="11283" name="Text Box 17"/>
          <p:cNvSpPr txBox="1">
            <a:spLocks noChangeArrowheads="1"/>
          </p:cNvSpPr>
          <p:nvPr/>
        </p:nvSpPr>
        <p:spPr bwMode="auto">
          <a:xfrm>
            <a:off x="1204913" y="2862263"/>
            <a:ext cx="15128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３  ６  ７  ２ ０  ０  ３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1284" name="Text Box 18"/>
          <p:cNvSpPr txBox="1">
            <a:spLocks noChangeArrowheads="1"/>
          </p:cNvSpPr>
          <p:nvPr/>
        </p:nvSpPr>
        <p:spPr bwMode="auto">
          <a:xfrm>
            <a:off x="1574800" y="2532062"/>
            <a:ext cx="10080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>
                <a:solidFill>
                  <a:srgbClr val="FF0000"/>
                </a:solidFill>
                <a:ea typeface="HG明朝E" pitchFamily="17" charset="-128"/>
              </a:rPr>
              <a:t>東京　太郎</a:t>
            </a:r>
          </a:p>
        </p:txBody>
      </p:sp>
      <p:sp>
        <p:nvSpPr>
          <p:cNvPr id="11285" name="Text Box 19"/>
          <p:cNvSpPr txBox="1">
            <a:spLocks noChangeArrowheads="1"/>
          </p:cNvSpPr>
          <p:nvPr/>
        </p:nvSpPr>
        <p:spPr bwMode="auto">
          <a:xfrm>
            <a:off x="1524324" y="2692400"/>
            <a:ext cx="10080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>
                <a:solidFill>
                  <a:srgbClr val="FF0000"/>
                </a:solidFill>
                <a:ea typeface="HG明朝E" pitchFamily="17" charset="-128"/>
              </a:rPr>
              <a:t>０１２３４５６７</a:t>
            </a:r>
          </a:p>
        </p:txBody>
      </p:sp>
      <p:sp>
        <p:nvSpPr>
          <p:cNvPr id="11286" name="Text Box 20"/>
          <p:cNvSpPr txBox="1">
            <a:spLocks noChangeArrowheads="1"/>
          </p:cNvSpPr>
          <p:nvPr/>
        </p:nvSpPr>
        <p:spPr bwMode="auto">
          <a:xfrm>
            <a:off x="1289050" y="3027819"/>
            <a:ext cx="151288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総務部人事課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1287" name="Text Box 21"/>
          <p:cNvSpPr txBox="1">
            <a:spLocks noChangeArrowheads="1"/>
          </p:cNvSpPr>
          <p:nvPr/>
        </p:nvSpPr>
        <p:spPr bwMode="auto">
          <a:xfrm>
            <a:off x="151151" y="2636838"/>
            <a:ext cx="338137" cy="1212850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>
                <a:solidFill>
                  <a:schemeClr val="accent2"/>
                </a:solidFill>
              </a:rPr>
              <a:t>２枚目も忘れずに！</a:t>
            </a:r>
          </a:p>
        </p:txBody>
      </p:sp>
      <p:sp>
        <p:nvSpPr>
          <p:cNvPr id="11288" name="Text Box 22"/>
          <p:cNvSpPr txBox="1">
            <a:spLocks noChangeArrowheads="1"/>
          </p:cNvSpPr>
          <p:nvPr/>
        </p:nvSpPr>
        <p:spPr bwMode="auto">
          <a:xfrm>
            <a:off x="7805738" y="368300"/>
            <a:ext cx="10080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 dirty="0" smtClean="0">
                <a:solidFill>
                  <a:srgbClr val="FF0000"/>
                </a:solidFill>
              </a:rPr>
              <a:t>29       </a:t>
            </a:r>
            <a:r>
              <a:rPr lang="en-US" altLang="ja-JP" sz="800" dirty="0">
                <a:solidFill>
                  <a:srgbClr val="FF0000"/>
                </a:solidFill>
              </a:rPr>
              <a:t>5      30</a:t>
            </a:r>
          </a:p>
        </p:txBody>
      </p:sp>
      <p:sp>
        <p:nvSpPr>
          <p:cNvPr id="11289" name="Rectangle 23"/>
          <p:cNvSpPr>
            <a:spLocks noChangeArrowheads="1"/>
          </p:cNvSpPr>
          <p:nvPr/>
        </p:nvSpPr>
        <p:spPr bwMode="auto">
          <a:xfrm>
            <a:off x="2484438" y="620713"/>
            <a:ext cx="574675" cy="247650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290" name="Line 24"/>
          <p:cNvSpPr>
            <a:spLocks noChangeShapeType="1"/>
          </p:cNvSpPr>
          <p:nvPr/>
        </p:nvSpPr>
        <p:spPr bwMode="auto">
          <a:xfrm flipH="1">
            <a:off x="3132138" y="333375"/>
            <a:ext cx="1439862" cy="2841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1" name="Rectangle 25"/>
          <p:cNvSpPr>
            <a:spLocks noChangeArrowheads="1"/>
          </p:cNvSpPr>
          <p:nvPr/>
        </p:nvSpPr>
        <p:spPr bwMode="auto">
          <a:xfrm>
            <a:off x="4572000" y="115888"/>
            <a:ext cx="1295400" cy="285750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000" dirty="0"/>
              <a:t>パンフレットを参考に！</a:t>
            </a:r>
          </a:p>
        </p:txBody>
      </p:sp>
      <p:sp>
        <p:nvSpPr>
          <p:cNvPr id="11292" name="Rectangle 26"/>
          <p:cNvSpPr>
            <a:spLocks noChangeArrowheads="1"/>
          </p:cNvSpPr>
          <p:nvPr/>
        </p:nvSpPr>
        <p:spPr bwMode="auto">
          <a:xfrm>
            <a:off x="3535363" y="617538"/>
            <a:ext cx="717550" cy="250825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293" name="Rectangle 27"/>
          <p:cNvSpPr>
            <a:spLocks noChangeArrowheads="1"/>
          </p:cNvSpPr>
          <p:nvPr/>
        </p:nvSpPr>
        <p:spPr bwMode="auto">
          <a:xfrm>
            <a:off x="1258888" y="838200"/>
            <a:ext cx="2160587" cy="428625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294" name="Oval 28"/>
          <p:cNvSpPr>
            <a:spLocks noChangeArrowheads="1"/>
          </p:cNvSpPr>
          <p:nvPr/>
        </p:nvSpPr>
        <p:spPr bwMode="auto">
          <a:xfrm>
            <a:off x="4284663" y="1052513"/>
            <a:ext cx="647700" cy="284162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固定</a:t>
            </a:r>
          </a:p>
        </p:txBody>
      </p:sp>
      <p:sp>
        <p:nvSpPr>
          <p:cNvPr id="11295" name="Line 29"/>
          <p:cNvSpPr>
            <a:spLocks noChangeShapeType="1"/>
          </p:cNvSpPr>
          <p:nvPr/>
        </p:nvSpPr>
        <p:spPr bwMode="auto">
          <a:xfrm flipH="1">
            <a:off x="3563938" y="1196975"/>
            <a:ext cx="7207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6" name="Line 30"/>
          <p:cNvSpPr>
            <a:spLocks noChangeShapeType="1"/>
          </p:cNvSpPr>
          <p:nvPr/>
        </p:nvSpPr>
        <p:spPr bwMode="auto">
          <a:xfrm flipH="1" flipV="1">
            <a:off x="4211638" y="981075"/>
            <a:ext cx="144462" cy="1428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7" name="Rectangle 31"/>
          <p:cNvSpPr>
            <a:spLocks noChangeArrowheads="1"/>
          </p:cNvSpPr>
          <p:nvPr/>
        </p:nvSpPr>
        <p:spPr bwMode="auto">
          <a:xfrm>
            <a:off x="1233488" y="2559050"/>
            <a:ext cx="1225550" cy="346075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298" name="Line 32"/>
          <p:cNvSpPr>
            <a:spLocks noChangeShapeType="1"/>
          </p:cNvSpPr>
          <p:nvPr/>
        </p:nvSpPr>
        <p:spPr bwMode="auto">
          <a:xfrm>
            <a:off x="489288" y="2708275"/>
            <a:ext cx="769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9" name="Oval 33"/>
          <p:cNvSpPr>
            <a:spLocks noChangeArrowheads="1"/>
          </p:cNvSpPr>
          <p:nvPr/>
        </p:nvSpPr>
        <p:spPr bwMode="auto">
          <a:xfrm>
            <a:off x="5037138" y="1096963"/>
            <a:ext cx="146050" cy="142875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300" name="Oval 34"/>
          <p:cNvSpPr>
            <a:spLocks noChangeArrowheads="1"/>
          </p:cNvSpPr>
          <p:nvPr/>
        </p:nvSpPr>
        <p:spPr bwMode="auto">
          <a:xfrm>
            <a:off x="3016250" y="2673350"/>
            <a:ext cx="144463" cy="142875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301" name="Oval 35"/>
          <p:cNvSpPr>
            <a:spLocks noChangeArrowheads="1"/>
          </p:cNvSpPr>
          <p:nvPr/>
        </p:nvSpPr>
        <p:spPr bwMode="auto">
          <a:xfrm>
            <a:off x="2601913" y="2398713"/>
            <a:ext cx="144462" cy="144462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302" name="Text Box 36"/>
          <p:cNvSpPr txBox="1">
            <a:spLocks noChangeArrowheads="1"/>
          </p:cNvSpPr>
          <p:nvPr/>
        </p:nvSpPr>
        <p:spPr bwMode="auto">
          <a:xfrm>
            <a:off x="2736850" y="2363788"/>
            <a:ext cx="1054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 dirty="0">
                <a:solidFill>
                  <a:srgbClr val="FF0000"/>
                </a:solidFill>
              </a:rPr>
              <a:t>0 2</a:t>
            </a:r>
            <a:r>
              <a:rPr lang="ja-JP" altLang="en-US" sz="800" dirty="0">
                <a:solidFill>
                  <a:srgbClr val="FF0000"/>
                </a:solidFill>
              </a:rPr>
              <a:t>  </a:t>
            </a:r>
            <a:r>
              <a:rPr lang="en-US" altLang="ja-JP" sz="800" dirty="0">
                <a:solidFill>
                  <a:srgbClr val="FF0000"/>
                </a:solidFill>
              </a:rPr>
              <a:t>0 9  3 0   2  </a:t>
            </a:r>
            <a:r>
              <a:rPr lang="en-US" altLang="ja-JP" sz="800" dirty="0" smtClean="0">
                <a:solidFill>
                  <a:srgbClr val="FF0000"/>
                </a:solidFill>
              </a:rPr>
              <a:t>6</a:t>
            </a:r>
            <a:endParaRPr lang="en-US" altLang="ja-JP" sz="800" dirty="0">
              <a:solidFill>
                <a:srgbClr val="FF0000"/>
              </a:solidFill>
            </a:endParaRPr>
          </a:p>
        </p:txBody>
      </p:sp>
      <p:sp>
        <p:nvSpPr>
          <p:cNvPr id="11303" name="Oval 37"/>
          <p:cNvSpPr>
            <a:spLocks noChangeArrowheads="1"/>
          </p:cNvSpPr>
          <p:nvPr/>
        </p:nvSpPr>
        <p:spPr bwMode="auto">
          <a:xfrm>
            <a:off x="3708400" y="2417763"/>
            <a:ext cx="144463" cy="141287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304" name="Oval 38"/>
          <p:cNvSpPr>
            <a:spLocks noChangeArrowheads="1"/>
          </p:cNvSpPr>
          <p:nvPr/>
        </p:nvSpPr>
        <p:spPr bwMode="auto">
          <a:xfrm>
            <a:off x="4067175" y="1454150"/>
            <a:ext cx="1042988" cy="3571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b="1"/>
              <a:t>きちんと囲む！</a:t>
            </a:r>
          </a:p>
        </p:txBody>
      </p:sp>
      <p:sp>
        <p:nvSpPr>
          <p:cNvPr id="11305" name="Line 39"/>
          <p:cNvSpPr>
            <a:spLocks noChangeShapeType="1"/>
          </p:cNvSpPr>
          <p:nvPr/>
        </p:nvSpPr>
        <p:spPr bwMode="auto">
          <a:xfrm flipH="1" flipV="1">
            <a:off x="2584450" y="428625"/>
            <a:ext cx="1490663" cy="1203325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6" name="Line 40"/>
          <p:cNvSpPr>
            <a:spLocks noChangeShapeType="1"/>
          </p:cNvSpPr>
          <p:nvPr/>
        </p:nvSpPr>
        <p:spPr bwMode="auto">
          <a:xfrm flipH="1">
            <a:off x="2751138" y="1700213"/>
            <a:ext cx="1244600" cy="741362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7" name="Line 41"/>
          <p:cNvSpPr>
            <a:spLocks noChangeShapeType="1"/>
          </p:cNvSpPr>
          <p:nvPr/>
        </p:nvSpPr>
        <p:spPr bwMode="auto">
          <a:xfrm flipH="1">
            <a:off x="3852863" y="1773238"/>
            <a:ext cx="142875" cy="668337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8" name="Line 42"/>
          <p:cNvSpPr>
            <a:spLocks noChangeShapeType="1"/>
          </p:cNvSpPr>
          <p:nvPr/>
        </p:nvSpPr>
        <p:spPr bwMode="auto">
          <a:xfrm flipH="1">
            <a:off x="3132138" y="1631950"/>
            <a:ext cx="935037" cy="1046163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9" name="Line 43"/>
          <p:cNvSpPr>
            <a:spLocks noChangeShapeType="1"/>
          </p:cNvSpPr>
          <p:nvPr/>
        </p:nvSpPr>
        <p:spPr bwMode="auto">
          <a:xfrm flipV="1">
            <a:off x="5076825" y="1254125"/>
            <a:ext cx="0" cy="300038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10" name="Text Box 44"/>
          <p:cNvSpPr txBox="1">
            <a:spLocks noChangeArrowheads="1"/>
          </p:cNvSpPr>
          <p:nvPr/>
        </p:nvSpPr>
        <p:spPr bwMode="auto">
          <a:xfrm>
            <a:off x="5572530" y="6057158"/>
            <a:ext cx="93503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600" dirty="0">
                <a:solidFill>
                  <a:srgbClr val="FF0000"/>
                </a:solidFill>
              </a:rPr>
              <a:t>   </a:t>
            </a:r>
            <a:r>
              <a:rPr lang="en-US" altLang="ja-JP" sz="600" dirty="0" smtClean="0">
                <a:solidFill>
                  <a:srgbClr val="FF0000"/>
                </a:solidFill>
              </a:rPr>
              <a:t>29       </a:t>
            </a:r>
            <a:r>
              <a:rPr lang="en-US" altLang="ja-JP" sz="600" dirty="0">
                <a:solidFill>
                  <a:srgbClr val="FF0000"/>
                </a:solidFill>
              </a:rPr>
              <a:t>5     30</a:t>
            </a:r>
          </a:p>
        </p:txBody>
      </p:sp>
      <p:sp>
        <p:nvSpPr>
          <p:cNvPr id="11311" name="Text Box 45"/>
          <p:cNvSpPr txBox="1">
            <a:spLocks noChangeArrowheads="1"/>
          </p:cNvSpPr>
          <p:nvPr/>
        </p:nvSpPr>
        <p:spPr bwMode="auto">
          <a:xfrm>
            <a:off x="5715000" y="6164263"/>
            <a:ext cx="1512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600" dirty="0" smtClean="0">
                <a:solidFill>
                  <a:srgbClr val="FF0000"/>
                </a:solidFill>
              </a:rPr>
              <a:t>理事長　　島田　晴雄</a:t>
            </a:r>
            <a:endParaRPr lang="ja-JP" altLang="en-US" sz="600" dirty="0">
              <a:solidFill>
                <a:srgbClr val="FF0000"/>
              </a:solidFill>
            </a:endParaRPr>
          </a:p>
        </p:txBody>
      </p:sp>
      <p:sp>
        <p:nvSpPr>
          <p:cNvPr id="11312" name="Rectangle 46"/>
          <p:cNvSpPr>
            <a:spLocks noChangeArrowheads="1"/>
          </p:cNvSpPr>
          <p:nvPr/>
        </p:nvSpPr>
        <p:spPr bwMode="auto">
          <a:xfrm>
            <a:off x="7094538" y="5945188"/>
            <a:ext cx="731837" cy="43338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100" dirty="0" smtClean="0">
                <a:solidFill>
                  <a:srgbClr val="FF0000"/>
                </a:solidFill>
              </a:rPr>
              <a:t>理事長印</a:t>
            </a:r>
            <a:endParaRPr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1313" name="Text Box 47"/>
          <p:cNvSpPr txBox="1">
            <a:spLocks noChangeArrowheads="1"/>
          </p:cNvSpPr>
          <p:nvPr/>
        </p:nvSpPr>
        <p:spPr bwMode="auto">
          <a:xfrm>
            <a:off x="1512888" y="4605338"/>
            <a:ext cx="1511300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　　</a:t>
            </a:r>
            <a:r>
              <a:rPr lang="ja-JP" altLang="en-US" sz="900">
                <a:solidFill>
                  <a:srgbClr val="FF0000"/>
                </a:solidFill>
              </a:rPr>
              <a:t>　￥１  ０</a:t>
            </a:r>
          </a:p>
        </p:txBody>
      </p:sp>
      <p:sp>
        <p:nvSpPr>
          <p:cNvPr id="11314" name="Text Box 48"/>
          <p:cNvSpPr txBox="1">
            <a:spLocks noChangeArrowheads="1"/>
          </p:cNvSpPr>
          <p:nvPr/>
        </p:nvSpPr>
        <p:spPr bwMode="auto">
          <a:xfrm>
            <a:off x="1501775" y="4924425"/>
            <a:ext cx="1512888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　 　</a:t>
            </a:r>
            <a:r>
              <a:rPr lang="ja-JP" altLang="en-US" sz="900">
                <a:solidFill>
                  <a:srgbClr val="FF0000"/>
                </a:solidFill>
              </a:rPr>
              <a:t>￥  ５  ０</a:t>
            </a:r>
          </a:p>
        </p:txBody>
      </p:sp>
      <p:sp>
        <p:nvSpPr>
          <p:cNvPr id="11315" name="Text Box 49"/>
          <p:cNvSpPr txBox="1">
            <a:spLocks noChangeArrowheads="1"/>
          </p:cNvSpPr>
          <p:nvPr/>
        </p:nvSpPr>
        <p:spPr bwMode="auto">
          <a:xfrm>
            <a:off x="1509713" y="5194300"/>
            <a:ext cx="1512887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　　</a:t>
            </a:r>
            <a:r>
              <a:rPr lang="ja-JP" altLang="en-US" sz="900">
                <a:solidFill>
                  <a:srgbClr val="FF0000"/>
                </a:solidFill>
              </a:rPr>
              <a:t> ￥  </a:t>
            </a:r>
            <a:r>
              <a:rPr lang="en-US" altLang="ja-JP" sz="900">
                <a:solidFill>
                  <a:srgbClr val="FF0000"/>
                </a:solidFill>
              </a:rPr>
              <a:t>5  </a:t>
            </a:r>
            <a:r>
              <a:rPr lang="ja-JP" altLang="en-US" sz="900">
                <a:solidFill>
                  <a:srgbClr val="FF0000"/>
                </a:solidFill>
              </a:rPr>
              <a:t>０</a:t>
            </a:r>
          </a:p>
        </p:txBody>
      </p:sp>
      <p:sp>
        <p:nvSpPr>
          <p:cNvPr id="11316" name="Text Box 50"/>
          <p:cNvSpPr txBox="1">
            <a:spLocks noChangeArrowheads="1"/>
          </p:cNvSpPr>
          <p:nvPr/>
        </p:nvSpPr>
        <p:spPr bwMode="auto">
          <a:xfrm>
            <a:off x="1322388" y="5510213"/>
            <a:ext cx="151288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b="1" dirty="0">
                <a:solidFill>
                  <a:srgbClr val="FF0000"/>
                </a:solidFill>
              </a:rPr>
              <a:t>　　</a:t>
            </a:r>
            <a:r>
              <a:rPr lang="ja-JP" altLang="en-US" sz="900" b="1" dirty="0">
                <a:solidFill>
                  <a:srgbClr val="FF0000"/>
                </a:solidFill>
              </a:rPr>
              <a:t>　　２  </a:t>
            </a:r>
            <a:r>
              <a:rPr lang="ja-JP" altLang="en-US" sz="900" b="1" dirty="0" smtClean="0">
                <a:solidFill>
                  <a:srgbClr val="FF0000"/>
                </a:solidFill>
              </a:rPr>
              <a:t>９ </a:t>
            </a:r>
            <a:r>
              <a:rPr lang="ja-JP" altLang="en-US" sz="900" b="1" dirty="0">
                <a:solidFill>
                  <a:srgbClr val="FF0000"/>
                </a:solidFill>
              </a:rPr>
              <a:t>０ ９</a:t>
            </a:r>
          </a:p>
        </p:txBody>
      </p:sp>
      <p:sp>
        <p:nvSpPr>
          <p:cNvPr id="11317" name="Text Box 51"/>
          <p:cNvSpPr txBox="1">
            <a:spLocks noChangeArrowheads="1"/>
          </p:cNvSpPr>
          <p:nvPr/>
        </p:nvSpPr>
        <p:spPr bwMode="auto">
          <a:xfrm>
            <a:off x="1295400" y="5822950"/>
            <a:ext cx="1512888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　　</a:t>
            </a:r>
            <a:r>
              <a:rPr lang="ja-JP" altLang="en-US" sz="900">
                <a:solidFill>
                  <a:srgbClr val="FF0000"/>
                </a:solidFill>
              </a:rPr>
              <a:t>　　２  ５ ０</a:t>
            </a:r>
          </a:p>
        </p:txBody>
      </p:sp>
      <p:sp>
        <p:nvSpPr>
          <p:cNvPr id="11318" name="Oval 52"/>
          <p:cNvSpPr>
            <a:spLocks noChangeArrowheads="1"/>
          </p:cNvSpPr>
          <p:nvPr/>
        </p:nvSpPr>
        <p:spPr bwMode="auto">
          <a:xfrm>
            <a:off x="2552700" y="5724525"/>
            <a:ext cx="1798638" cy="3873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319" name="Oval 53"/>
          <p:cNvSpPr>
            <a:spLocks noChangeArrowheads="1"/>
          </p:cNvSpPr>
          <p:nvPr/>
        </p:nvSpPr>
        <p:spPr bwMode="auto">
          <a:xfrm>
            <a:off x="2555875" y="4605338"/>
            <a:ext cx="1871663" cy="784225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320" name="Rectangle 54"/>
          <p:cNvSpPr>
            <a:spLocks noChangeArrowheads="1"/>
          </p:cNvSpPr>
          <p:nvPr/>
        </p:nvSpPr>
        <p:spPr bwMode="auto">
          <a:xfrm>
            <a:off x="3841750" y="4178300"/>
            <a:ext cx="1152525" cy="50006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FF0000"/>
                </a:solidFill>
              </a:rPr>
              <a:t>よく読んで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FF0000"/>
                </a:solidFill>
              </a:rPr>
              <a:t>チェックする</a:t>
            </a:r>
          </a:p>
        </p:txBody>
      </p:sp>
      <p:sp>
        <p:nvSpPr>
          <p:cNvPr id="11321" name="Line 55"/>
          <p:cNvSpPr>
            <a:spLocks noChangeShapeType="1"/>
          </p:cNvSpPr>
          <p:nvPr/>
        </p:nvSpPr>
        <p:spPr bwMode="auto">
          <a:xfrm flipH="1">
            <a:off x="3635375" y="4652963"/>
            <a:ext cx="288925" cy="285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22" name="Line 56"/>
          <p:cNvSpPr>
            <a:spLocks noChangeShapeType="1"/>
          </p:cNvSpPr>
          <p:nvPr/>
        </p:nvSpPr>
        <p:spPr bwMode="auto">
          <a:xfrm flipH="1">
            <a:off x="3995738" y="4732338"/>
            <a:ext cx="622300" cy="1057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23" name="Line 57"/>
          <p:cNvSpPr>
            <a:spLocks noChangeShapeType="1"/>
          </p:cNvSpPr>
          <p:nvPr/>
        </p:nvSpPr>
        <p:spPr bwMode="auto">
          <a:xfrm>
            <a:off x="611188" y="5662613"/>
            <a:ext cx="1223962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24" name="Text Box 58"/>
          <p:cNvSpPr txBox="1">
            <a:spLocks noChangeArrowheads="1"/>
          </p:cNvSpPr>
          <p:nvPr/>
        </p:nvSpPr>
        <p:spPr bwMode="auto">
          <a:xfrm>
            <a:off x="36513" y="4802188"/>
            <a:ext cx="647700" cy="177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/>
              <a:t>住宅＋年金で５５０万円まで！　　　年金で財形を行っていないか、控えと台帳で確認する。</a:t>
            </a:r>
          </a:p>
        </p:txBody>
      </p:sp>
      <p:sp>
        <p:nvSpPr>
          <p:cNvPr id="11325" name="Oval 61"/>
          <p:cNvSpPr>
            <a:spLocks noChangeArrowheads="1"/>
          </p:cNvSpPr>
          <p:nvPr/>
        </p:nvSpPr>
        <p:spPr bwMode="auto">
          <a:xfrm>
            <a:off x="5654675" y="1901825"/>
            <a:ext cx="144463" cy="142875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>
            <a:off x="5110163" y="1649413"/>
            <a:ext cx="544512" cy="2159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27" name="Text Box 64"/>
          <p:cNvSpPr txBox="1">
            <a:spLocks noChangeArrowheads="1"/>
          </p:cNvSpPr>
          <p:nvPr/>
        </p:nvSpPr>
        <p:spPr bwMode="auto">
          <a:xfrm>
            <a:off x="5575300" y="4205288"/>
            <a:ext cx="27352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600">
                <a:solidFill>
                  <a:srgbClr val="FF0000"/>
                </a:solidFill>
              </a:rPr>
              <a:t>東京都　江戸川区　江戸川　１－２－３　江戸アパート　３１２号室</a:t>
            </a:r>
          </a:p>
        </p:txBody>
      </p:sp>
      <p:sp>
        <p:nvSpPr>
          <p:cNvPr id="11328" name="Text Box 65"/>
          <p:cNvSpPr txBox="1">
            <a:spLocks noChangeArrowheads="1"/>
          </p:cNvSpPr>
          <p:nvPr/>
        </p:nvSpPr>
        <p:spPr bwMode="auto">
          <a:xfrm>
            <a:off x="5651500" y="4029075"/>
            <a:ext cx="27352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600">
                <a:solidFill>
                  <a:srgbClr val="FF0000"/>
                </a:solidFill>
              </a:rPr>
              <a:t>東京　太郎</a:t>
            </a:r>
          </a:p>
        </p:txBody>
      </p:sp>
      <p:sp>
        <p:nvSpPr>
          <p:cNvPr id="11329" name="Text Box 66"/>
          <p:cNvSpPr txBox="1">
            <a:spLocks noChangeArrowheads="1"/>
          </p:cNvSpPr>
          <p:nvPr/>
        </p:nvSpPr>
        <p:spPr bwMode="auto">
          <a:xfrm>
            <a:off x="5675313" y="3968750"/>
            <a:ext cx="27352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400">
                <a:solidFill>
                  <a:srgbClr val="FF0000"/>
                </a:solidFill>
              </a:rPr>
              <a:t>トウキョウ　タロウ</a:t>
            </a:r>
          </a:p>
        </p:txBody>
      </p:sp>
      <p:sp>
        <p:nvSpPr>
          <p:cNvPr id="11330" name="Oval 67"/>
          <p:cNvSpPr>
            <a:spLocks noChangeArrowheads="1"/>
          </p:cNvSpPr>
          <p:nvPr/>
        </p:nvSpPr>
        <p:spPr bwMode="auto">
          <a:xfrm>
            <a:off x="8164513" y="4062413"/>
            <a:ext cx="288925" cy="28575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11331" name="Text Box 68"/>
          <p:cNvSpPr txBox="1">
            <a:spLocks noChangeArrowheads="1"/>
          </p:cNvSpPr>
          <p:nvPr/>
        </p:nvSpPr>
        <p:spPr bwMode="auto">
          <a:xfrm>
            <a:off x="7994650" y="3870325"/>
            <a:ext cx="11493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600" dirty="0" smtClean="0">
                <a:solidFill>
                  <a:srgbClr val="FF0000"/>
                </a:solidFill>
              </a:rPr>
              <a:t>29      </a:t>
            </a:r>
            <a:r>
              <a:rPr lang="en-US" altLang="ja-JP" sz="600" dirty="0">
                <a:solidFill>
                  <a:srgbClr val="FF0000"/>
                </a:solidFill>
              </a:rPr>
              <a:t>5     30</a:t>
            </a:r>
          </a:p>
        </p:txBody>
      </p:sp>
      <p:sp>
        <p:nvSpPr>
          <p:cNvPr id="11332" name="Text Box 69"/>
          <p:cNvSpPr txBox="1">
            <a:spLocks noChangeArrowheads="1"/>
          </p:cNvSpPr>
          <p:nvPr/>
        </p:nvSpPr>
        <p:spPr bwMode="auto">
          <a:xfrm>
            <a:off x="5970588" y="4891088"/>
            <a:ext cx="7921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>
                <a:solidFill>
                  <a:srgbClr val="FF0000"/>
                </a:solidFill>
              </a:rPr>
              <a:t>○○</a:t>
            </a:r>
            <a:r>
              <a:rPr lang="ja-JP" altLang="en-US" sz="800">
                <a:solidFill>
                  <a:srgbClr val="FF0000"/>
                </a:solidFill>
              </a:rPr>
              <a:t>銀行</a:t>
            </a:r>
          </a:p>
        </p:txBody>
      </p:sp>
      <p:sp>
        <p:nvSpPr>
          <p:cNvPr id="11333" name="Text Box 70"/>
          <p:cNvSpPr txBox="1">
            <a:spLocks noChangeArrowheads="1"/>
          </p:cNvSpPr>
          <p:nvPr/>
        </p:nvSpPr>
        <p:spPr bwMode="auto">
          <a:xfrm>
            <a:off x="6862763" y="4852988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>
                <a:solidFill>
                  <a:srgbClr val="FF0000"/>
                </a:solidFill>
              </a:rPr>
              <a:t>2  5  0</a:t>
            </a:r>
          </a:p>
        </p:txBody>
      </p:sp>
      <p:sp>
        <p:nvSpPr>
          <p:cNvPr id="11334" name="Text Box 71"/>
          <p:cNvSpPr txBox="1">
            <a:spLocks noChangeArrowheads="1"/>
          </p:cNvSpPr>
          <p:nvPr/>
        </p:nvSpPr>
        <p:spPr bwMode="auto">
          <a:xfrm>
            <a:off x="5970588" y="5216525"/>
            <a:ext cx="792162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>
                <a:solidFill>
                  <a:srgbClr val="FF0000"/>
                </a:solidFill>
              </a:rPr>
              <a:t>○○</a:t>
            </a:r>
            <a:r>
              <a:rPr lang="ja-JP" altLang="en-US" sz="800">
                <a:solidFill>
                  <a:srgbClr val="FF0000"/>
                </a:solidFill>
              </a:rPr>
              <a:t>銀行</a:t>
            </a:r>
          </a:p>
        </p:txBody>
      </p:sp>
      <p:sp>
        <p:nvSpPr>
          <p:cNvPr id="11335" name="Oval 73"/>
          <p:cNvSpPr>
            <a:spLocks noChangeArrowheads="1"/>
          </p:cNvSpPr>
          <p:nvPr/>
        </p:nvSpPr>
        <p:spPr bwMode="auto">
          <a:xfrm>
            <a:off x="7843703" y="4832350"/>
            <a:ext cx="71438" cy="73025"/>
          </a:xfrm>
          <a:prstGeom prst="ellips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336" name="Line 74"/>
          <p:cNvSpPr>
            <a:spLocks noChangeShapeType="1"/>
          </p:cNvSpPr>
          <p:nvPr/>
        </p:nvSpPr>
        <p:spPr bwMode="auto">
          <a:xfrm>
            <a:off x="5076825" y="1773239"/>
            <a:ext cx="2749550" cy="307975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37" name="Text Box 72"/>
          <p:cNvSpPr txBox="1">
            <a:spLocks noChangeArrowheads="1"/>
          </p:cNvSpPr>
          <p:nvPr/>
        </p:nvSpPr>
        <p:spPr bwMode="auto">
          <a:xfrm>
            <a:off x="6862763" y="5205413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>
                <a:solidFill>
                  <a:srgbClr val="FF0000"/>
                </a:solidFill>
              </a:rPr>
              <a:t>3  0  0</a:t>
            </a:r>
          </a:p>
        </p:txBody>
      </p:sp>
      <p:sp>
        <p:nvSpPr>
          <p:cNvPr id="11338" name="Text Box 75"/>
          <p:cNvSpPr txBox="1">
            <a:spLocks noChangeArrowheads="1"/>
          </p:cNvSpPr>
          <p:nvPr/>
        </p:nvSpPr>
        <p:spPr bwMode="auto">
          <a:xfrm>
            <a:off x="5934075" y="5356225"/>
            <a:ext cx="16557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東京都八王子市南大沢１－１</a:t>
            </a:r>
            <a:endParaRPr lang="en-US" altLang="ja-JP" sz="800" dirty="0">
              <a:solidFill>
                <a:srgbClr val="FF0000"/>
              </a:solidFill>
            </a:endParaRPr>
          </a:p>
        </p:txBody>
      </p:sp>
      <p:sp>
        <p:nvSpPr>
          <p:cNvPr id="11339" name="Text Box 76"/>
          <p:cNvSpPr txBox="1">
            <a:spLocks noChangeArrowheads="1"/>
          </p:cNvSpPr>
          <p:nvPr/>
        </p:nvSpPr>
        <p:spPr bwMode="auto">
          <a:xfrm>
            <a:off x="5937250" y="5611813"/>
            <a:ext cx="16557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東京都八王子市南大沢１－１</a:t>
            </a:r>
            <a:endParaRPr lang="en-US" altLang="ja-JP" sz="800" dirty="0">
              <a:solidFill>
                <a:srgbClr val="FF0000"/>
              </a:solidFill>
            </a:endParaRPr>
          </a:p>
        </p:txBody>
      </p:sp>
      <p:sp>
        <p:nvSpPr>
          <p:cNvPr id="11340" name="Text Box 77"/>
          <p:cNvSpPr txBox="1">
            <a:spLocks noChangeArrowheads="1"/>
          </p:cNvSpPr>
          <p:nvPr/>
        </p:nvSpPr>
        <p:spPr bwMode="auto">
          <a:xfrm>
            <a:off x="5949950" y="5737225"/>
            <a:ext cx="16557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公立大学法人首都大学東京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1341" name="Text Box 78"/>
          <p:cNvSpPr txBox="1">
            <a:spLocks noChangeArrowheads="1"/>
          </p:cNvSpPr>
          <p:nvPr/>
        </p:nvSpPr>
        <p:spPr bwMode="auto">
          <a:xfrm>
            <a:off x="5970588" y="5486400"/>
            <a:ext cx="16573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公立大学法人首都大学東京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1342" name="Rectangle 79"/>
          <p:cNvSpPr>
            <a:spLocks noChangeArrowheads="1"/>
          </p:cNvSpPr>
          <p:nvPr/>
        </p:nvSpPr>
        <p:spPr bwMode="auto">
          <a:xfrm>
            <a:off x="5942012" y="5216525"/>
            <a:ext cx="1525588" cy="6762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343" name="Oval 80"/>
          <p:cNvSpPr>
            <a:spLocks noChangeArrowheads="1"/>
          </p:cNvSpPr>
          <p:nvPr/>
        </p:nvSpPr>
        <p:spPr bwMode="auto">
          <a:xfrm>
            <a:off x="7745413" y="5276850"/>
            <a:ext cx="647700" cy="284163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固定</a:t>
            </a:r>
          </a:p>
        </p:txBody>
      </p:sp>
      <p:sp>
        <p:nvSpPr>
          <p:cNvPr id="11344" name="Line 81"/>
          <p:cNvSpPr>
            <a:spLocks noChangeShapeType="1"/>
          </p:cNvSpPr>
          <p:nvPr/>
        </p:nvSpPr>
        <p:spPr bwMode="auto">
          <a:xfrm flipH="1">
            <a:off x="7380311" y="5454179"/>
            <a:ext cx="446063" cy="2238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45" name="Line 83"/>
          <p:cNvSpPr>
            <a:spLocks noChangeShapeType="1"/>
          </p:cNvSpPr>
          <p:nvPr/>
        </p:nvSpPr>
        <p:spPr bwMode="auto">
          <a:xfrm flipH="1" flipV="1">
            <a:off x="8437563" y="4302125"/>
            <a:ext cx="10795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46" name="Line 84"/>
          <p:cNvSpPr>
            <a:spLocks noChangeShapeType="1"/>
          </p:cNvSpPr>
          <p:nvPr/>
        </p:nvSpPr>
        <p:spPr bwMode="auto">
          <a:xfrm flipH="1">
            <a:off x="7740650" y="63087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47" name="Text Box 86"/>
          <p:cNvSpPr txBox="1">
            <a:spLocks noChangeArrowheads="1"/>
          </p:cNvSpPr>
          <p:nvPr/>
        </p:nvSpPr>
        <p:spPr bwMode="auto">
          <a:xfrm>
            <a:off x="166688" y="241300"/>
            <a:ext cx="444500" cy="18542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600"/>
              <a:t>新規申込・</a:t>
            </a:r>
            <a:r>
              <a:rPr lang="ja-JP" altLang="en-US" sz="1600">
                <a:solidFill>
                  <a:srgbClr val="FF3399"/>
                </a:solidFill>
              </a:rPr>
              <a:t>住宅</a:t>
            </a:r>
            <a:r>
              <a:rPr lang="ja-JP" altLang="en-US" sz="1600"/>
              <a:t>財形</a:t>
            </a:r>
          </a:p>
        </p:txBody>
      </p:sp>
      <p:sp>
        <p:nvSpPr>
          <p:cNvPr id="11348" name="Oval 89"/>
          <p:cNvSpPr>
            <a:spLocks noChangeArrowheads="1"/>
          </p:cNvSpPr>
          <p:nvPr/>
        </p:nvSpPr>
        <p:spPr bwMode="auto">
          <a:xfrm>
            <a:off x="3463131" y="3429000"/>
            <a:ext cx="144463" cy="142875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349" name="Line 90"/>
          <p:cNvSpPr>
            <a:spLocks noChangeShapeType="1"/>
          </p:cNvSpPr>
          <p:nvPr/>
        </p:nvSpPr>
        <p:spPr bwMode="auto">
          <a:xfrm flipH="1">
            <a:off x="3543299" y="1698625"/>
            <a:ext cx="504825" cy="1730375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50" name="Oval 91"/>
          <p:cNvSpPr>
            <a:spLocks noChangeArrowheads="1"/>
          </p:cNvSpPr>
          <p:nvPr/>
        </p:nvSpPr>
        <p:spPr bwMode="auto">
          <a:xfrm>
            <a:off x="5873750" y="1250950"/>
            <a:ext cx="1728788" cy="141288"/>
          </a:xfrm>
          <a:prstGeom prst="ellips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351" name="Rectangle 93"/>
          <p:cNvSpPr>
            <a:spLocks noChangeArrowheads="1"/>
          </p:cNvSpPr>
          <p:nvPr/>
        </p:nvSpPr>
        <p:spPr bwMode="auto">
          <a:xfrm>
            <a:off x="4991100" y="3670300"/>
            <a:ext cx="3743325" cy="277971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352" name="Text Box 63"/>
          <p:cNvSpPr txBox="1">
            <a:spLocks noChangeArrowheads="1"/>
          </p:cNvSpPr>
          <p:nvPr/>
        </p:nvSpPr>
        <p:spPr bwMode="auto">
          <a:xfrm>
            <a:off x="4679950" y="3267075"/>
            <a:ext cx="1512888" cy="59055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0000FF"/>
                </a:solidFill>
              </a:rPr>
              <a:t>税控除を受けるために必要な部分なので、住宅と年金では必須の記入事項　　　　　　　　全部記入する！</a:t>
            </a:r>
            <a:endParaRPr lang="ja-JP" altLang="en-US" sz="900">
              <a:solidFill>
                <a:srgbClr val="0000FF"/>
              </a:solidFill>
            </a:endParaRPr>
          </a:p>
        </p:txBody>
      </p:sp>
      <p:sp>
        <p:nvSpPr>
          <p:cNvPr id="11353" name="Text Box 82"/>
          <p:cNvSpPr txBox="1">
            <a:spLocks noChangeArrowheads="1"/>
          </p:cNvSpPr>
          <p:nvPr/>
        </p:nvSpPr>
        <p:spPr bwMode="auto">
          <a:xfrm>
            <a:off x="8550275" y="4476750"/>
            <a:ext cx="471488" cy="170973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800"/>
              <a:t>忘れずに押す！</a:t>
            </a:r>
          </a:p>
        </p:txBody>
      </p:sp>
      <p:sp>
        <p:nvSpPr>
          <p:cNvPr id="11354" name="正方形/長方形 93"/>
          <p:cNvSpPr>
            <a:spLocks noChangeArrowheads="1"/>
          </p:cNvSpPr>
          <p:nvPr/>
        </p:nvSpPr>
        <p:spPr bwMode="auto">
          <a:xfrm>
            <a:off x="4935538" y="2289175"/>
            <a:ext cx="2159000" cy="574675"/>
          </a:xfrm>
          <a:prstGeom prst="rect">
            <a:avLst/>
          </a:prstGeom>
          <a:solidFill>
            <a:schemeClr val="bg1"/>
          </a:solidFill>
          <a:ln w="15875" algn="ctr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シャチハタ不可。二度押しや</a:t>
            </a:r>
            <a:endParaRPr lang="en-US" altLang="ja-JP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不鮮明エラーが多いので注意</a:t>
            </a:r>
          </a:p>
        </p:txBody>
      </p:sp>
      <p:sp>
        <p:nvSpPr>
          <p:cNvPr id="11355" name="正方形/長方形 1"/>
          <p:cNvSpPr>
            <a:spLocks noChangeArrowheads="1"/>
          </p:cNvSpPr>
          <p:nvPr/>
        </p:nvSpPr>
        <p:spPr bwMode="auto">
          <a:xfrm>
            <a:off x="3852863" y="2047875"/>
            <a:ext cx="576262" cy="574675"/>
          </a:xfrm>
          <a:prstGeom prst="rect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cxnSp>
        <p:nvCxnSpPr>
          <p:cNvPr id="11356" name="直線矢印コネクタ 3"/>
          <p:cNvCxnSpPr>
            <a:cxnSpLocks noChangeShapeType="1"/>
          </p:cNvCxnSpPr>
          <p:nvPr/>
        </p:nvCxnSpPr>
        <p:spPr bwMode="auto">
          <a:xfrm flipH="1" flipV="1">
            <a:off x="4356100" y="2335213"/>
            <a:ext cx="579438" cy="85725"/>
          </a:xfrm>
          <a:prstGeom prst="straightConnector1">
            <a:avLst/>
          </a:prstGeom>
          <a:noFill/>
          <a:ln w="15875" algn="ctr">
            <a:solidFill>
              <a:srgbClr val="FF33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57" name="正方形/長方形 4"/>
          <p:cNvSpPr>
            <a:spLocks noChangeArrowheads="1"/>
          </p:cNvSpPr>
          <p:nvPr/>
        </p:nvSpPr>
        <p:spPr bwMode="auto">
          <a:xfrm>
            <a:off x="1258888" y="4476750"/>
            <a:ext cx="1298575" cy="1711325"/>
          </a:xfrm>
          <a:prstGeom prst="rect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358" name="正方形/長方形 5"/>
          <p:cNvSpPr>
            <a:spLocks noChangeArrowheads="1"/>
          </p:cNvSpPr>
          <p:nvPr/>
        </p:nvSpPr>
        <p:spPr bwMode="auto">
          <a:xfrm>
            <a:off x="1258888" y="4005263"/>
            <a:ext cx="2160587" cy="365125"/>
          </a:xfrm>
          <a:prstGeom prst="rect">
            <a:avLst/>
          </a:prstGeom>
          <a:solidFill>
            <a:schemeClr val="bg1"/>
          </a:solidFill>
          <a:ln w="15875" algn="ctr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エラー多発箇所につき、要注意</a:t>
            </a:r>
          </a:p>
        </p:txBody>
      </p:sp>
      <p:cxnSp>
        <p:nvCxnSpPr>
          <p:cNvPr id="11359" name="直線矢印コネクタ 7"/>
          <p:cNvCxnSpPr>
            <a:cxnSpLocks noChangeShapeType="1"/>
          </p:cNvCxnSpPr>
          <p:nvPr/>
        </p:nvCxnSpPr>
        <p:spPr bwMode="auto">
          <a:xfrm>
            <a:off x="1835150" y="4373563"/>
            <a:ext cx="0" cy="312737"/>
          </a:xfrm>
          <a:prstGeom prst="straightConnector1">
            <a:avLst/>
          </a:prstGeom>
          <a:noFill/>
          <a:ln w="15875" algn="ctr">
            <a:solidFill>
              <a:srgbClr val="FF33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60" name="正方形/長方形 1"/>
          <p:cNvSpPr>
            <a:spLocks noChangeArrowheads="1"/>
          </p:cNvSpPr>
          <p:nvPr/>
        </p:nvSpPr>
        <p:spPr bwMode="auto">
          <a:xfrm>
            <a:off x="5624513" y="5205413"/>
            <a:ext cx="2030412" cy="185737"/>
          </a:xfrm>
          <a:prstGeom prst="rect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cxnSp>
        <p:nvCxnSpPr>
          <p:cNvPr id="11361" name="直線矢印コネクタ 3"/>
          <p:cNvCxnSpPr>
            <a:cxnSpLocks noChangeShapeType="1"/>
          </p:cNvCxnSpPr>
          <p:nvPr/>
        </p:nvCxnSpPr>
        <p:spPr bwMode="auto">
          <a:xfrm>
            <a:off x="5675313" y="4529138"/>
            <a:ext cx="225425" cy="684212"/>
          </a:xfrm>
          <a:prstGeom prst="straightConnector1">
            <a:avLst/>
          </a:prstGeom>
          <a:noFill/>
          <a:ln w="15875" algn="ctr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62" name="テキスト ボックス 4"/>
          <p:cNvSpPr txBox="1">
            <a:spLocks noChangeArrowheads="1"/>
          </p:cNvSpPr>
          <p:nvPr/>
        </p:nvSpPr>
        <p:spPr bwMode="auto">
          <a:xfrm>
            <a:off x="5005388" y="4281488"/>
            <a:ext cx="936625" cy="246062"/>
          </a:xfrm>
          <a:prstGeom prst="rect">
            <a:avLst/>
          </a:prstGeom>
          <a:solidFill>
            <a:schemeClr val="bg1"/>
          </a:solidFill>
          <a:ln w="1905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00"/>
              <a:t>台帳で確認</a:t>
            </a:r>
          </a:p>
        </p:txBody>
      </p:sp>
      <p:sp>
        <p:nvSpPr>
          <p:cNvPr id="11363" name="テキスト ボックス 103"/>
          <p:cNvSpPr txBox="1">
            <a:spLocks noChangeArrowheads="1"/>
          </p:cNvSpPr>
          <p:nvPr/>
        </p:nvSpPr>
        <p:spPr bwMode="auto">
          <a:xfrm>
            <a:off x="5869334" y="5847936"/>
            <a:ext cx="115093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ja-JP" sz="800" dirty="0" smtClean="0">
                <a:solidFill>
                  <a:srgbClr val="FF0000"/>
                </a:solidFill>
              </a:rPr>
              <a:t>6011105002701</a:t>
            </a:r>
            <a:endParaRPr lang="en-US" altLang="ja-JP" sz="800" dirty="0">
              <a:solidFill>
                <a:srgbClr val="FF0000"/>
              </a:solidFill>
            </a:endParaRPr>
          </a:p>
        </p:txBody>
      </p:sp>
      <p:cxnSp>
        <p:nvCxnSpPr>
          <p:cNvPr id="11364" name="直線矢印コネクタ 104"/>
          <p:cNvCxnSpPr>
            <a:cxnSpLocks noChangeShapeType="1"/>
            <a:endCxn id="11363" idx="1"/>
          </p:cNvCxnSpPr>
          <p:nvPr/>
        </p:nvCxnSpPr>
        <p:spPr bwMode="auto">
          <a:xfrm>
            <a:off x="4500909" y="5763799"/>
            <a:ext cx="1368425" cy="192087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テキスト ボックス 105"/>
          <p:cNvSpPr txBox="1"/>
          <p:nvPr/>
        </p:nvSpPr>
        <p:spPr>
          <a:xfrm>
            <a:off x="4211638" y="5562601"/>
            <a:ext cx="1360892" cy="2308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900" dirty="0" smtClean="0">
                <a:solidFill>
                  <a:srgbClr val="FF0000"/>
                </a:solidFill>
              </a:rPr>
              <a:t>首都大の</a:t>
            </a:r>
            <a:r>
              <a:rPr lang="ja-JP" altLang="en-US" sz="900" dirty="0">
                <a:solidFill>
                  <a:srgbClr val="FF0000"/>
                </a:solidFill>
              </a:rPr>
              <a:t>法人番号記載</a:t>
            </a:r>
          </a:p>
        </p:txBody>
      </p:sp>
      <p:sp>
        <p:nvSpPr>
          <p:cNvPr id="11366" name="テキスト ボックス 1"/>
          <p:cNvSpPr txBox="1">
            <a:spLocks noChangeArrowheads="1"/>
          </p:cNvSpPr>
          <p:nvPr/>
        </p:nvSpPr>
        <p:spPr bwMode="auto">
          <a:xfrm>
            <a:off x="1204913" y="1214438"/>
            <a:ext cx="1693862" cy="274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ja-JP" sz="1200" dirty="0" smtClean="0">
                <a:solidFill>
                  <a:srgbClr val="FF0000"/>
                </a:solidFill>
              </a:rPr>
              <a:t>6011105002701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cxnSp>
        <p:nvCxnSpPr>
          <p:cNvPr id="11367" name="直線矢印コネクタ 66"/>
          <p:cNvCxnSpPr>
            <a:cxnSpLocks noChangeShapeType="1"/>
          </p:cNvCxnSpPr>
          <p:nvPr/>
        </p:nvCxnSpPr>
        <p:spPr bwMode="auto">
          <a:xfrm flipH="1">
            <a:off x="2835275" y="655638"/>
            <a:ext cx="1736725" cy="685800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テキスト ボックス 110"/>
          <p:cNvSpPr txBox="1"/>
          <p:nvPr/>
        </p:nvSpPr>
        <p:spPr>
          <a:xfrm>
            <a:off x="4572000" y="452939"/>
            <a:ext cx="1734344" cy="2616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solidFill>
                  <a:srgbClr val="FF0000"/>
                </a:solidFill>
              </a:rPr>
              <a:t>首都大の法人</a:t>
            </a:r>
            <a:r>
              <a:rPr lang="ja-JP" altLang="en-US" sz="1100" dirty="0">
                <a:solidFill>
                  <a:srgbClr val="FF0000"/>
                </a:solidFill>
              </a:rPr>
              <a:t>番号記載</a:t>
            </a:r>
          </a:p>
        </p:txBody>
      </p:sp>
      <p:cxnSp>
        <p:nvCxnSpPr>
          <p:cNvPr id="117" name="直線コネクタ 24"/>
          <p:cNvCxnSpPr>
            <a:cxnSpLocks noChangeShapeType="1"/>
          </p:cNvCxnSpPr>
          <p:nvPr/>
        </p:nvCxnSpPr>
        <p:spPr bwMode="auto">
          <a:xfrm>
            <a:off x="5867400" y="5121275"/>
            <a:ext cx="1131888" cy="0"/>
          </a:xfrm>
          <a:prstGeom prst="line">
            <a:avLst/>
          </a:prstGeom>
          <a:noFill/>
          <a:ln w="19050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テキスト ボックス 25"/>
          <p:cNvSpPr txBox="1">
            <a:spLocks noChangeArrowheads="1"/>
          </p:cNvSpPr>
          <p:nvPr/>
        </p:nvSpPr>
        <p:spPr bwMode="auto">
          <a:xfrm>
            <a:off x="3995738" y="4852988"/>
            <a:ext cx="1697037" cy="215900"/>
          </a:xfrm>
          <a:prstGeom prst="rect">
            <a:avLst/>
          </a:prstGeom>
          <a:solidFill>
            <a:schemeClr val="bg1"/>
          </a:solidFill>
          <a:ln w="1270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800"/>
              <a:t>金融機関の法人番号は</a:t>
            </a:r>
            <a:r>
              <a:rPr lang="ja-JP" altLang="en-US" sz="800">
                <a:solidFill>
                  <a:srgbClr val="FF0000"/>
                </a:solidFill>
              </a:rPr>
              <a:t>記載しない</a:t>
            </a:r>
          </a:p>
        </p:txBody>
      </p:sp>
      <p:cxnSp>
        <p:nvCxnSpPr>
          <p:cNvPr id="11372" name="直線矢印コネクタ 11"/>
          <p:cNvCxnSpPr>
            <a:cxnSpLocks noChangeShapeType="1"/>
            <a:stCxn id="118" idx="3"/>
          </p:cNvCxnSpPr>
          <p:nvPr/>
        </p:nvCxnSpPr>
        <p:spPr bwMode="auto">
          <a:xfrm>
            <a:off x="5692775" y="4960938"/>
            <a:ext cx="400050" cy="139700"/>
          </a:xfrm>
          <a:prstGeom prst="straightConnector1">
            <a:avLst/>
          </a:prstGeom>
          <a:noFill/>
          <a:ln w="15875" algn="ctr">
            <a:solidFill>
              <a:srgbClr val="00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73" name="Text Box 63"/>
          <p:cNvSpPr txBox="1">
            <a:spLocks noChangeArrowheads="1"/>
          </p:cNvSpPr>
          <p:nvPr/>
        </p:nvSpPr>
        <p:spPr bwMode="auto">
          <a:xfrm>
            <a:off x="6777038" y="3167063"/>
            <a:ext cx="1957387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400" dirty="0" smtClean="0">
                <a:solidFill>
                  <a:srgbClr val="FF0000"/>
                </a:solidFill>
              </a:rPr>
              <a:t>個人番号は絶対に記載しないでください！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374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EBDC04-F1B8-4874-9B7C-4D66BECE91A8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 smtClean="0"/>
          </a:p>
        </p:txBody>
      </p:sp>
      <p:cxnSp>
        <p:nvCxnSpPr>
          <p:cNvPr id="11375" name="直線矢印コネクタ 6"/>
          <p:cNvCxnSpPr>
            <a:cxnSpLocks noChangeShapeType="1"/>
          </p:cNvCxnSpPr>
          <p:nvPr/>
        </p:nvCxnSpPr>
        <p:spPr bwMode="auto">
          <a:xfrm>
            <a:off x="7108825" y="3690283"/>
            <a:ext cx="150813" cy="372130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76" name="正方形/長方形 7"/>
          <p:cNvSpPr>
            <a:spLocks noChangeArrowheads="1"/>
          </p:cNvSpPr>
          <p:nvPr/>
        </p:nvSpPr>
        <p:spPr bwMode="auto">
          <a:xfrm>
            <a:off x="6942138" y="4022725"/>
            <a:ext cx="1127125" cy="188913"/>
          </a:xfrm>
          <a:prstGeom prst="rect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5655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622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3016250" y="254000"/>
            <a:ext cx="146050" cy="144463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474788" y="6048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000">
                <a:solidFill>
                  <a:srgbClr val="FF0000"/>
                </a:solidFill>
              </a:rPr>
              <a:t>○○</a:t>
            </a:r>
            <a:r>
              <a:rPr lang="ja-JP" altLang="en-US" sz="1000">
                <a:solidFill>
                  <a:srgbClr val="FF0000"/>
                </a:solidFill>
              </a:rPr>
              <a:t>銀行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492375" y="657225"/>
            <a:ext cx="7921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１  ２  ３  ４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519488" y="627063"/>
            <a:ext cx="792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 b="1" dirty="0" smtClean="0">
                <a:solidFill>
                  <a:srgbClr val="FF0000"/>
                </a:solidFill>
              </a:rPr>
              <a:t>６   ２  ２  </a:t>
            </a:r>
            <a:r>
              <a:rPr lang="ja-JP" altLang="en-US" sz="1000" b="1" dirty="0">
                <a:solidFill>
                  <a:srgbClr val="FF0000"/>
                </a:solidFill>
              </a:rPr>
              <a:t>０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268413" y="806450"/>
            <a:ext cx="21605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100" b="1" dirty="0" smtClean="0">
                <a:solidFill>
                  <a:srgbClr val="FF0000"/>
                </a:solidFill>
              </a:rPr>
              <a:t>東京都八王子南大沢１－１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298664" y="1030288"/>
            <a:ext cx="21605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100" b="1" dirty="0" smtClean="0">
                <a:solidFill>
                  <a:srgbClr val="FF0000"/>
                </a:solidFill>
              </a:rPr>
              <a:t>公立大学法人首都大学東京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258888" y="1433513"/>
            <a:ext cx="27352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トウキョウト　エドガワク　エドガワ　１－２－３　エドアパート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258913" y="2019300"/>
            <a:ext cx="15128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900">
                <a:solidFill>
                  <a:srgbClr val="FF0000"/>
                </a:solidFill>
              </a:rPr>
              <a:t>ﾄ ｳ ｷ   ｮ ｳ     ﾀ  ﾛ ｳ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366838" y="1781175"/>
            <a:ext cx="27352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東京都　江戸川区　江戸川　１－２－３　江戸アパート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222375" y="1582738"/>
            <a:ext cx="1225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>
                <a:solidFill>
                  <a:srgbClr val="FF0000"/>
                </a:solidFill>
              </a:rPr>
              <a:t> </a:t>
            </a:r>
            <a:r>
              <a:rPr lang="ja-JP" altLang="en-US" sz="800">
                <a:solidFill>
                  <a:srgbClr val="FF0000"/>
                </a:solidFill>
              </a:rPr>
              <a:t>１  </a:t>
            </a:r>
            <a:r>
              <a:rPr lang="en-US" altLang="ja-JP" sz="800">
                <a:solidFill>
                  <a:srgbClr val="FF0000"/>
                </a:solidFill>
              </a:rPr>
              <a:t>3 </a:t>
            </a:r>
            <a:r>
              <a:rPr lang="ja-JP" altLang="en-US" sz="800">
                <a:solidFill>
                  <a:srgbClr val="FF0000"/>
                </a:solidFill>
              </a:rPr>
              <a:t> </a:t>
            </a:r>
            <a:r>
              <a:rPr lang="en-US" altLang="ja-JP" sz="800">
                <a:solidFill>
                  <a:srgbClr val="FF0000"/>
                </a:solidFill>
              </a:rPr>
              <a:t> 2    0   0  1   3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914650" y="1593850"/>
            <a:ext cx="15128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>
                <a:solidFill>
                  <a:srgbClr val="FF0000"/>
                </a:solidFill>
              </a:rPr>
              <a:t> 03   3123  4567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102100" y="1989138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３１２  </a:t>
            </a:r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3998913" y="2176463"/>
            <a:ext cx="288925" cy="28892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403350" y="2276475"/>
            <a:ext cx="1152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200">
                <a:solidFill>
                  <a:srgbClr val="FF0000"/>
                </a:solidFill>
              </a:rPr>
              <a:t>東京　太郎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220788" y="2870200"/>
            <a:ext cx="15144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３  </a:t>
            </a:r>
            <a:r>
              <a:rPr lang="ja-JP" altLang="en-US" sz="800" dirty="0">
                <a:solidFill>
                  <a:srgbClr val="FF0000"/>
                </a:solidFill>
              </a:rPr>
              <a:t>６</a:t>
            </a:r>
            <a:r>
              <a:rPr lang="ja-JP" altLang="en-US" sz="800" dirty="0" smtClean="0">
                <a:solidFill>
                  <a:srgbClr val="FF0000"/>
                </a:solidFill>
              </a:rPr>
              <a:t>  </a:t>
            </a:r>
            <a:r>
              <a:rPr lang="ja-JP" altLang="en-US" sz="800" dirty="0">
                <a:solidFill>
                  <a:srgbClr val="FF0000"/>
                </a:solidFill>
              </a:rPr>
              <a:t>７</a:t>
            </a:r>
            <a:r>
              <a:rPr lang="ja-JP" altLang="en-US" sz="800" dirty="0" smtClean="0">
                <a:solidFill>
                  <a:srgbClr val="FF0000"/>
                </a:solidFill>
              </a:rPr>
              <a:t>  </a:t>
            </a:r>
            <a:r>
              <a:rPr lang="ja-JP" altLang="en-US" sz="800" dirty="0">
                <a:solidFill>
                  <a:srgbClr val="FF0000"/>
                </a:solidFill>
              </a:rPr>
              <a:t>２</a:t>
            </a:r>
            <a:r>
              <a:rPr lang="ja-JP" altLang="en-US" sz="800" dirty="0" smtClean="0">
                <a:solidFill>
                  <a:srgbClr val="FF0000"/>
                </a:solidFill>
              </a:rPr>
              <a:t> ０  </a:t>
            </a:r>
            <a:r>
              <a:rPr lang="ja-JP" altLang="en-US" sz="800" dirty="0">
                <a:solidFill>
                  <a:srgbClr val="FF0000"/>
                </a:solidFill>
              </a:rPr>
              <a:t>０  </a:t>
            </a:r>
            <a:r>
              <a:rPr lang="ja-JP" altLang="en-US" sz="800" dirty="0" smtClean="0">
                <a:solidFill>
                  <a:srgbClr val="FF0000"/>
                </a:solidFill>
              </a:rPr>
              <a:t>３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618456" y="2529667"/>
            <a:ext cx="10080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>
                <a:solidFill>
                  <a:srgbClr val="FF0000"/>
                </a:solidFill>
                <a:ea typeface="HG明朝E" pitchFamily="17" charset="-128"/>
              </a:rPr>
              <a:t>東京　太郎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562481" y="2694543"/>
            <a:ext cx="10080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  <a:ea typeface="HG明朝E" pitchFamily="17" charset="-128"/>
              </a:rPr>
              <a:t>０１２３４５６７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1244048" y="3035300"/>
            <a:ext cx="15128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総務部人事課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122238" y="2636838"/>
            <a:ext cx="338137" cy="1225550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>
                <a:solidFill>
                  <a:schemeClr val="accent2"/>
                </a:solidFill>
              </a:rPr>
              <a:t>２枚目も忘れずに！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821613" y="371475"/>
            <a:ext cx="1009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 smtClean="0">
                <a:solidFill>
                  <a:srgbClr val="FF0000"/>
                </a:solidFill>
              </a:rPr>
              <a:t>29        </a:t>
            </a:r>
            <a:r>
              <a:rPr lang="en-US" altLang="ja-JP" sz="800" dirty="0">
                <a:solidFill>
                  <a:srgbClr val="FF0000"/>
                </a:solidFill>
              </a:rPr>
              <a:t>5      30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2483768" y="604838"/>
            <a:ext cx="605507" cy="217487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H="1">
            <a:off x="3081337" y="326231"/>
            <a:ext cx="1631067" cy="359569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712405" y="115888"/>
            <a:ext cx="1337558" cy="288925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000" dirty="0"/>
              <a:t>パンフレットを参考に！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3540125" y="603250"/>
            <a:ext cx="719138" cy="287338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1258888" y="822325"/>
            <a:ext cx="2233612" cy="468313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16" name="Oval 28"/>
          <p:cNvSpPr>
            <a:spLocks noChangeArrowheads="1"/>
          </p:cNvSpPr>
          <p:nvPr/>
        </p:nvSpPr>
        <p:spPr bwMode="auto">
          <a:xfrm>
            <a:off x="4284663" y="1052513"/>
            <a:ext cx="647700" cy="287337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固定</a:t>
            </a:r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 flipH="1">
            <a:off x="3563938" y="1196975"/>
            <a:ext cx="7207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 flipV="1">
            <a:off x="4211638" y="890587"/>
            <a:ext cx="144462" cy="23494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1295400" y="2546587"/>
            <a:ext cx="1225550" cy="360363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468313" y="2708275"/>
            <a:ext cx="7905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5049838" y="2039938"/>
            <a:ext cx="146050" cy="144462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22" name="Oval 34"/>
          <p:cNvSpPr>
            <a:spLocks noChangeArrowheads="1"/>
          </p:cNvSpPr>
          <p:nvPr/>
        </p:nvSpPr>
        <p:spPr bwMode="auto">
          <a:xfrm>
            <a:off x="3003550" y="2995613"/>
            <a:ext cx="144463" cy="144462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23" name="Oval 35"/>
          <p:cNvSpPr>
            <a:spLocks noChangeArrowheads="1"/>
          </p:cNvSpPr>
          <p:nvPr/>
        </p:nvSpPr>
        <p:spPr bwMode="auto">
          <a:xfrm>
            <a:off x="2586038" y="2293938"/>
            <a:ext cx="144462" cy="144462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2743200" y="2349500"/>
            <a:ext cx="10080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 dirty="0">
                <a:solidFill>
                  <a:srgbClr val="FF0000"/>
                </a:solidFill>
              </a:rPr>
              <a:t>0 2</a:t>
            </a:r>
            <a:r>
              <a:rPr lang="ja-JP" altLang="en-US" sz="800" dirty="0">
                <a:solidFill>
                  <a:srgbClr val="FF0000"/>
                </a:solidFill>
              </a:rPr>
              <a:t>  </a:t>
            </a:r>
            <a:r>
              <a:rPr lang="en-US" altLang="ja-JP" sz="800" dirty="0">
                <a:solidFill>
                  <a:srgbClr val="FF0000"/>
                </a:solidFill>
              </a:rPr>
              <a:t>0 9  3 0   2  </a:t>
            </a:r>
            <a:r>
              <a:rPr lang="en-US" altLang="ja-JP" sz="800" dirty="0" smtClean="0">
                <a:solidFill>
                  <a:srgbClr val="FF0000"/>
                </a:solidFill>
              </a:rPr>
              <a:t>6</a:t>
            </a:r>
            <a:endParaRPr lang="en-US" altLang="ja-JP" sz="800" dirty="0">
              <a:solidFill>
                <a:srgbClr val="FF0000"/>
              </a:solidFill>
            </a:endParaRPr>
          </a:p>
        </p:txBody>
      </p:sp>
      <p:sp>
        <p:nvSpPr>
          <p:cNvPr id="12325" name="Oval 37"/>
          <p:cNvSpPr>
            <a:spLocks noChangeArrowheads="1"/>
          </p:cNvSpPr>
          <p:nvPr/>
        </p:nvSpPr>
        <p:spPr bwMode="auto">
          <a:xfrm>
            <a:off x="3706813" y="2427288"/>
            <a:ext cx="144462" cy="144462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26" name="Oval 38"/>
          <p:cNvSpPr>
            <a:spLocks noChangeArrowheads="1"/>
          </p:cNvSpPr>
          <p:nvPr/>
        </p:nvSpPr>
        <p:spPr bwMode="auto">
          <a:xfrm>
            <a:off x="3851275" y="1484313"/>
            <a:ext cx="1296988" cy="360362"/>
          </a:xfrm>
          <a:prstGeom prst="ellips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b="1"/>
              <a:t>きちんと囲む！</a:t>
            </a:r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 flipH="1" flipV="1">
            <a:off x="3141663" y="398463"/>
            <a:ext cx="809625" cy="1158875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 flipH="1">
            <a:off x="2730500" y="1700213"/>
            <a:ext cx="1120775" cy="612775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 flipH="1">
            <a:off x="3751263" y="1700213"/>
            <a:ext cx="100012" cy="757237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 flipH="1">
            <a:off x="3132138" y="1700213"/>
            <a:ext cx="719137" cy="1316037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1" name="Line 43"/>
          <p:cNvSpPr>
            <a:spLocks noChangeShapeType="1"/>
          </p:cNvSpPr>
          <p:nvPr/>
        </p:nvSpPr>
        <p:spPr bwMode="auto">
          <a:xfrm>
            <a:off x="4932363" y="1773238"/>
            <a:ext cx="190500" cy="3048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5584825" y="6049963"/>
            <a:ext cx="935037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600" dirty="0">
                <a:solidFill>
                  <a:srgbClr val="FF0000"/>
                </a:solidFill>
              </a:rPr>
              <a:t>   </a:t>
            </a:r>
            <a:r>
              <a:rPr lang="en-US" altLang="ja-JP" sz="600" dirty="0" smtClean="0">
                <a:solidFill>
                  <a:srgbClr val="FF0000"/>
                </a:solidFill>
              </a:rPr>
              <a:t>29       </a:t>
            </a:r>
            <a:r>
              <a:rPr lang="en-US" altLang="ja-JP" sz="600" dirty="0">
                <a:solidFill>
                  <a:srgbClr val="FF0000"/>
                </a:solidFill>
              </a:rPr>
              <a:t>5   </a:t>
            </a:r>
            <a:r>
              <a:rPr lang="ja-JP" altLang="en-US" sz="600" dirty="0">
                <a:solidFill>
                  <a:srgbClr val="FF0000"/>
                </a:solidFill>
              </a:rPr>
              <a:t>　</a:t>
            </a:r>
            <a:r>
              <a:rPr lang="en-US" altLang="ja-JP" sz="600" dirty="0" smtClean="0">
                <a:solidFill>
                  <a:srgbClr val="FF0000"/>
                </a:solidFill>
              </a:rPr>
              <a:t>30</a:t>
            </a:r>
            <a:endParaRPr lang="en-US" altLang="ja-JP" sz="600" dirty="0">
              <a:solidFill>
                <a:srgbClr val="FF0000"/>
              </a:solidFill>
            </a:endParaRP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5703439" y="6168496"/>
            <a:ext cx="15113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600" dirty="0" smtClean="0">
                <a:solidFill>
                  <a:srgbClr val="FF0000"/>
                </a:solidFill>
              </a:rPr>
              <a:t>理事長　　　島田　晴雄</a:t>
            </a:r>
            <a:endParaRPr lang="ja-JP" altLang="en-US" sz="600" dirty="0">
              <a:solidFill>
                <a:srgbClr val="FF0000"/>
              </a:solidFill>
            </a:endParaRPr>
          </a:p>
        </p:txBody>
      </p:sp>
      <p:sp>
        <p:nvSpPr>
          <p:cNvPr id="12334" name="Rectangle 46"/>
          <p:cNvSpPr>
            <a:spLocks noChangeArrowheads="1"/>
          </p:cNvSpPr>
          <p:nvPr/>
        </p:nvSpPr>
        <p:spPr bwMode="auto">
          <a:xfrm>
            <a:off x="7262813" y="5916613"/>
            <a:ext cx="792162" cy="431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solidFill>
                  <a:srgbClr val="FF0000"/>
                </a:solidFill>
              </a:rPr>
              <a:t>理事長印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1498600" y="4586288"/>
            <a:ext cx="15128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b="1">
                <a:solidFill>
                  <a:srgbClr val="FF0000"/>
                </a:solidFill>
              </a:rPr>
              <a:t>　　</a:t>
            </a:r>
            <a:r>
              <a:rPr lang="ja-JP" altLang="en-US" sz="900" b="1">
                <a:solidFill>
                  <a:srgbClr val="FF0000"/>
                </a:solidFill>
              </a:rPr>
              <a:t>￥　１  ０</a:t>
            </a:r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1481138" y="4899025"/>
            <a:ext cx="15128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b="1">
                <a:solidFill>
                  <a:srgbClr val="FF0000"/>
                </a:solidFill>
              </a:rPr>
              <a:t>　 ￥</a:t>
            </a:r>
            <a:r>
              <a:rPr lang="ja-JP" altLang="en-US" sz="900" b="1">
                <a:solidFill>
                  <a:srgbClr val="FF0000"/>
                </a:solidFill>
              </a:rPr>
              <a:t>１  ０  ０</a:t>
            </a: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1490663" y="5218113"/>
            <a:ext cx="15128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b="1">
                <a:solidFill>
                  <a:srgbClr val="FF0000"/>
                </a:solidFill>
              </a:rPr>
              <a:t>　 </a:t>
            </a:r>
            <a:r>
              <a:rPr lang="ja-JP" altLang="en-US" sz="900" b="1">
                <a:solidFill>
                  <a:srgbClr val="FF0000"/>
                </a:solidFill>
              </a:rPr>
              <a:t>￥１  </a:t>
            </a:r>
            <a:r>
              <a:rPr lang="en-US" altLang="ja-JP" sz="900" b="1">
                <a:solidFill>
                  <a:srgbClr val="FF0000"/>
                </a:solidFill>
              </a:rPr>
              <a:t>5  </a:t>
            </a:r>
            <a:r>
              <a:rPr lang="ja-JP" altLang="en-US" sz="900" b="1">
                <a:solidFill>
                  <a:srgbClr val="FF0000"/>
                </a:solidFill>
              </a:rPr>
              <a:t>０</a:t>
            </a:r>
          </a:p>
        </p:txBody>
      </p: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1292225" y="5503863"/>
            <a:ext cx="15128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b="1" dirty="0">
                <a:solidFill>
                  <a:srgbClr val="FF0000"/>
                </a:solidFill>
              </a:rPr>
              <a:t>　　</a:t>
            </a:r>
            <a:r>
              <a:rPr lang="ja-JP" altLang="en-US" sz="900" b="1" dirty="0">
                <a:solidFill>
                  <a:srgbClr val="FF0000"/>
                </a:solidFill>
              </a:rPr>
              <a:t>　　２  </a:t>
            </a:r>
            <a:r>
              <a:rPr lang="ja-JP" altLang="en-US" sz="900" b="1" dirty="0" smtClean="0">
                <a:solidFill>
                  <a:srgbClr val="FF0000"/>
                </a:solidFill>
              </a:rPr>
              <a:t>９</a:t>
            </a:r>
            <a:r>
              <a:rPr lang="ja-JP" altLang="en-US" sz="900" b="1" dirty="0">
                <a:solidFill>
                  <a:srgbClr val="FF0000"/>
                </a:solidFill>
              </a:rPr>
              <a:t>　０ ９</a:t>
            </a:r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1295400" y="5802313"/>
            <a:ext cx="15128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b="1">
                <a:solidFill>
                  <a:srgbClr val="FF0000"/>
                </a:solidFill>
              </a:rPr>
              <a:t>　　</a:t>
            </a:r>
            <a:r>
              <a:rPr lang="ja-JP" altLang="en-US" sz="900" b="1">
                <a:solidFill>
                  <a:srgbClr val="FF0000"/>
                </a:solidFill>
              </a:rPr>
              <a:t>　　３  ０ ０</a:t>
            </a:r>
          </a:p>
        </p:txBody>
      </p:sp>
      <p:sp>
        <p:nvSpPr>
          <p:cNvPr id="12340" name="Oval 52"/>
          <p:cNvSpPr>
            <a:spLocks noChangeArrowheads="1"/>
          </p:cNvSpPr>
          <p:nvPr/>
        </p:nvSpPr>
        <p:spPr bwMode="auto">
          <a:xfrm>
            <a:off x="2555875" y="6092825"/>
            <a:ext cx="1871663" cy="36036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41" name="Oval 53"/>
          <p:cNvSpPr>
            <a:spLocks noChangeArrowheads="1"/>
          </p:cNvSpPr>
          <p:nvPr/>
        </p:nvSpPr>
        <p:spPr bwMode="auto">
          <a:xfrm>
            <a:off x="2482850" y="4611688"/>
            <a:ext cx="1871663" cy="792162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3898900" y="4191000"/>
            <a:ext cx="1223963" cy="5048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FF0000"/>
                </a:solidFill>
              </a:rPr>
              <a:t>よく読んで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FF0000"/>
                </a:solidFill>
              </a:rPr>
              <a:t>チェックする</a:t>
            </a:r>
          </a:p>
        </p:txBody>
      </p:sp>
      <p:sp>
        <p:nvSpPr>
          <p:cNvPr id="12343" name="Line 55"/>
          <p:cNvSpPr>
            <a:spLocks noChangeShapeType="1"/>
          </p:cNvSpPr>
          <p:nvPr/>
        </p:nvSpPr>
        <p:spPr bwMode="auto">
          <a:xfrm flipH="1">
            <a:off x="3635375" y="4652963"/>
            <a:ext cx="288925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 flipH="1">
            <a:off x="4014788" y="4725988"/>
            <a:ext cx="6477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5295900" y="2236788"/>
            <a:ext cx="15128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　　</a:t>
            </a:r>
            <a:r>
              <a:rPr lang="ja-JP" altLang="en-US" sz="900">
                <a:solidFill>
                  <a:srgbClr val="FF0000"/>
                </a:solidFill>
              </a:rPr>
              <a:t>　　６  ３ ０ ３　３ １</a:t>
            </a:r>
          </a:p>
        </p:txBody>
      </p: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5294313" y="2479675"/>
            <a:ext cx="15113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　　</a:t>
            </a:r>
            <a:r>
              <a:rPr lang="ja-JP" altLang="en-US" sz="900">
                <a:solidFill>
                  <a:srgbClr val="FF0000"/>
                </a:solidFill>
              </a:rPr>
              <a:t>　　６  ５ ０ ４　０ １</a:t>
            </a:r>
          </a:p>
        </p:txBody>
      </p:sp>
      <p:sp>
        <p:nvSpPr>
          <p:cNvPr id="12347" name="Line 59"/>
          <p:cNvSpPr>
            <a:spLocks noChangeShapeType="1"/>
          </p:cNvSpPr>
          <p:nvPr/>
        </p:nvSpPr>
        <p:spPr bwMode="auto">
          <a:xfrm>
            <a:off x="611188" y="5516563"/>
            <a:ext cx="1081087" cy="360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8" name="Line 61"/>
          <p:cNvSpPr>
            <a:spLocks noChangeShapeType="1"/>
          </p:cNvSpPr>
          <p:nvPr/>
        </p:nvSpPr>
        <p:spPr bwMode="auto">
          <a:xfrm>
            <a:off x="2700338" y="5373688"/>
            <a:ext cx="15843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9" name="Line 62"/>
          <p:cNvSpPr>
            <a:spLocks noChangeShapeType="1"/>
          </p:cNvSpPr>
          <p:nvPr/>
        </p:nvSpPr>
        <p:spPr bwMode="auto">
          <a:xfrm>
            <a:off x="2700338" y="5516563"/>
            <a:ext cx="15843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50" name="Text Box 63"/>
          <p:cNvSpPr txBox="1">
            <a:spLocks noChangeArrowheads="1"/>
          </p:cNvSpPr>
          <p:nvPr/>
        </p:nvSpPr>
        <p:spPr bwMode="auto">
          <a:xfrm>
            <a:off x="5651500" y="2746375"/>
            <a:ext cx="17287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　　</a:t>
            </a:r>
            <a:r>
              <a:rPr lang="ja-JP" altLang="en-US" sz="900">
                <a:solidFill>
                  <a:srgbClr val="FF0000"/>
                </a:solidFill>
              </a:rPr>
              <a:t>　　 １  ０  　　 　　　　 ４</a:t>
            </a:r>
          </a:p>
        </p:txBody>
      </p:sp>
      <p:sp>
        <p:nvSpPr>
          <p:cNvPr id="12351" name="Oval 64"/>
          <p:cNvSpPr>
            <a:spLocks noChangeArrowheads="1"/>
          </p:cNvSpPr>
          <p:nvPr/>
        </p:nvSpPr>
        <p:spPr bwMode="auto">
          <a:xfrm>
            <a:off x="7297738" y="2779713"/>
            <a:ext cx="144462" cy="144462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52" name="Line 65"/>
          <p:cNvSpPr>
            <a:spLocks noChangeShapeType="1"/>
          </p:cNvSpPr>
          <p:nvPr/>
        </p:nvSpPr>
        <p:spPr bwMode="auto">
          <a:xfrm>
            <a:off x="5148263" y="1700213"/>
            <a:ext cx="2149475" cy="11176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53" name="Text Box 67"/>
          <p:cNvSpPr txBox="1">
            <a:spLocks noChangeArrowheads="1"/>
          </p:cNvSpPr>
          <p:nvPr/>
        </p:nvSpPr>
        <p:spPr bwMode="auto">
          <a:xfrm>
            <a:off x="5630863" y="4189413"/>
            <a:ext cx="27352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600">
                <a:solidFill>
                  <a:srgbClr val="FF0000"/>
                </a:solidFill>
              </a:rPr>
              <a:t>東京都　江戸川区　江戸川　１－２－３　江戸アパート　３１２号室</a:t>
            </a:r>
          </a:p>
        </p:txBody>
      </p:sp>
      <p:sp>
        <p:nvSpPr>
          <p:cNvPr id="12354" name="Text Box 68"/>
          <p:cNvSpPr txBox="1">
            <a:spLocks noChangeArrowheads="1"/>
          </p:cNvSpPr>
          <p:nvPr/>
        </p:nvSpPr>
        <p:spPr bwMode="auto">
          <a:xfrm>
            <a:off x="5634038" y="4024313"/>
            <a:ext cx="27352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600">
                <a:solidFill>
                  <a:srgbClr val="FF0000"/>
                </a:solidFill>
              </a:rPr>
              <a:t>東京　太郎</a:t>
            </a:r>
          </a:p>
        </p:txBody>
      </p:sp>
      <p:sp>
        <p:nvSpPr>
          <p:cNvPr id="12355" name="Text Box 69"/>
          <p:cNvSpPr txBox="1">
            <a:spLocks noChangeArrowheads="1"/>
          </p:cNvSpPr>
          <p:nvPr/>
        </p:nvSpPr>
        <p:spPr bwMode="auto">
          <a:xfrm>
            <a:off x="5630863" y="3946525"/>
            <a:ext cx="2735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400">
                <a:solidFill>
                  <a:srgbClr val="FF0000"/>
                </a:solidFill>
              </a:rPr>
              <a:t>トウキョウ　タロウ</a:t>
            </a:r>
          </a:p>
        </p:txBody>
      </p:sp>
      <p:sp>
        <p:nvSpPr>
          <p:cNvPr id="12356" name="Oval 70"/>
          <p:cNvSpPr>
            <a:spLocks noChangeArrowheads="1"/>
          </p:cNvSpPr>
          <p:nvPr/>
        </p:nvSpPr>
        <p:spPr bwMode="auto">
          <a:xfrm>
            <a:off x="8181975" y="4079875"/>
            <a:ext cx="288925" cy="28892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12357" name="Text Box 71"/>
          <p:cNvSpPr txBox="1">
            <a:spLocks noChangeArrowheads="1"/>
          </p:cNvSpPr>
          <p:nvPr/>
        </p:nvSpPr>
        <p:spPr bwMode="auto">
          <a:xfrm>
            <a:off x="7727950" y="3857625"/>
            <a:ext cx="11493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600">
                <a:solidFill>
                  <a:srgbClr val="FF0000"/>
                </a:solidFill>
              </a:rPr>
              <a:t>28</a:t>
            </a:r>
            <a:r>
              <a:rPr lang="ja-JP" altLang="en-US" sz="600">
                <a:solidFill>
                  <a:srgbClr val="FF0000"/>
                </a:solidFill>
              </a:rPr>
              <a:t>　    </a:t>
            </a:r>
            <a:r>
              <a:rPr lang="en-US" altLang="ja-JP" sz="600">
                <a:solidFill>
                  <a:srgbClr val="FF0000"/>
                </a:solidFill>
              </a:rPr>
              <a:t>   5     30  </a:t>
            </a:r>
          </a:p>
        </p:txBody>
      </p:sp>
      <p:sp>
        <p:nvSpPr>
          <p:cNvPr id="12358" name="Text Box 72"/>
          <p:cNvSpPr txBox="1">
            <a:spLocks noChangeArrowheads="1"/>
          </p:cNvSpPr>
          <p:nvPr/>
        </p:nvSpPr>
        <p:spPr bwMode="auto">
          <a:xfrm>
            <a:off x="5976938" y="4860925"/>
            <a:ext cx="7921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>
                <a:solidFill>
                  <a:srgbClr val="FF0000"/>
                </a:solidFill>
              </a:rPr>
              <a:t>○○</a:t>
            </a:r>
            <a:r>
              <a:rPr lang="ja-JP" altLang="en-US" sz="800">
                <a:solidFill>
                  <a:srgbClr val="FF0000"/>
                </a:solidFill>
              </a:rPr>
              <a:t>銀行</a:t>
            </a:r>
          </a:p>
        </p:txBody>
      </p:sp>
      <p:sp>
        <p:nvSpPr>
          <p:cNvPr id="12359" name="Text Box 73"/>
          <p:cNvSpPr txBox="1">
            <a:spLocks noChangeArrowheads="1"/>
          </p:cNvSpPr>
          <p:nvPr/>
        </p:nvSpPr>
        <p:spPr bwMode="auto">
          <a:xfrm>
            <a:off x="6902450" y="4835525"/>
            <a:ext cx="7921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>
                <a:solidFill>
                  <a:srgbClr val="FF0000"/>
                </a:solidFill>
              </a:rPr>
              <a:t>3 0 0</a:t>
            </a:r>
          </a:p>
        </p:txBody>
      </p:sp>
      <p:sp>
        <p:nvSpPr>
          <p:cNvPr id="12360" name="Text Box 74"/>
          <p:cNvSpPr txBox="1">
            <a:spLocks noChangeArrowheads="1"/>
          </p:cNvSpPr>
          <p:nvPr/>
        </p:nvSpPr>
        <p:spPr bwMode="auto">
          <a:xfrm>
            <a:off x="5969000" y="5175250"/>
            <a:ext cx="7921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>
                <a:solidFill>
                  <a:srgbClr val="FF0000"/>
                </a:solidFill>
              </a:rPr>
              <a:t>○○</a:t>
            </a:r>
            <a:r>
              <a:rPr lang="ja-JP" altLang="en-US" sz="800">
                <a:solidFill>
                  <a:srgbClr val="FF0000"/>
                </a:solidFill>
              </a:rPr>
              <a:t>銀行</a:t>
            </a:r>
          </a:p>
        </p:txBody>
      </p:sp>
      <p:sp>
        <p:nvSpPr>
          <p:cNvPr id="12361" name="Text Box 75"/>
          <p:cNvSpPr txBox="1">
            <a:spLocks noChangeArrowheads="1"/>
          </p:cNvSpPr>
          <p:nvPr/>
        </p:nvSpPr>
        <p:spPr bwMode="auto">
          <a:xfrm>
            <a:off x="6902450" y="5191125"/>
            <a:ext cx="7937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>
                <a:solidFill>
                  <a:srgbClr val="FF0000"/>
                </a:solidFill>
              </a:rPr>
              <a:t>2 5 0</a:t>
            </a:r>
          </a:p>
        </p:txBody>
      </p:sp>
      <p:sp>
        <p:nvSpPr>
          <p:cNvPr id="12362" name="Oval 76"/>
          <p:cNvSpPr>
            <a:spLocks noChangeArrowheads="1"/>
          </p:cNvSpPr>
          <p:nvPr/>
        </p:nvSpPr>
        <p:spPr bwMode="auto">
          <a:xfrm>
            <a:off x="7801768" y="4815681"/>
            <a:ext cx="119063" cy="131763"/>
          </a:xfrm>
          <a:prstGeom prst="ellips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63" name="Line 77"/>
          <p:cNvSpPr>
            <a:spLocks noChangeShapeType="1"/>
          </p:cNvSpPr>
          <p:nvPr/>
        </p:nvSpPr>
        <p:spPr bwMode="auto">
          <a:xfrm>
            <a:off x="5003800" y="1773238"/>
            <a:ext cx="2817813" cy="3062287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64" name="Text Box 78"/>
          <p:cNvSpPr txBox="1">
            <a:spLocks noChangeArrowheads="1"/>
          </p:cNvSpPr>
          <p:nvPr/>
        </p:nvSpPr>
        <p:spPr bwMode="auto">
          <a:xfrm>
            <a:off x="5905500" y="5367338"/>
            <a:ext cx="16557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東京都八王子市南大沢１－１</a:t>
            </a:r>
            <a:endParaRPr lang="en-US" altLang="ja-JP" sz="800" dirty="0">
              <a:solidFill>
                <a:srgbClr val="FF0000"/>
              </a:solidFill>
            </a:endParaRPr>
          </a:p>
        </p:txBody>
      </p:sp>
      <p:sp>
        <p:nvSpPr>
          <p:cNvPr id="12365" name="Text Box 79"/>
          <p:cNvSpPr txBox="1">
            <a:spLocks noChangeArrowheads="1"/>
          </p:cNvSpPr>
          <p:nvPr/>
        </p:nvSpPr>
        <p:spPr bwMode="auto">
          <a:xfrm>
            <a:off x="5902323" y="5606257"/>
            <a:ext cx="16557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東京都八王子市南大沢１－１</a:t>
            </a:r>
            <a:endParaRPr lang="en-US" altLang="ja-JP" sz="800" dirty="0">
              <a:solidFill>
                <a:srgbClr val="FF0000"/>
              </a:solidFill>
            </a:endParaRPr>
          </a:p>
        </p:txBody>
      </p:sp>
      <p:sp>
        <p:nvSpPr>
          <p:cNvPr id="12366" name="Text Box 80"/>
          <p:cNvSpPr txBox="1">
            <a:spLocks noChangeArrowheads="1"/>
          </p:cNvSpPr>
          <p:nvPr/>
        </p:nvSpPr>
        <p:spPr bwMode="auto">
          <a:xfrm>
            <a:off x="5915025" y="5734050"/>
            <a:ext cx="16557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公立学校法人首都大学東京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2367" name="Text Box 81"/>
          <p:cNvSpPr txBox="1">
            <a:spLocks noChangeArrowheads="1"/>
          </p:cNvSpPr>
          <p:nvPr/>
        </p:nvSpPr>
        <p:spPr bwMode="auto">
          <a:xfrm>
            <a:off x="5902324" y="5485607"/>
            <a:ext cx="16557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公立大学法人首都大学東京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2368" name="Rectangle 82"/>
          <p:cNvSpPr>
            <a:spLocks noChangeArrowheads="1"/>
          </p:cNvSpPr>
          <p:nvPr/>
        </p:nvSpPr>
        <p:spPr bwMode="auto">
          <a:xfrm>
            <a:off x="5929313" y="5376863"/>
            <a:ext cx="1440656" cy="6731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69" name="Oval 83"/>
          <p:cNvSpPr>
            <a:spLocks noChangeArrowheads="1"/>
          </p:cNvSpPr>
          <p:nvPr/>
        </p:nvSpPr>
        <p:spPr bwMode="auto">
          <a:xfrm>
            <a:off x="7800975" y="5305425"/>
            <a:ext cx="647700" cy="287338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固定</a:t>
            </a:r>
          </a:p>
        </p:txBody>
      </p:sp>
      <p:sp>
        <p:nvSpPr>
          <p:cNvPr id="12370" name="Line 84"/>
          <p:cNvSpPr>
            <a:spLocks noChangeShapeType="1"/>
          </p:cNvSpPr>
          <p:nvPr/>
        </p:nvSpPr>
        <p:spPr bwMode="auto">
          <a:xfrm flipH="1">
            <a:off x="7380287" y="5516564"/>
            <a:ext cx="481012" cy="2857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1" name="Line 86"/>
          <p:cNvSpPr>
            <a:spLocks noChangeShapeType="1"/>
          </p:cNvSpPr>
          <p:nvPr/>
        </p:nvSpPr>
        <p:spPr bwMode="auto">
          <a:xfrm flipH="1" flipV="1">
            <a:off x="8470900" y="4368800"/>
            <a:ext cx="204788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2" name="Line 87"/>
          <p:cNvSpPr>
            <a:spLocks noChangeShapeType="1"/>
          </p:cNvSpPr>
          <p:nvPr/>
        </p:nvSpPr>
        <p:spPr bwMode="auto">
          <a:xfrm flipH="1">
            <a:off x="7740650" y="638175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3" name="Text Box 88"/>
          <p:cNvSpPr txBox="1">
            <a:spLocks noChangeArrowheads="1"/>
          </p:cNvSpPr>
          <p:nvPr/>
        </p:nvSpPr>
        <p:spPr bwMode="auto">
          <a:xfrm>
            <a:off x="166688" y="498475"/>
            <a:ext cx="444500" cy="187325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600"/>
              <a:t>新規申込・</a:t>
            </a:r>
            <a:r>
              <a:rPr lang="ja-JP" altLang="en-US" sz="1600">
                <a:solidFill>
                  <a:srgbClr val="FF3399"/>
                </a:solidFill>
              </a:rPr>
              <a:t>年金</a:t>
            </a:r>
            <a:r>
              <a:rPr lang="ja-JP" altLang="en-US" sz="1600"/>
              <a:t>財形</a:t>
            </a:r>
          </a:p>
        </p:txBody>
      </p:sp>
      <p:sp>
        <p:nvSpPr>
          <p:cNvPr id="12374" name="Oval 90"/>
          <p:cNvSpPr>
            <a:spLocks noChangeArrowheads="1"/>
          </p:cNvSpPr>
          <p:nvPr/>
        </p:nvSpPr>
        <p:spPr bwMode="auto">
          <a:xfrm>
            <a:off x="611188" y="3562350"/>
            <a:ext cx="144462" cy="144463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75" name="Line 91"/>
          <p:cNvSpPr>
            <a:spLocks noChangeShapeType="1"/>
          </p:cNvSpPr>
          <p:nvPr/>
        </p:nvSpPr>
        <p:spPr bwMode="auto">
          <a:xfrm flipH="1">
            <a:off x="755650" y="1773238"/>
            <a:ext cx="3240088" cy="1789112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6" name="Text Box 92"/>
          <p:cNvSpPr txBox="1">
            <a:spLocks noChangeArrowheads="1"/>
          </p:cNvSpPr>
          <p:nvPr/>
        </p:nvSpPr>
        <p:spPr bwMode="auto">
          <a:xfrm>
            <a:off x="38100" y="4833938"/>
            <a:ext cx="646113" cy="1800225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/>
              <a:t>住宅＋年金で５５０万円まで！住宅で財形を行っていないか、控えと台帳で確認する。</a:t>
            </a:r>
          </a:p>
        </p:txBody>
      </p:sp>
      <p:sp>
        <p:nvSpPr>
          <p:cNvPr id="12377" name="Line 95"/>
          <p:cNvSpPr>
            <a:spLocks noChangeShapeType="1"/>
          </p:cNvSpPr>
          <p:nvPr/>
        </p:nvSpPr>
        <p:spPr bwMode="auto">
          <a:xfrm flipV="1">
            <a:off x="7694613" y="2078831"/>
            <a:ext cx="0" cy="2381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8" name="Rectangle 96"/>
          <p:cNvSpPr>
            <a:spLocks noChangeArrowheads="1"/>
          </p:cNvSpPr>
          <p:nvPr/>
        </p:nvSpPr>
        <p:spPr bwMode="auto">
          <a:xfrm>
            <a:off x="6227763" y="1160463"/>
            <a:ext cx="2592387" cy="9366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00">
                <a:solidFill>
                  <a:srgbClr val="0000FF"/>
                </a:solidFill>
              </a:rPr>
              <a:t>　年齢、積立終了日等の条件は、各金融機関</a:t>
            </a:r>
            <a:endParaRPr lang="en-US" altLang="ja-JP" sz="10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00">
                <a:solidFill>
                  <a:srgbClr val="0000FF"/>
                </a:solidFill>
              </a:rPr>
              <a:t>により異なる（記入要領「表３」参照）ので、</a:t>
            </a:r>
            <a:endParaRPr lang="en-US" altLang="ja-JP" sz="10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00">
                <a:solidFill>
                  <a:srgbClr val="0000FF"/>
                </a:solidFill>
              </a:rPr>
              <a:t>条件に合致しているかどうかチェックする。</a:t>
            </a:r>
            <a:endParaRPr lang="en-US" altLang="ja-JP" sz="10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00">
                <a:solidFill>
                  <a:srgbClr val="0000FF"/>
                </a:solidFill>
              </a:rPr>
              <a:t>　詳細は、金融機関にお問い合わせください。</a:t>
            </a:r>
            <a:endParaRPr lang="en-US" altLang="ja-JP" sz="1000">
              <a:solidFill>
                <a:srgbClr val="0000FF"/>
              </a:solidFill>
            </a:endParaRPr>
          </a:p>
        </p:txBody>
      </p:sp>
      <p:sp>
        <p:nvSpPr>
          <p:cNvPr id="12379" name="Rectangle 105"/>
          <p:cNvSpPr>
            <a:spLocks noChangeArrowheads="1"/>
          </p:cNvSpPr>
          <p:nvPr/>
        </p:nvSpPr>
        <p:spPr bwMode="auto">
          <a:xfrm>
            <a:off x="4932363" y="3860800"/>
            <a:ext cx="3743325" cy="277336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80" name="Text Box 85"/>
          <p:cNvSpPr txBox="1">
            <a:spLocks noChangeArrowheads="1"/>
          </p:cNvSpPr>
          <p:nvPr/>
        </p:nvSpPr>
        <p:spPr bwMode="auto">
          <a:xfrm>
            <a:off x="8594725" y="4640263"/>
            <a:ext cx="471488" cy="172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800"/>
              <a:t>忘れずに押す！</a:t>
            </a:r>
          </a:p>
        </p:txBody>
      </p:sp>
      <p:sp>
        <p:nvSpPr>
          <p:cNvPr id="12381" name="正方形/長方形 1"/>
          <p:cNvSpPr>
            <a:spLocks noChangeArrowheads="1"/>
          </p:cNvSpPr>
          <p:nvPr/>
        </p:nvSpPr>
        <p:spPr bwMode="auto">
          <a:xfrm>
            <a:off x="3925888" y="2039938"/>
            <a:ext cx="504825" cy="577850"/>
          </a:xfrm>
          <a:prstGeom prst="rect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82" name="テキスト ボックス 3"/>
          <p:cNvSpPr txBox="1">
            <a:spLocks noChangeArrowheads="1"/>
          </p:cNvSpPr>
          <p:nvPr/>
        </p:nvSpPr>
        <p:spPr bwMode="auto">
          <a:xfrm>
            <a:off x="4259263" y="3152775"/>
            <a:ext cx="554037" cy="1093788"/>
          </a:xfrm>
          <a:prstGeom prst="rect">
            <a:avLst/>
          </a:prstGeom>
          <a:solidFill>
            <a:schemeClr val="bg1"/>
          </a:solidFill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シャチハタ不可</a:t>
            </a:r>
            <a:endParaRPr lang="en-US" altLang="ja-JP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不鮮明等注意</a:t>
            </a:r>
          </a:p>
        </p:txBody>
      </p:sp>
      <p:cxnSp>
        <p:nvCxnSpPr>
          <p:cNvPr id="12383" name="直線矢印コネクタ 5"/>
          <p:cNvCxnSpPr>
            <a:cxnSpLocks noChangeShapeType="1"/>
          </p:cNvCxnSpPr>
          <p:nvPr/>
        </p:nvCxnSpPr>
        <p:spPr bwMode="auto">
          <a:xfrm flipH="1" flipV="1">
            <a:off x="4356100" y="2617788"/>
            <a:ext cx="252413" cy="525462"/>
          </a:xfrm>
          <a:prstGeom prst="straightConnector1">
            <a:avLst/>
          </a:prstGeom>
          <a:noFill/>
          <a:ln w="15875" algn="ctr">
            <a:solidFill>
              <a:srgbClr val="FF33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84" name="正方形/長方形 107"/>
          <p:cNvSpPr>
            <a:spLocks noChangeArrowheads="1"/>
          </p:cNvSpPr>
          <p:nvPr/>
        </p:nvSpPr>
        <p:spPr bwMode="auto">
          <a:xfrm>
            <a:off x="1258888" y="4005263"/>
            <a:ext cx="2160587" cy="368300"/>
          </a:xfrm>
          <a:prstGeom prst="rect">
            <a:avLst/>
          </a:prstGeom>
          <a:solidFill>
            <a:schemeClr val="bg1"/>
          </a:solidFill>
          <a:ln w="15875" algn="ctr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エラー多発箇所につき、要注意</a:t>
            </a:r>
          </a:p>
        </p:txBody>
      </p:sp>
      <p:sp>
        <p:nvSpPr>
          <p:cNvPr id="12385" name="正方形/長方形 6"/>
          <p:cNvSpPr>
            <a:spLocks noChangeArrowheads="1"/>
          </p:cNvSpPr>
          <p:nvPr/>
        </p:nvSpPr>
        <p:spPr bwMode="auto">
          <a:xfrm>
            <a:off x="1282700" y="4460875"/>
            <a:ext cx="1228725" cy="1852613"/>
          </a:xfrm>
          <a:prstGeom prst="rect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cxnSp>
        <p:nvCxnSpPr>
          <p:cNvPr id="12386" name="直線矢印コネクタ 8"/>
          <p:cNvCxnSpPr>
            <a:cxnSpLocks noChangeShapeType="1"/>
            <a:endCxn id="12385" idx="0"/>
          </p:cNvCxnSpPr>
          <p:nvPr/>
        </p:nvCxnSpPr>
        <p:spPr bwMode="auto">
          <a:xfrm flipH="1">
            <a:off x="1897063" y="4316413"/>
            <a:ext cx="33337" cy="144462"/>
          </a:xfrm>
          <a:prstGeom prst="straightConnector1">
            <a:avLst/>
          </a:prstGeom>
          <a:noFill/>
          <a:ln w="15875" algn="ctr">
            <a:solidFill>
              <a:srgbClr val="FF33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87" name="正方形/長方形 1"/>
          <p:cNvSpPr>
            <a:spLocks noChangeArrowheads="1"/>
          </p:cNvSpPr>
          <p:nvPr/>
        </p:nvSpPr>
        <p:spPr bwMode="auto">
          <a:xfrm>
            <a:off x="2519363" y="2208213"/>
            <a:ext cx="1331912" cy="393700"/>
          </a:xfrm>
          <a:prstGeom prst="rect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cxnSp>
        <p:nvCxnSpPr>
          <p:cNvPr id="12388" name="直線矢印コネクタ 3"/>
          <p:cNvCxnSpPr>
            <a:cxnSpLocks noChangeShapeType="1"/>
          </p:cNvCxnSpPr>
          <p:nvPr/>
        </p:nvCxnSpPr>
        <p:spPr bwMode="auto">
          <a:xfrm flipV="1">
            <a:off x="3851275" y="1557338"/>
            <a:ext cx="2376488" cy="72072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89" name="正方形/長方形 6"/>
          <p:cNvSpPr>
            <a:spLocks noChangeArrowheads="1"/>
          </p:cNvSpPr>
          <p:nvPr/>
        </p:nvSpPr>
        <p:spPr bwMode="auto">
          <a:xfrm>
            <a:off x="5930900" y="5172075"/>
            <a:ext cx="1331913" cy="233363"/>
          </a:xfrm>
          <a:prstGeom prst="rect">
            <a:avLst/>
          </a:prstGeom>
          <a:noFill/>
          <a:ln w="1905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cxnSp>
        <p:nvCxnSpPr>
          <p:cNvPr id="12390" name="直線矢印コネクタ 8"/>
          <p:cNvCxnSpPr>
            <a:cxnSpLocks noChangeShapeType="1"/>
            <a:endCxn id="12389" idx="0"/>
          </p:cNvCxnSpPr>
          <p:nvPr/>
        </p:nvCxnSpPr>
        <p:spPr bwMode="auto">
          <a:xfrm>
            <a:off x="6432550" y="4665663"/>
            <a:ext cx="165100" cy="506412"/>
          </a:xfrm>
          <a:prstGeom prst="straightConnector1">
            <a:avLst/>
          </a:prstGeom>
          <a:noFill/>
          <a:ln w="15875" algn="ctr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1" name="テキスト ボックス 114"/>
          <p:cNvSpPr txBox="1">
            <a:spLocks noChangeArrowheads="1"/>
          </p:cNvSpPr>
          <p:nvPr/>
        </p:nvSpPr>
        <p:spPr bwMode="auto">
          <a:xfrm>
            <a:off x="5737225" y="4389438"/>
            <a:ext cx="936625" cy="276225"/>
          </a:xfrm>
          <a:prstGeom prst="rect">
            <a:avLst/>
          </a:prstGeom>
          <a:solidFill>
            <a:schemeClr val="bg1"/>
          </a:solidFill>
          <a:ln w="1905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台帳で確認</a:t>
            </a:r>
          </a:p>
        </p:txBody>
      </p:sp>
      <p:sp>
        <p:nvSpPr>
          <p:cNvPr id="12392" name="正方形/長方形 115"/>
          <p:cNvSpPr>
            <a:spLocks noChangeArrowheads="1"/>
          </p:cNvSpPr>
          <p:nvPr/>
        </p:nvSpPr>
        <p:spPr bwMode="auto">
          <a:xfrm>
            <a:off x="4932363" y="2208213"/>
            <a:ext cx="3743325" cy="1220787"/>
          </a:xfrm>
          <a:prstGeom prst="rect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393" name="Text Box 66"/>
          <p:cNvSpPr txBox="1">
            <a:spLocks noChangeArrowheads="1"/>
          </p:cNvSpPr>
          <p:nvPr/>
        </p:nvSpPr>
        <p:spPr bwMode="auto">
          <a:xfrm>
            <a:off x="5122863" y="3370263"/>
            <a:ext cx="1512887" cy="59690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0000FF"/>
                </a:solidFill>
              </a:rPr>
              <a:t>税控除を受けるために必要な部分なので、住宅と年金では必須の記入事項　　　　　　　　全部記入する！</a:t>
            </a:r>
            <a:endParaRPr lang="ja-JP" altLang="en-US" sz="900">
              <a:solidFill>
                <a:srgbClr val="0000FF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316413" y="6364288"/>
            <a:ext cx="1420812" cy="2308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900" dirty="0" smtClean="0">
                <a:solidFill>
                  <a:srgbClr val="FF0000"/>
                </a:solidFill>
              </a:rPr>
              <a:t>首都大</a:t>
            </a:r>
            <a:r>
              <a:rPr lang="ja-JP" altLang="en-US" sz="900" dirty="0">
                <a:solidFill>
                  <a:srgbClr val="FF0000"/>
                </a:solidFill>
              </a:rPr>
              <a:t>の</a:t>
            </a:r>
            <a:r>
              <a:rPr lang="ja-JP" altLang="en-US" sz="900" dirty="0" smtClean="0">
                <a:solidFill>
                  <a:srgbClr val="FF0000"/>
                </a:solidFill>
              </a:rPr>
              <a:t>法人</a:t>
            </a:r>
            <a:r>
              <a:rPr lang="ja-JP" altLang="en-US" sz="900" dirty="0">
                <a:solidFill>
                  <a:srgbClr val="FF0000"/>
                </a:solidFill>
              </a:rPr>
              <a:t>番号記載</a:t>
            </a:r>
          </a:p>
        </p:txBody>
      </p:sp>
      <p:sp>
        <p:nvSpPr>
          <p:cNvPr id="12395" name="テキスト ボックス 111"/>
          <p:cNvSpPr txBox="1">
            <a:spLocks noChangeArrowheads="1"/>
          </p:cNvSpPr>
          <p:nvPr/>
        </p:nvSpPr>
        <p:spPr bwMode="auto">
          <a:xfrm>
            <a:off x="5868988" y="5844041"/>
            <a:ext cx="11509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ja-JP" sz="800" dirty="0" smtClean="0">
                <a:solidFill>
                  <a:srgbClr val="FF0000"/>
                </a:solidFill>
              </a:rPr>
              <a:t>6011105002701</a:t>
            </a:r>
            <a:endParaRPr lang="en-US" altLang="ja-JP" sz="800" dirty="0">
              <a:solidFill>
                <a:srgbClr val="FF0000"/>
              </a:solidFill>
            </a:endParaRPr>
          </a:p>
        </p:txBody>
      </p:sp>
      <p:cxnSp>
        <p:nvCxnSpPr>
          <p:cNvPr id="12396" name="直線矢印コネクタ 112"/>
          <p:cNvCxnSpPr>
            <a:cxnSpLocks noChangeShapeType="1"/>
          </p:cNvCxnSpPr>
          <p:nvPr/>
        </p:nvCxnSpPr>
        <p:spPr bwMode="auto">
          <a:xfrm flipV="1">
            <a:off x="5122863" y="5948363"/>
            <a:ext cx="806450" cy="415925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コネクタ 24"/>
          <p:cNvCxnSpPr>
            <a:cxnSpLocks noChangeShapeType="1"/>
          </p:cNvCxnSpPr>
          <p:nvPr/>
        </p:nvCxnSpPr>
        <p:spPr bwMode="auto">
          <a:xfrm>
            <a:off x="5867400" y="5121275"/>
            <a:ext cx="1131888" cy="0"/>
          </a:xfrm>
          <a:prstGeom prst="line">
            <a:avLst/>
          </a:prstGeom>
          <a:noFill/>
          <a:ln w="19050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テキスト ボックス 25"/>
          <p:cNvSpPr txBox="1">
            <a:spLocks noChangeArrowheads="1"/>
          </p:cNvSpPr>
          <p:nvPr/>
        </p:nvSpPr>
        <p:spPr bwMode="auto">
          <a:xfrm>
            <a:off x="3995738" y="4852988"/>
            <a:ext cx="1697037" cy="215900"/>
          </a:xfrm>
          <a:prstGeom prst="rect">
            <a:avLst/>
          </a:prstGeom>
          <a:solidFill>
            <a:schemeClr val="bg1"/>
          </a:solidFill>
          <a:ln w="1270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800"/>
              <a:t>金融機関の法人番号は</a:t>
            </a:r>
            <a:r>
              <a:rPr lang="ja-JP" altLang="en-US" sz="800">
                <a:solidFill>
                  <a:srgbClr val="FF0000"/>
                </a:solidFill>
              </a:rPr>
              <a:t>記載しない</a:t>
            </a:r>
          </a:p>
        </p:txBody>
      </p:sp>
      <p:cxnSp>
        <p:nvCxnSpPr>
          <p:cNvPr id="12399" name="直線矢印コネクタ 116"/>
          <p:cNvCxnSpPr>
            <a:cxnSpLocks noChangeShapeType="1"/>
            <a:stCxn id="116" idx="3"/>
          </p:cNvCxnSpPr>
          <p:nvPr/>
        </p:nvCxnSpPr>
        <p:spPr bwMode="auto">
          <a:xfrm>
            <a:off x="5692775" y="4960938"/>
            <a:ext cx="400050" cy="139700"/>
          </a:xfrm>
          <a:prstGeom prst="straightConnector1">
            <a:avLst/>
          </a:prstGeom>
          <a:noFill/>
          <a:ln w="15875" algn="ctr">
            <a:solidFill>
              <a:srgbClr val="00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01" name="Text Box 63"/>
          <p:cNvSpPr txBox="1">
            <a:spLocks noChangeArrowheads="1"/>
          </p:cNvSpPr>
          <p:nvPr/>
        </p:nvSpPr>
        <p:spPr bwMode="auto">
          <a:xfrm>
            <a:off x="6911975" y="3319463"/>
            <a:ext cx="1874215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400" dirty="0" smtClean="0">
                <a:solidFill>
                  <a:srgbClr val="FF0000"/>
                </a:solidFill>
              </a:rPr>
              <a:t>個人番号は絶対に記載しないでください！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2402" name="正方形/長方形 1"/>
          <p:cNvSpPr>
            <a:spLocks noChangeArrowheads="1"/>
          </p:cNvSpPr>
          <p:nvPr/>
        </p:nvSpPr>
        <p:spPr bwMode="auto">
          <a:xfrm>
            <a:off x="6911975" y="4035425"/>
            <a:ext cx="1212850" cy="20478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403" name="テキスト ボックス 1"/>
          <p:cNvSpPr txBox="1">
            <a:spLocks noChangeArrowheads="1"/>
          </p:cNvSpPr>
          <p:nvPr/>
        </p:nvSpPr>
        <p:spPr bwMode="auto">
          <a:xfrm>
            <a:off x="1204913" y="1214438"/>
            <a:ext cx="1693862" cy="274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ja-JP" sz="1200" dirty="0" smtClean="0">
                <a:solidFill>
                  <a:srgbClr val="FF0000"/>
                </a:solidFill>
              </a:rPr>
              <a:t>6011105002701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cxnSp>
        <p:nvCxnSpPr>
          <p:cNvPr id="12404" name="直線矢印コネクタ 66"/>
          <p:cNvCxnSpPr>
            <a:cxnSpLocks noChangeShapeType="1"/>
          </p:cNvCxnSpPr>
          <p:nvPr/>
        </p:nvCxnSpPr>
        <p:spPr bwMode="auto">
          <a:xfrm flipH="1">
            <a:off x="2835275" y="617538"/>
            <a:ext cx="1773238" cy="723900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テキスト ボックス 118"/>
          <p:cNvSpPr txBox="1"/>
          <p:nvPr/>
        </p:nvSpPr>
        <p:spPr>
          <a:xfrm>
            <a:off x="4608513" y="477838"/>
            <a:ext cx="1798637" cy="2616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solidFill>
                  <a:srgbClr val="FF0000"/>
                </a:solidFill>
              </a:rPr>
              <a:t>首都大の法人番号記載</a:t>
            </a:r>
            <a:endParaRPr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2406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234930-5DF9-416D-8048-81BF1B8481DC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 dirty="0" smtClean="0"/>
          </a:p>
        </p:txBody>
      </p:sp>
      <p:cxnSp>
        <p:nvCxnSpPr>
          <p:cNvPr id="120" name="直線矢印コネクタ 6"/>
          <p:cNvCxnSpPr>
            <a:cxnSpLocks noChangeShapeType="1"/>
          </p:cNvCxnSpPr>
          <p:nvPr/>
        </p:nvCxnSpPr>
        <p:spPr bwMode="auto">
          <a:xfrm>
            <a:off x="7162800" y="3842683"/>
            <a:ext cx="96838" cy="219730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66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73063"/>
            <a:ext cx="8634413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09738" y="1096963"/>
            <a:ext cx="79216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000">
                <a:solidFill>
                  <a:srgbClr val="FF0000"/>
                </a:solidFill>
              </a:rPr>
              <a:t>○○</a:t>
            </a:r>
            <a:r>
              <a:rPr lang="ja-JP" altLang="en-US" sz="1000">
                <a:solidFill>
                  <a:srgbClr val="FF0000"/>
                </a:solidFill>
              </a:rPr>
              <a:t>銀行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649663" y="1125538"/>
            <a:ext cx="7921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 b="1" dirty="0" smtClean="0">
                <a:solidFill>
                  <a:srgbClr val="FF0000"/>
                </a:solidFill>
              </a:rPr>
              <a:t>６   ２  ２　０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706688" y="11398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１  ２  ３  ４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582738" y="1317625"/>
            <a:ext cx="21621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100" b="1" dirty="0" smtClean="0">
                <a:solidFill>
                  <a:srgbClr val="FF0000"/>
                </a:solidFill>
              </a:rPr>
              <a:t>東京都八王子市南大沢１－１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597025" y="1532745"/>
            <a:ext cx="216058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100" b="1" dirty="0" smtClean="0">
                <a:solidFill>
                  <a:srgbClr val="FF0000"/>
                </a:solidFill>
              </a:rPr>
              <a:t>公立大学法人首都大学東京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560513" y="1754188"/>
            <a:ext cx="27352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トウキョウト　エドガワク　エドガワ　１－２－３　エドアパート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560513" y="1943100"/>
            <a:ext cx="12255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１   </a:t>
            </a:r>
            <a:r>
              <a:rPr lang="en-US" altLang="ja-JP" sz="800">
                <a:solidFill>
                  <a:srgbClr val="FF0000"/>
                </a:solidFill>
              </a:rPr>
              <a:t>3   2     0   0   1   3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060700" y="1943100"/>
            <a:ext cx="1512888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900">
                <a:solidFill>
                  <a:srgbClr val="FF0000"/>
                </a:solidFill>
              </a:rPr>
              <a:t> 03    3123   4567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665288" y="2122488"/>
            <a:ext cx="27352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東京都　江戸川区　江戸川　１－２－３　江戸アパート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987800" y="2200275"/>
            <a:ext cx="504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</a:rPr>
              <a:t>３１２  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619250" y="2657475"/>
            <a:ext cx="11525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>
                <a:solidFill>
                  <a:srgbClr val="FF0000"/>
                </a:solidFill>
              </a:rPr>
              <a:t>東京　太郎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1535354" y="2381250"/>
            <a:ext cx="1512888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900" dirty="0">
                <a:solidFill>
                  <a:srgbClr val="FF0000"/>
                </a:solidFill>
              </a:rPr>
              <a:t>ﾄ ｳ ｷ  ｮ ｳ    ﾀ  ﾛ ｳ</a:t>
            </a:r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4138613" y="2563813"/>
            <a:ext cx="288925" cy="28892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979762" y="2882900"/>
            <a:ext cx="10080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>
                <a:solidFill>
                  <a:srgbClr val="FF0000"/>
                </a:solidFill>
                <a:ea typeface="HG明朝E" pitchFamily="17" charset="-128"/>
              </a:rPr>
              <a:t>東京　太郎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1835746" y="3040063"/>
            <a:ext cx="10080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>
                <a:solidFill>
                  <a:srgbClr val="FF0000"/>
                </a:solidFill>
                <a:ea typeface="HG明朝E" pitchFamily="17" charset="-128"/>
              </a:rPr>
              <a:t>０１２３４５６７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1530350" y="3252788"/>
            <a:ext cx="15128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３ ６ ７  ２  ０　０  ３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1555750" y="3406775"/>
            <a:ext cx="15128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800" dirty="0" smtClean="0">
                <a:solidFill>
                  <a:srgbClr val="FF0000"/>
                </a:solidFill>
              </a:rPr>
              <a:t>総務部人事課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2786063" y="725488"/>
            <a:ext cx="144462" cy="144462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3259138" y="2922588"/>
            <a:ext cx="144462" cy="142875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9238" name="Oval 23"/>
          <p:cNvSpPr>
            <a:spLocks noChangeArrowheads="1"/>
          </p:cNvSpPr>
          <p:nvPr/>
        </p:nvSpPr>
        <p:spPr bwMode="auto">
          <a:xfrm>
            <a:off x="1042988" y="5064125"/>
            <a:ext cx="144462" cy="144463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2020888" y="4819650"/>
            <a:ext cx="8636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000">
                <a:solidFill>
                  <a:srgbClr val="FF0000"/>
                </a:solidFill>
              </a:rPr>
              <a:t>\  5  0</a:t>
            </a: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1949450" y="5086350"/>
            <a:ext cx="9350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000">
                <a:solidFill>
                  <a:srgbClr val="FF0000"/>
                </a:solidFill>
              </a:rPr>
              <a:t> \1 5  0</a:t>
            </a: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949450" y="5370513"/>
            <a:ext cx="93503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000">
                <a:solidFill>
                  <a:srgbClr val="FF0000"/>
                </a:solidFill>
              </a:rPr>
              <a:t> \1 0  0</a:t>
            </a:r>
          </a:p>
        </p:txBody>
      </p:sp>
      <p:sp>
        <p:nvSpPr>
          <p:cNvPr id="9242" name="Oval 27"/>
          <p:cNvSpPr>
            <a:spLocks noChangeArrowheads="1"/>
          </p:cNvSpPr>
          <p:nvPr/>
        </p:nvSpPr>
        <p:spPr bwMode="auto">
          <a:xfrm>
            <a:off x="4624388" y="438150"/>
            <a:ext cx="1223962" cy="360363"/>
          </a:xfrm>
          <a:prstGeom prst="ellipse">
            <a:avLst/>
          </a:prstGeom>
          <a:noFill/>
          <a:ln w="158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きちんと囲む！</a:t>
            </a:r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3649663" y="1103313"/>
            <a:ext cx="720725" cy="287337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9244" name="Rectangle 30"/>
          <p:cNvSpPr>
            <a:spLocks noChangeArrowheads="1"/>
          </p:cNvSpPr>
          <p:nvPr/>
        </p:nvSpPr>
        <p:spPr bwMode="auto">
          <a:xfrm>
            <a:off x="1597025" y="1354138"/>
            <a:ext cx="2087563" cy="431800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9245" name="Oval 31"/>
          <p:cNvSpPr>
            <a:spLocks noChangeArrowheads="1"/>
          </p:cNvSpPr>
          <p:nvPr/>
        </p:nvSpPr>
        <p:spPr bwMode="auto">
          <a:xfrm>
            <a:off x="4538663" y="1306513"/>
            <a:ext cx="647700" cy="287337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固定</a:t>
            </a:r>
          </a:p>
        </p:txBody>
      </p:sp>
      <p:sp>
        <p:nvSpPr>
          <p:cNvPr id="9246" name="Line 33"/>
          <p:cNvSpPr>
            <a:spLocks noChangeShapeType="1"/>
          </p:cNvSpPr>
          <p:nvPr/>
        </p:nvSpPr>
        <p:spPr bwMode="auto">
          <a:xfrm flipH="1">
            <a:off x="2930525" y="638175"/>
            <a:ext cx="1676400" cy="125413"/>
          </a:xfrm>
          <a:prstGeom prst="line">
            <a:avLst/>
          </a:prstGeom>
          <a:noFill/>
          <a:ln w="158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7" name="Line 35"/>
          <p:cNvSpPr>
            <a:spLocks noChangeShapeType="1"/>
          </p:cNvSpPr>
          <p:nvPr/>
        </p:nvSpPr>
        <p:spPr bwMode="auto">
          <a:xfrm flipH="1">
            <a:off x="3382963" y="709613"/>
            <a:ext cx="1368425" cy="2173287"/>
          </a:xfrm>
          <a:prstGeom prst="line">
            <a:avLst/>
          </a:prstGeom>
          <a:noFill/>
          <a:ln w="158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8" name="Line 36"/>
          <p:cNvSpPr>
            <a:spLocks noChangeShapeType="1"/>
          </p:cNvSpPr>
          <p:nvPr/>
        </p:nvSpPr>
        <p:spPr bwMode="auto">
          <a:xfrm flipH="1" flipV="1">
            <a:off x="4357688" y="1270793"/>
            <a:ext cx="215900" cy="144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9" name="Line 37"/>
          <p:cNvSpPr>
            <a:spLocks noChangeShapeType="1"/>
          </p:cNvSpPr>
          <p:nvPr/>
        </p:nvSpPr>
        <p:spPr bwMode="auto">
          <a:xfrm flipH="1">
            <a:off x="3705225" y="1452669"/>
            <a:ext cx="833438" cy="11736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0" name="Rectangle 38"/>
          <p:cNvSpPr>
            <a:spLocks noChangeArrowheads="1"/>
          </p:cNvSpPr>
          <p:nvPr/>
        </p:nvSpPr>
        <p:spPr bwMode="auto">
          <a:xfrm>
            <a:off x="1489869" y="2858649"/>
            <a:ext cx="1366837" cy="413627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9251" name="Text Box 39"/>
          <p:cNvSpPr txBox="1">
            <a:spLocks noChangeArrowheads="1"/>
          </p:cNvSpPr>
          <p:nvPr/>
        </p:nvSpPr>
        <p:spPr bwMode="auto">
          <a:xfrm>
            <a:off x="539750" y="2494135"/>
            <a:ext cx="338138" cy="1225550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>
                <a:solidFill>
                  <a:schemeClr val="accent2"/>
                </a:solidFill>
              </a:rPr>
              <a:t>２枚目も忘れずに！</a:t>
            </a:r>
          </a:p>
        </p:txBody>
      </p:sp>
      <p:sp>
        <p:nvSpPr>
          <p:cNvPr id="9252" name="Oval 40"/>
          <p:cNvSpPr>
            <a:spLocks noChangeArrowheads="1"/>
          </p:cNvSpPr>
          <p:nvPr/>
        </p:nvSpPr>
        <p:spPr bwMode="auto">
          <a:xfrm>
            <a:off x="3059113" y="3932238"/>
            <a:ext cx="1223962" cy="360362"/>
          </a:xfrm>
          <a:prstGeom prst="ellipse">
            <a:avLst/>
          </a:prstGeom>
          <a:noFill/>
          <a:ln w="158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きちんと囲む！</a:t>
            </a:r>
          </a:p>
        </p:txBody>
      </p:sp>
      <p:sp>
        <p:nvSpPr>
          <p:cNvPr id="9253" name="Line 41"/>
          <p:cNvSpPr>
            <a:spLocks noChangeShapeType="1"/>
          </p:cNvSpPr>
          <p:nvPr/>
        </p:nvSpPr>
        <p:spPr bwMode="auto">
          <a:xfrm flipH="1">
            <a:off x="1187450" y="4149725"/>
            <a:ext cx="1871663" cy="914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4" name="Text Box 43"/>
          <p:cNvSpPr txBox="1">
            <a:spLocks noChangeArrowheads="1"/>
          </p:cNvSpPr>
          <p:nvPr/>
        </p:nvSpPr>
        <p:spPr bwMode="auto">
          <a:xfrm>
            <a:off x="7778750" y="866775"/>
            <a:ext cx="10080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800">
                <a:solidFill>
                  <a:srgbClr val="FF0000"/>
                </a:solidFill>
              </a:rPr>
              <a:t>  29      5      30</a:t>
            </a:r>
          </a:p>
        </p:txBody>
      </p:sp>
      <p:sp>
        <p:nvSpPr>
          <p:cNvPr id="9255" name="Line 44"/>
          <p:cNvSpPr>
            <a:spLocks noChangeShapeType="1"/>
          </p:cNvSpPr>
          <p:nvPr/>
        </p:nvSpPr>
        <p:spPr bwMode="auto">
          <a:xfrm>
            <a:off x="877888" y="3065159"/>
            <a:ext cx="611981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6" name="AutoShape 46"/>
          <p:cNvSpPr>
            <a:spLocks noChangeArrowheads="1"/>
          </p:cNvSpPr>
          <p:nvPr/>
        </p:nvSpPr>
        <p:spPr bwMode="auto">
          <a:xfrm>
            <a:off x="1620838" y="608013"/>
            <a:ext cx="2232025" cy="719137"/>
          </a:xfrm>
          <a:prstGeom prst="parallelogram">
            <a:avLst>
              <a:gd name="adj" fmla="val 77594"/>
            </a:avLst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45882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1800"/>
          </a:p>
        </p:txBody>
      </p:sp>
      <p:sp>
        <p:nvSpPr>
          <p:cNvPr id="9257" name="Line 47"/>
          <p:cNvSpPr>
            <a:spLocks noChangeShapeType="1"/>
          </p:cNvSpPr>
          <p:nvPr/>
        </p:nvSpPr>
        <p:spPr bwMode="auto">
          <a:xfrm flipH="1" flipV="1">
            <a:off x="3498850" y="1095375"/>
            <a:ext cx="1289050" cy="103822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8" name="Line 48"/>
          <p:cNvSpPr>
            <a:spLocks noChangeShapeType="1"/>
          </p:cNvSpPr>
          <p:nvPr/>
        </p:nvSpPr>
        <p:spPr bwMode="auto">
          <a:xfrm flipH="1">
            <a:off x="4211638" y="2349500"/>
            <a:ext cx="360362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9" name="Rectangle 49"/>
          <p:cNvSpPr>
            <a:spLocks noChangeArrowheads="1"/>
          </p:cNvSpPr>
          <p:nvPr/>
        </p:nvSpPr>
        <p:spPr bwMode="auto">
          <a:xfrm>
            <a:off x="4713288" y="2125663"/>
            <a:ext cx="431800" cy="1943100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控え・台帳で要確認</a:t>
            </a:r>
          </a:p>
        </p:txBody>
      </p:sp>
      <p:sp>
        <p:nvSpPr>
          <p:cNvPr id="9260" name="Text Box 50"/>
          <p:cNvSpPr txBox="1">
            <a:spLocks noChangeArrowheads="1"/>
          </p:cNvSpPr>
          <p:nvPr/>
        </p:nvSpPr>
        <p:spPr bwMode="auto">
          <a:xfrm>
            <a:off x="354013" y="498475"/>
            <a:ext cx="430212" cy="1152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600"/>
              <a:t>積立額変更</a:t>
            </a:r>
          </a:p>
        </p:txBody>
      </p:sp>
      <p:sp>
        <p:nvSpPr>
          <p:cNvPr id="9261" name="Line 53"/>
          <p:cNvSpPr>
            <a:spLocks noChangeShapeType="1"/>
          </p:cNvSpPr>
          <p:nvPr/>
        </p:nvSpPr>
        <p:spPr bwMode="auto">
          <a:xfrm flipH="1">
            <a:off x="914400" y="5668963"/>
            <a:ext cx="3743325" cy="863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2" name="Line 54"/>
          <p:cNvSpPr>
            <a:spLocks noChangeShapeType="1"/>
          </p:cNvSpPr>
          <p:nvPr/>
        </p:nvSpPr>
        <p:spPr bwMode="auto">
          <a:xfrm>
            <a:off x="877888" y="5614988"/>
            <a:ext cx="3743325" cy="93503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3" name="Line 55"/>
          <p:cNvSpPr>
            <a:spLocks noChangeShapeType="1"/>
          </p:cNvSpPr>
          <p:nvPr/>
        </p:nvSpPr>
        <p:spPr bwMode="auto">
          <a:xfrm>
            <a:off x="5076825" y="836613"/>
            <a:ext cx="3743325" cy="273685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4" name="Line 56"/>
          <p:cNvSpPr>
            <a:spLocks noChangeShapeType="1"/>
          </p:cNvSpPr>
          <p:nvPr/>
        </p:nvSpPr>
        <p:spPr bwMode="auto">
          <a:xfrm flipH="1">
            <a:off x="5076825" y="765175"/>
            <a:ext cx="3743325" cy="280828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5" name="Text Box 52"/>
          <p:cNvSpPr txBox="1">
            <a:spLocks noChangeArrowheads="1"/>
          </p:cNvSpPr>
          <p:nvPr/>
        </p:nvSpPr>
        <p:spPr bwMode="auto">
          <a:xfrm>
            <a:off x="1692275" y="5805488"/>
            <a:ext cx="180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000"/>
              <a:t>記 入 し な い</a:t>
            </a:r>
          </a:p>
        </p:txBody>
      </p:sp>
      <p:sp>
        <p:nvSpPr>
          <p:cNvPr id="9266" name="Text Box 51"/>
          <p:cNvSpPr txBox="1">
            <a:spLocks noChangeArrowheads="1"/>
          </p:cNvSpPr>
          <p:nvPr/>
        </p:nvSpPr>
        <p:spPr bwMode="auto">
          <a:xfrm>
            <a:off x="5724525" y="1916113"/>
            <a:ext cx="2881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/>
              <a:t>記 入 し な い</a:t>
            </a:r>
          </a:p>
        </p:txBody>
      </p:sp>
      <p:sp>
        <p:nvSpPr>
          <p:cNvPr id="9267" name="正方形/長方形 53"/>
          <p:cNvSpPr>
            <a:spLocks noChangeArrowheads="1"/>
          </p:cNvSpPr>
          <p:nvPr/>
        </p:nvSpPr>
        <p:spPr bwMode="auto">
          <a:xfrm>
            <a:off x="1619250" y="4654550"/>
            <a:ext cx="882650" cy="960438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cxnSp>
        <p:nvCxnSpPr>
          <p:cNvPr id="9268" name="直線矢印コネクタ 4"/>
          <p:cNvCxnSpPr>
            <a:cxnSpLocks noChangeShapeType="1"/>
          </p:cNvCxnSpPr>
          <p:nvPr/>
        </p:nvCxnSpPr>
        <p:spPr bwMode="auto">
          <a:xfrm flipH="1">
            <a:off x="2597150" y="4941888"/>
            <a:ext cx="461963" cy="15875"/>
          </a:xfrm>
          <a:prstGeom prst="straightConnector1">
            <a:avLst/>
          </a:prstGeom>
          <a:noFill/>
          <a:ln w="15875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69" name="テキスト ボックス 5"/>
          <p:cNvSpPr txBox="1">
            <a:spLocks noChangeArrowheads="1"/>
          </p:cNvSpPr>
          <p:nvPr/>
        </p:nvSpPr>
        <p:spPr bwMode="auto">
          <a:xfrm>
            <a:off x="3059113" y="4610100"/>
            <a:ext cx="1944687" cy="136207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※</a:t>
            </a:r>
            <a:r>
              <a:rPr lang="ja-JP" altLang="en-US" sz="1600"/>
              <a:t> 注意！</a:t>
            </a: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変更する箇所だけでなく、変更しない箇所も金額を記載すること。空欄不可。</a:t>
            </a:r>
          </a:p>
        </p:txBody>
      </p:sp>
      <p:sp>
        <p:nvSpPr>
          <p:cNvPr id="9270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75688" y="6524625"/>
            <a:ext cx="468312" cy="328613"/>
          </a:xfrm>
          <a:solidFill>
            <a:schemeClr val="bg1"/>
          </a:solidFill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4554DE-84F0-4EBA-8B32-97F84E9848D5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 smtClean="0"/>
          </a:p>
        </p:txBody>
      </p:sp>
    </p:spTree>
    <p:extLst>
      <p:ext uri="{BB962C8B-B14F-4D97-AF65-F5344CB8AC3E}">
        <p14:creationId xmlns:p14="http://schemas.microsoft.com/office/powerpoint/2010/main" val="24261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57606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ja-JP" altLang="en-US" sz="3600" dirty="0" smtClean="0"/>
              <a:t>チェックリスト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229600" cy="590465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2000" dirty="0" smtClean="0"/>
              <a:t>□　 印鑑は明瞭に押してあるか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ja-JP" altLang="en-US" sz="1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2000" dirty="0" smtClean="0"/>
              <a:t>□　 ゴム印、訂正印は２枚目にも押してあるか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ja-JP" altLang="en-US" sz="1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2000" dirty="0" smtClean="0"/>
              <a:t>□　 電話番号、フリガナ等に漏れはないか</a:t>
            </a:r>
            <a:endParaRPr lang="en-US" altLang="ja-JP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ja-JP" altLang="en-US" sz="1000" dirty="0" smtClean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ja-JP" altLang="en-US" sz="2000" dirty="0" smtClean="0"/>
              <a:t>□</a:t>
            </a:r>
            <a:r>
              <a:rPr lang="ja-JP" altLang="en-US" sz="2000" dirty="0"/>
              <a:t>　 </a:t>
            </a:r>
            <a:r>
              <a:rPr lang="ja-JP" altLang="en-US" sz="2000" dirty="0" smtClean="0"/>
              <a:t>記載が必要な箇所は全て記載してあるか（各コードは正しいか）</a:t>
            </a:r>
            <a:endParaRPr lang="en-US" altLang="ja-JP" sz="2000" dirty="0"/>
          </a:p>
          <a:p>
            <a:pPr marL="0" indent="0">
              <a:lnSpc>
                <a:spcPct val="80000"/>
              </a:lnSpc>
              <a:buNone/>
              <a:defRPr/>
            </a:pPr>
            <a:endParaRPr lang="ja-JP" altLang="en-US" sz="1000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2000" dirty="0" smtClean="0"/>
              <a:t>□　 積立開始月は２</a:t>
            </a:r>
            <a:r>
              <a:rPr lang="ja-JP" altLang="en-US" sz="2000" dirty="0"/>
              <a:t>９</a:t>
            </a:r>
            <a:r>
              <a:rPr lang="ja-JP" altLang="en-US" sz="2000" dirty="0" smtClean="0"/>
              <a:t>年９月、２９年１２月（毎月の給与積立無し、手当のみ</a:t>
            </a:r>
            <a:endParaRPr lang="en-US" altLang="ja-JP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ja-JP" sz="2000" dirty="0" smtClean="0"/>
              <a:t>         </a:t>
            </a:r>
            <a:r>
              <a:rPr lang="ja-JP" altLang="en-US" sz="2000" dirty="0" smtClean="0"/>
              <a:t>積立）、または３０年６月（毎月の給与積立無し、手当のみの積立）の</a:t>
            </a:r>
            <a:endParaRPr lang="en-US" altLang="ja-JP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2000" dirty="0" smtClean="0"/>
              <a:t>　　　いずれかになっているか（他は不可）</a:t>
            </a:r>
            <a:endParaRPr lang="en-US" altLang="ja-JP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ja-JP" altLang="en-US" sz="1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2000" dirty="0" smtClean="0"/>
              <a:t>□　 （住宅・年金の場合）　非課税最高限度額は正しく設定されているか</a:t>
            </a:r>
            <a:endParaRPr lang="en-US" altLang="ja-JP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ja-JP" sz="1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2000" dirty="0" smtClean="0"/>
              <a:t>□　 （住宅・年金の場合）　右下の税務署長提出欄は記載されているか</a:t>
            </a:r>
            <a:endParaRPr lang="ja-JP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ja-JP" altLang="en-US" sz="10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2000" dirty="0">
                <a:solidFill>
                  <a:srgbClr val="000000"/>
                </a:solidFill>
              </a:rPr>
              <a:t>□　 </a:t>
            </a:r>
            <a:r>
              <a:rPr lang="ja-JP" altLang="en-US" sz="2000" dirty="0" smtClean="0">
                <a:solidFill>
                  <a:srgbClr val="000000"/>
                </a:solidFill>
              </a:rPr>
              <a:t>（年金の場合）　積立終了日等は条件に合致して記載されているか</a:t>
            </a:r>
            <a:endParaRPr lang="ja-JP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ja-JP" altLang="en-US" sz="10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2000" dirty="0">
                <a:solidFill>
                  <a:srgbClr val="000000"/>
                </a:solidFill>
              </a:rPr>
              <a:t>□　 </a:t>
            </a:r>
            <a:r>
              <a:rPr lang="ja-JP" altLang="en-US" sz="2000" dirty="0" smtClean="0">
                <a:solidFill>
                  <a:srgbClr val="000000"/>
                </a:solidFill>
              </a:rPr>
              <a:t>（積立額変更の場合）　積立額変更以外に記載をしていないか</a:t>
            </a:r>
            <a:endParaRPr lang="en-US" altLang="ja-JP" sz="20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ja-JP" altLang="en-US" sz="10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2000" dirty="0">
                <a:solidFill>
                  <a:srgbClr val="000000"/>
                </a:solidFill>
              </a:rPr>
              <a:t>□　 </a:t>
            </a:r>
            <a:r>
              <a:rPr lang="ja-JP" altLang="en-US" sz="2000" dirty="0" smtClean="0">
                <a:solidFill>
                  <a:srgbClr val="000000"/>
                </a:solidFill>
              </a:rPr>
              <a:t>（積立額変更の場合）　金額に空欄はないか（０円の場合、</a:t>
            </a:r>
            <a:r>
              <a:rPr lang="en-US" altLang="ja-JP" sz="2000" dirty="0" smtClean="0">
                <a:solidFill>
                  <a:srgbClr val="000000"/>
                </a:solidFill>
              </a:rPr>
              <a:t>¥</a:t>
            </a:r>
            <a:r>
              <a:rPr lang="ja-JP" altLang="en-US" sz="2000" dirty="0" smtClean="0">
                <a:solidFill>
                  <a:srgbClr val="000000"/>
                </a:solidFill>
              </a:rPr>
              <a:t>を記載）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ja-JP" altLang="en-US" sz="10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ja-JP" altLang="en-US" sz="2000" dirty="0" smtClean="0">
                <a:solidFill>
                  <a:srgbClr val="000000"/>
                </a:solidFill>
              </a:rPr>
              <a:t>□　 （積立額変更の場合）　財形種別、金融機関、届出印は控えと同一か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ja-JP" altLang="en-US" sz="10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ja-JP" altLang="en-US" sz="2000" dirty="0">
                <a:solidFill>
                  <a:srgbClr val="000000"/>
                </a:solidFill>
              </a:rPr>
              <a:t>□　 （積立額変更の場合）　</a:t>
            </a:r>
            <a:r>
              <a:rPr lang="ja-JP" altLang="en-US" sz="2000" dirty="0" smtClean="0">
                <a:solidFill>
                  <a:srgbClr val="000000"/>
                </a:solidFill>
              </a:rPr>
              <a:t>住宅と年金の財形で限度額（５５０万円）を超えて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ja-JP" altLang="en-US" sz="2000" dirty="0">
                <a:solidFill>
                  <a:srgbClr val="000000"/>
                </a:solidFill>
              </a:rPr>
              <a:t>　</a:t>
            </a:r>
            <a:r>
              <a:rPr lang="ja-JP" altLang="en-US" sz="2000" dirty="0" smtClean="0">
                <a:solidFill>
                  <a:srgbClr val="000000"/>
                </a:solidFill>
              </a:rPr>
              <a:t>　　　　　　　　　　　　　　　　  いないか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ja-JP" altLang="en-US" sz="10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ja-JP" altLang="en-US" sz="2000" dirty="0" smtClean="0">
                <a:solidFill>
                  <a:srgbClr val="000000"/>
                </a:solidFill>
              </a:rPr>
              <a:t>□</a:t>
            </a:r>
            <a:r>
              <a:rPr lang="ja-JP" altLang="en-US" sz="2000" dirty="0">
                <a:solidFill>
                  <a:srgbClr val="000000"/>
                </a:solidFill>
              </a:rPr>
              <a:t>　 </a:t>
            </a:r>
            <a:r>
              <a:rPr lang="ja-JP" altLang="en-US" sz="2000" dirty="0" smtClean="0">
                <a:solidFill>
                  <a:srgbClr val="000000"/>
                </a:solidFill>
              </a:rPr>
              <a:t>控え（本人控、所属控）は保管したか</a:t>
            </a:r>
            <a:endParaRPr lang="en-US" altLang="ja-JP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7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689</Words>
  <Application>Microsoft Office PowerPoint</Application>
  <PresentationFormat>画面に合わせる (4:3)</PresentationFormat>
  <Paragraphs>232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チェックリスト</vt:lpstr>
    </vt:vector>
  </TitlesOfParts>
  <Company>TAIMS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東京都</dc:creator>
  <cp:lastModifiedBy>JIMU</cp:lastModifiedBy>
  <cp:revision>13</cp:revision>
  <cp:lastPrinted>2017-05-15T11:37:49Z</cp:lastPrinted>
  <dcterms:created xsi:type="dcterms:W3CDTF">2016-05-16T11:07:45Z</dcterms:created>
  <dcterms:modified xsi:type="dcterms:W3CDTF">2017-05-15T11:37:57Z</dcterms:modified>
</cp:coreProperties>
</file>