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8" r:id="rId1"/>
  </p:sldMasterIdLst>
  <p:notesMasterIdLst>
    <p:notesMasterId r:id="rId41"/>
  </p:notesMasterIdLst>
  <p:sldIdLst>
    <p:sldId id="256" r:id="rId2"/>
    <p:sldId id="257" r:id="rId3"/>
    <p:sldId id="258" r:id="rId4"/>
    <p:sldId id="259" r:id="rId5"/>
    <p:sldId id="29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7" d="100"/>
          <a:sy n="137" d="100"/>
        </p:scale>
        <p:origin x="-96"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xmlns="" val="5224517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xmlns="" val="229100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79994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523030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99138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1648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29290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621002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928475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854700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77471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67210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01483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990355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58358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86277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944290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613111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742742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0787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xmlns="" val="539292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545521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8731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015627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350123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24557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723948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535065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045913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433094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545228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468401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96480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13103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40286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53234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6543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90000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53526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5438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C25512-8E46-4A60-A126-30DF6723CEA7}" type="datetimeFigureOut">
              <a:rPr lang="en-US" smtClean="0"/>
              <a:pPr/>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25512-8E46-4A60-A126-30DF6723CEA7}" type="datetimeFigureOut">
              <a:rPr lang="en-US" smtClean="0"/>
              <a:pPr/>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25512-8E46-4A60-A126-30DF6723CEA7}" type="datetimeFigureOut">
              <a:rPr lang="en-US" smtClean="0"/>
              <a:pPr/>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7" name="Shape 17"/>
          <p:cNvSpPr txBox="1">
            <a:spLocks noGrp="1"/>
          </p:cNvSpPr>
          <p:nvPr>
            <p:ph type="body" idx="1"/>
          </p:nvPr>
        </p:nvSpPr>
        <p:spPr>
          <a:xfrm>
            <a:off x="457200" y="1244243"/>
            <a:ext cx="8229600" cy="3630149"/>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Char char="●"/>
              <a:defRPr sz="3200">
                <a:solidFill>
                  <a:schemeClr val="dk2"/>
                </a:solidFill>
                <a:latin typeface="Trebuchet MS"/>
                <a:ea typeface="Trebuchet MS"/>
                <a:cs typeface="Trebuchet MS"/>
                <a:sym typeface="Trebuchet MS"/>
              </a:defRPr>
            </a:lvl1pPr>
            <a:lvl2pPr algn="l" rtl="0">
              <a:spcBef>
                <a:spcPts val="560"/>
              </a:spcBef>
              <a:buClr>
                <a:schemeClr val="dk2"/>
              </a:buClr>
              <a:buSzPct val="100000"/>
              <a:buFont typeface="Courier New"/>
              <a:buChar char="o"/>
              <a:defRPr sz="2800">
                <a:solidFill>
                  <a:schemeClr val="dk2"/>
                </a:solidFill>
                <a:latin typeface="Trebuchet MS"/>
                <a:ea typeface="Trebuchet MS"/>
                <a:cs typeface="Trebuchet MS"/>
                <a:sym typeface="Trebuchet MS"/>
              </a:defRPr>
            </a:lvl2pPr>
            <a:lvl3pPr algn="l" rtl="0">
              <a:spcBef>
                <a:spcPts val="480"/>
              </a:spcBef>
              <a:buClr>
                <a:schemeClr val="dk2"/>
              </a:buClr>
              <a:buSzPct val="100000"/>
              <a:buFont typeface="Wingdings"/>
              <a:buChar char="§"/>
              <a:defRPr sz="2400">
                <a:solidFill>
                  <a:schemeClr val="dk2"/>
                </a:solidFill>
                <a:latin typeface="Trebuchet MS"/>
                <a:ea typeface="Trebuchet MS"/>
                <a:cs typeface="Trebuchet MS"/>
                <a:sym typeface="Trebuchet MS"/>
              </a:defRPr>
            </a:lvl3pPr>
            <a:lvl4pPr algn="l" rtl="0">
              <a:spcBef>
                <a:spcPts val="400"/>
              </a:spcBef>
              <a:buClr>
                <a:schemeClr val="dk2"/>
              </a:buClr>
              <a:buSzPct val="100000"/>
              <a:buFont typeface="Arial"/>
              <a:buChar char="●"/>
              <a:defRPr sz="2000">
                <a:solidFill>
                  <a:schemeClr val="dk2"/>
                </a:solidFill>
                <a:latin typeface="Trebuchet MS"/>
                <a:ea typeface="Trebuchet MS"/>
                <a:cs typeface="Trebuchet MS"/>
                <a:sym typeface="Trebuchet MS"/>
              </a:defRPr>
            </a:lvl4pPr>
            <a:lvl5pPr algn="l" rtl="0">
              <a:spcBef>
                <a:spcPts val="400"/>
              </a:spcBef>
              <a:buClr>
                <a:schemeClr val="dk2"/>
              </a:buClr>
              <a:buSzPct val="100000"/>
              <a:buFont typeface="Courier New"/>
              <a:buChar char="o"/>
              <a:defRPr sz="2000">
                <a:solidFill>
                  <a:schemeClr val="dk2"/>
                </a:solidFill>
                <a:latin typeface="Trebuchet MS"/>
                <a:ea typeface="Trebuchet MS"/>
                <a:cs typeface="Trebuchet MS"/>
                <a:sym typeface="Trebuchet MS"/>
              </a:defRPr>
            </a:lvl5pPr>
            <a:lvl6pPr algn="l" rtl="0">
              <a:spcBef>
                <a:spcPts val="400"/>
              </a:spcBef>
              <a:buClr>
                <a:schemeClr val="dk2"/>
              </a:buClr>
              <a:buSzPct val="100000"/>
              <a:buFont typeface="Wingdings"/>
              <a:buChar char="§"/>
              <a:defRPr sz="2000">
                <a:solidFill>
                  <a:schemeClr val="dk2"/>
                </a:solidFill>
                <a:latin typeface="Trebuchet MS"/>
                <a:ea typeface="Trebuchet MS"/>
                <a:cs typeface="Trebuchet MS"/>
                <a:sym typeface="Trebuchet MS"/>
              </a:defRPr>
            </a:lvl6pPr>
            <a:lvl7pPr algn="l" rtl="0">
              <a:spcBef>
                <a:spcPts val="400"/>
              </a:spcBef>
              <a:buClr>
                <a:schemeClr val="dk2"/>
              </a:buClr>
              <a:buSzPct val="100000"/>
              <a:buFont typeface="Arial"/>
              <a:buChar char="●"/>
              <a:defRPr sz="2000">
                <a:solidFill>
                  <a:schemeClr val="dk2"/>
                </a:solidFill>
                <a:latin typeface="Trebuchet MS"/>
                <a:ea typeface="Trebuchet MS"/>
                <a:cs typeface="Trebuchet MS"/>
                <a:sym typeface="Trebuchet MS"/>
              </a:defRPr>
            </a:lvl7pPr>
            <a:lvl8pPr algn="l" rtl="0">
              <a:spcBef>
                <a:spcPts val="400"/>
              </a:spcBef>
              <a:buClr>
                <a:schemeClr val="dk2"/>
              </a:buClr>
              <a:buSzPct val="100000"/>
              <a:buFont typeface="Courier New"/>
              <a:buChar char="o"/>
              <a:defRPr sz="2000" baseline="0">
                <a:solidFill>
                  <a:schemeClr val="dk2"/>
                </a:solidFill>
                <a:latin typeface="Trebuchet MS"/>
                <a:ea typeface="Trebuchet MS"/>
                <a:cs typeface="Trebuchet MS"/>
                <a:sym typeface="Trebuchet MS"/>
              </a:defRPr>
            </a:lvl8pPr>
            <a:lvl9pPr algn="l" rtl="0">
              <a:spcBef>
                <a:spcPts val="400"/>
              </a:spcBef>
              <a:buClr>
                <a:schemeClr val="dk2"/>
              </a:buClr>
              <a:buSzPct val="100000"/>
              <a:buFont typeface="Wingdings"/>
              <a:buChar char="§"/>
              <a:defRPr sz="2000" baseline="0">
                <a:solidFill>
                  <a:schemeClr val="dk2"/>
                </a:solidFill>
                <a:latin typeface="Trebuchet MS"/>
                <a:ea typeface="Trebuchet MS"/>
                <a:cs typeface="Trebuchet MS"/>
                <a:sym typeface="Trebuchet MS"/>
              </a:defRPr>
            </a:lvl9pPr>
          </a:lstStyle>
          <a:p>
            <a:endParaRPr/>
          </a:p>
        </p:txBody>
      </p:sp>
      <p:sp>
        <p:nvSpPr>
          <p:cNvPr id="20" name="Shape 20"/>
          <p:cNvSpPr txBox="1">
            <a:spLocks noGrp="1"/>
          </p:cNvSpPr>
          <p:nvPr>
            <p:ph type="title"/>
          </p:nvPr>
        </p:nvSpPr>
        <p:spPr>
          <a:xfrm>
            <a:off x="457200" y="205978"/>
            <a:ext cx="8229600" cy="994275"/>
          </a:xfrm>
          <a:prstGeom prst="rect">
            <a:avLst/>
          </a:prstGeom>
          <a:noFill/>
          <a:ln>
            <a:noFill/>
          </a:ln>
        </p:spPr>
        <p:txBody>
          <a:bodyPr lIns="91425" tIns="91425" rIns="91425" bIns="91425" anchor="b" anchorCtr="0"/>
          <a:lstStyle>
            <a:lvl1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1pPr>
            <a:lvl2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2pPr>
            <a:lvl3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3pPr>
            <a:lvl4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4pPr>
            <a:lvl5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5pPr>
            <a:lvl6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6pPr>
            <a:lvl7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7pPr>
            <a:lvl8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8pPr>
            <a:lvl9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25512-8E46-4A60-A126-30DF6723CEA7}" type="datetimeFigureOut">
              <a:rPr lang="en-US" smtClean="0"/>
              <a:pPr/>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C25512-8E46-4A60-A126-30DF6723CEA7}" type="datetimeFigureOut">
              <a:rPr lang="en-US" smtClean="0"/>
              <a:pPr/>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C25512-8E46-4A60-A126-30DF6723CEA7}" type="datetimeFigureOut">
              <a:rPr lang="en-US" smtClean="0"/>
              <a:pPr/>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C25512-8E46-4A60-A126-30DF6723CEA7}" type="datetimeFigureOut">
              <a:rPr lang="en-US" smtClean="0"/>
              <a:pPr/>
              <a:t>9/18/2015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C25512-8E46-4A60-A126-30DF6723CEA7}" type="datetimeFigureOut">
              <a:rPr lang="en-US" smtClean="0"/>
              <a:pPr/>
              <a:t>9/18/2015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5512-8E46-4A60-A126-30DF6723CEA7}" type="datetimeFigureOut">
              <a:rPr lang="en-US" smtClean="0"/>
              <a:pPr/>
              <a:t>9/18/2015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25512-8E46-4A60-A126-30DF6723CEA7}" type="datetimeFigureOut">
              <a:rPr lang="en-US" smtClean="0"/>
              <a:pPr/>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25512-8E46-4A60-A126-30DF6723CEA7}" type="datetimeFigureOut">
              <a:rPr lang="en-US" smtClean="0"/>
              <a:pPr/>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A1DF-21A1-4CB0-A287-2368B9A7A6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FC25512-8E46-4A60-A126-30DF6723CEA7}" type="datetimeFigureOut">
              <a:rPr lang="en-US" smtClean="0"/>
              <a:pPr/>
              <a:t>9/18/2015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892A1DF-21A1-4CB0-A287-2368B9A7A6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alistair.cockburn.us/Use+cases,+ten+years+later"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colorado.edu/~kena/classes/6448/s01/examples/edmonb3.pdf"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alistair.cockburn.us/Use+cases,+ten+years+lat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www.wikihow.com/Write-a-Use-Case"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alistair.cockburn.us/Use+cases,+ten+years+later"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alistair.cockburn.us/Use+cases,+ten+years+later"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0" y="1597819"/>
            <a:ext cx="9144000" cy="1102519"/>
          </a:xfrm>
          <a:prstGeom prst="rect">
            <a:avLst/>
          </a:prstGeom>
        </p:spPr>
        <p:txBody>
          <a:bodyPr lIns="91425" tIns="91425" rIns="91425" bIns="91425" anchor="b" anchorCtr="0">
            <a:noAutofit/>
          </a:bodyPr>
          <a:lstStyle/>
          <a:p>
            <a:pPr>
              <a:spcBef>
                <a:spcPts val="0"/>
              </a:spcBef>
            </a:pPr>
            <a:r>
              <a:rPr lang="en" dirty="0" smtClean="0"/>
              <a:t>U</a:t>
            </a:r>
            <a:r>
              <a:rPr lang="en-US" dirty="0" smtClean="0"/>
              <a:t>s</a:t>
            </a:r>
            <a:r>
              <a:rPr lang="en" dirty="0" smtClean="0"/>
              <a:t>e Cases</a:t>
            </a:r>
            <a:endParaRPr lang="en" dirty="0"/>
          </a:p>
        </p:txBody>
      </p:sp>
      <p:sp>
        <p:nvSpPr>
          <p:cNvPr id="42" name="Shape 42"/>
          <p:cNvSpPr txBox="1">
            <a:spLocks noGrp="1"/>
          </p:cNvSpPr>
          <p:nvPr>
            <p:ph type="subTitle" idx="1"/>
          </p:nvPr>
        </p:nvSpPr>
        <p:spPr>
          <a:xfrm>
            <a:off x="0" y="2914650"/>
            <a:ext cx="9144000" cy="1314450"/>
          </a:xfrm>
          <a:prstGeom prst="rect">
            <a:avLst/>
          </a:prstGeom>
        </p:spPr>
        <p:txBody>
          <a:bodyPr lIns="91425" tIns="91425" rIns="91425" bIns="91425" anchor="t" anchorCtr="0">
            <a:noAutofit/>
          </a:bodyPr>
          <a:lstStyle/>
          <a:p>
            <a:r>
              <a:rPr lang="en-US" dirty="0" smtClean="0"/>
              <a:t>Weisberg Division of Computer Science</a:t>
            </a:r>
          </a:p>
          <a:p>
            <a:r>
              <a:rPr lang="en-US" dirty="0" smtClean="0"/>
              <a:t>CS 305: Software Engineering</a:t>
            </a:r>
          </a:p>
          <a:p>
            <a:r>
              <a:rPr lang="en-US" dirty="0" smtClean="0"/>
              <a:t>Dr. Paulus Wahjudi</a:t>
            </a:r>
          </a:p>
          <a:p>
            <a:pPr>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152400" y="685007"/>
            <a:ext cx="8839200" cy="4189450"/>
          </a:xfrm>
          <a:prstGeom prst="rect">
            <a:avLst/>
          </a:prstGeom>
        </p:spPr>
        <p:txBody>
          <a:bodyPr lIns="91425" tIns="91425" rIns="91425" bIns="91425" anchor="t" anchorCtr="0">
            <a:noAutofit/>
          </a:bodyPr>
          <a:lstStyle/>
          <a:p>
            <a:pPr lvl="0" rtl="0">
              <a:lnSpc>
                <a:spcPct val="100000"/>
              </a:lnSpc>
              <a:buNone/>
            </a:pPr>
            <a:r>
              <a:rPr lang="en" sz="1600" dirty="0"/>
              <a:t>EXTENSIONS</a:t>
            </a:r>
          </a:p>
          <a:p>
            <a:pPr marL="457200" lvl="0" indent="0" rtl="0">
              <a:lnSpc>
                <a:spcPct val="100000"/>
              </a:lnSpc>
              <a:buNone/>
            </a:pPr>
            <a:r>
              <a:rPr lang="en" sz="1600" dirty="0"/>
              <a:t>&lt;put here the extensions, one at a time, each referring to the step of the main scenario&gt;</a:t>
            </a:r>
          </a:p>
          <a:p>
            <a:pPr marL="457200" lvl="0" indent="0" rtl="0">
              <a:lnSpc>
                <a:spcPct val="100000"/>
              </a:lnSpc>
              <a:buNone/>
            </a:pPr>
            <a:r>
              <a:rPr lang="en" sz="1600" dirty="0"/>
              <a:t>&lt;step altered&gt; &lt;condition&gt; : &lt;action or sub.use case&gt;</a:t>
            </a:r>
          </a:p>
          <a:p>
            <a:pPr marL="457200" lvl="0" indent="0" rtl="0">
              <a:lnSpc>
                <a:spcPct val="100000"/>
              </a:lnSpc>
              <a:buNone/>
            </a:pPr>
            <a:r>
              <a:rPr lang="en" sz="1600" dirty="0"/>
              <a:t>&lt;step altered&gt; &lt;condition&gt; : &lt;action or sub.use case&gt;</a:t>
            </a:r>
          </a:p>
          <a:p>
            <a:pPr lvl="0" rtl="0">
              <a:lnSpc>
                <a:spcPct val="100000"/>
              </a:lnSpc>
              <a:buNone/>
            </a:pPr>
            <a:r>
              <a:rPr lang="en" sz="1600" dirty="0" smtClean="0"/>
              <a:t>SUB-VARIATIONS</a:t>
            </a:r>
            <a:endParaRPr lang="en" sz="1600" dirty="0"/>
          </a:p>
          <a:p>
            <a:pPr marL="457200" lvl="0" indent="0" rtl="0">
              <a:lnSpc>
                <a:spcPct val="100000"/>
              </a:lnSpc>
              <a:buNone/>
            </a:pPr>
            <a:r>
              <a:rPr lang="en" sz="1600" dirty="0"/>
              <a:t>&lt;put here the sub-variations that will cause eventual bifurcation in the scenario&gt;</a:t>
            </a:r>
          </a:p>
          <a:p>
            <a:pPr marL="457200" lvl="0" indent="0" rtl="0">
              <a:lnSpc>
                <a:spcPct val="100000"/>
              </a:lnSpc>
              <a:buNone/>
            </a:pPr>
            <a:r>
              <a:rPr lang="en" sz="1600" dirty="0"/>
              <a:t>&lt;step or variation # &gt; &lt;list of sub-variations&gt;</a:t>
            </a:r>
          </a:p>
          <a:p>
            <a:pPr marL="457200" lvl="0" indent="0" rtl="0">
              <a:lnSpc>
                <a:spcPct val="100000"/>
              </a:lnSpc>
              <a:buNone/>
            </a:pPr>
            <a:r>
              <a:rPr lang="en" sz="1600" dirty="0"/>
              <a:t>&lt;step or variation # &gt; &lt;list of sub-variations&gt;</a:t>
            </a:r>
          </a:p>
          <a:p>
            <a:pPr lvl="0" rtl="0">
              <a:lnSpc>
                <a:spcPct val="100000"/>
              </a:lnSpc>
              <a:buNone/>
            </a:pPr>
            <a:r>
              <a:rPr lang="en" sz="1600" dirty="0" smtClean="0"/>
              <a:t>RELATED </a:t>
            </a:r>
            <a:r>
              <a:rPr lang="en" sz="1600" dirty="0"/>
              <a:t>INFORMATION (optional)</a:t>
            </a:r>
          </a:p>
          <a:p>
            <a:pPr marL="457200" lvl="0" indent="0" rtl="0">
              <a:lnSpc>
                <a:spcPct val="100000"/>
              </a:lnSpc>
              <a:buNone/>
            </a:pPr>
            <a:r>
              <a:rPr lang="en" sz="1600" b="1" dirty="0"/>
              <a:t>Priority</a:t>
            </a:r>
            <a:r>
              <a:rPr lang="en" sz="1600" dirty="0"/>
              <a:t>: &lt;how critical to your system / organization&gt;</a:t>
            </a:r>
          </a:p>
          <a:p>
            <a:pPr marL="457200" lvl="0" indent="0" rtl="0">
              <a:lnSpc>
                <a:spcPct val="100000"/>
              </a:lnSpc>
              <a:buNone/>
            </a:pPr>
            <a:r>
              <a:rPr lang="en" sz="1600" b="1" dirty="0"/>
              <a:t>Performance Target</a:t>
            </a:r>
            <a:r>
              <a:rPr lang="en" sz="1600" dirty="0"/>
              <a:t>: &lt;the amount of time this use case should take&gt;</a:t>
            </a:r>
          </a:p>
          <a:p>
            <a:pPr marL="457200" lvl="0" indent="0" rtl="0">
              <a:lnSpc>
                <a:spcPct val="100000"/>
              </a:lnSpc>
              <a:buNone/>
            </a:pPr>
            <a:r>
              <a:rPr lang="en" sz="1600" b="1" dirty="0"/>
              <a:t>Frequency</a:t>
            </a:r>
            <a:r>
              <a:rPr lang="en" sz="1600" dirty="0"/>
              <a:t>: &lt;how often it is expected to happen&gt;</a:t>
            </a:r>
          </a:p>
          <a:p>
            <a:pPr marL="457200" lvl="0" indent="0" rtl="0">
              <a:lnSpc>
                <a:spcPct val="100000"/>
              </a:lnSpc>
              <a:buNone/>
            </a:pPr>
            <a:r>
              <a:rPr lang="en" sz="1600" b="1" dirty="0"/>
              <a:t>Superordinate Use Case</a:t>
            </a:r>
            <a:r>
              <a:rPr lang="en" sz="1600" dirty="0"/>
              <a:t>: &lt;optional, name of use case that includes this one&gt;</a:t>
            </a:r>
          </a:p>
          <a:p>
            <a:pPr marL="457200" lvl="0" indent="0" rtl="0">
              <a:lnSpc>
                <a:spcPct val="100000"/>
              </a:lnSpc>
              <a:buNone/>
            </a:pPr>
            <a:r>
              <a:rPr lang="en" sz="1600" b="1" dirty="0"/>
              <a:t>Subordinate Use Cases</a:t>
            </a:r>
            <a:r>
              <a:rPr lang="en" sz="1600" dirty="0"/>
              <a:t>: &lt;optional, depending on tools, links to sub.use cases&gt;</a:t>
            </a:r>
          </a:p>
          <a:p>
            <a:pPr marL="457200" lvl="0" indent="0" rtl="0">
              <a:lnSpc>
                <a:spcPct val="100000"/>
              </a:lnSpc>
              <a:buNone/>
            </a:pPr>
            <a:r>
              <a:rPr lang="en" sz="1600" b="1" dirty="0"/>
              <a:t>Channel to primary actor</a:t>
            </a:r>
            <a:r>
              <a:rPr lang="en" sz="1600" dirty="0"/>
              <a:t>: &lt;e.g. interactive, static files, database&gt;</a:t>
            </a:r>
          </a:p>
          <a:p>
            <a:pPr marL="457200" lvl="0" indent="0" rtl="0">
              <a:lnSpc>
                <a:spcPct val="100000"/>
              </a:lnSpc>
              <a:buNone/>
            </a:pPr>
            <a:r>
              <a:rPr lang="en" sz="1600" b="1" dirty="0"/>
              <a:t>Secondary Actors</a:t>
            </a:r>
            <a:r>
              <a:rPr lang="en" sz="1600" dirty="0"/>
              <a:t>: &lt;list of other systems needed to accomplish use case&gt;</a:t>
            </a:r>
          </a:p>
          <a:p>
            <a:pPr marL="457200" lvl="0" indent="0" rtl="0">
              <a:lnSpc>
                <a:spcPct val="100000"/>
              </a:lnSpc>
              <a:buNone/>
            </a:pPr>
            <a:r>
              <a:rPr lang="en" sz="1600" b="1" dirty="0"/>
              <a:t>Channel to Secondary Actors</a:t>
            </a:r>
            <a:r>
              <a:rPr lang="en" sz="1600" dirty="0"/>
              <a:t>: &lt;e.g. interactive, static, file, database, timeout&gt;</a:t>
            </a:r>
          </a:p>
        </p:txBody>
      </p:sp>
      <p:sp>
        <p:nvSpPr>
          <p:cNvPr id="104" name="Shape 10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Template</a:t>
            </a:r>
          </a:p>
        </p:txBody>
      </p:sp>
      <p:sp>
        <p:nvSpPr>
          <p:cNvPr id="105" name="Shape 10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06" name="Shape 10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lnSpc>
                <a:spcPct val="100000"/>
              </a:lnSpc>
              <a:buNone/>
            </a:pPr>
            <a:r>
              <a:rPr lang="en" sz="2400" dirty="0"/>
              <a:t>OPEN ISSUES (optional</a:t>
            </a:r>
            <a:r>
              <a:rPr lang="en" sz="2400" dirty="0" smtClean="0"/>
              <a:t>)</a:t>
            </a:r>
          </a:p>
          <a:p>
            <a:pPr lvl="0" rtl="0">
              <a:lnSpc>
                <a:spcPct val="100000"/>
              </a:lnSpc>
              <a:buNone/>
            </a:pPr>
            <a:r>
              <a:rPr lang="en" sz="2400" dirty="0"/>
              <a:t>	</a:t>
            </a:r>
            <a:r>
              <a:rPr lang="en" sz="2400" dirty="0" smtClean="0"/>
              <a:t>&lt;</a:t>
            </a:r>
            <a:r>
              <a:rPr lang="en" sz="2400" dirty="0"/>
              <a:t>list of issues about this use cases awaiting decisions&gt;</a:t>
            </a:r>
          </a:p>
          <a:p>
            <a:pPr lvl="0" rtl="0">
              <a:lnSpc>
                <a:spcPct val="100000"/>
              </a:lnSpc>
              <a:buNone/>
            </a:pPr>
            <a:endParaRPr sz="2400" dirty="0"/>
          </a:p>
          <a:p>
            <a:pPr lvl="0" rtl="0">
              <a:lnSpc>
                <a:spcPct val="100000"/>
              </a:lnSpc>
              <a:buNone/>
            </a:pPr>
            <a:r>
              <a:rPr lang="en" sz="2400" dirty="0"/>
              <a:t>SCHEDULE</a:t>
            </a:r>
          </a:p>
          <a:p>
            <a:pPr marL="457200" lvl="0" indent="0" rtl="0">
              <a:lnSpc>
                <a:spcPct val="100000"/>
              </a:lnSpc>
              <a:buNone/>
            </a:pPr>
            <a:r>
              <a:rPr lang="en" sz="2400" b="1" dirty="0"/>
              <a:t>Due Date</a:t>
            </a:r>
            <a:r>
              <a:rPr lang="en" sz="2400" dirty="0"/>
              <a:t>: &lt;date or release of deployment&gt;</a:t>
            </a:r>
          </a:p>
          <a:p>
            <a:pPr marL="457200" lvl="0" indent="0" rtl="0">
              <a:lnSpc>
                <a:spcPct val="100000"/>
              </a:lnSpc>
              <a:buNone/>
            </a:pPr>
            <a:r>
              <a:rPr lang="en" sz="2400" dirty="0"/>
              <a:t>...any other schedule / staffing information you need…</a:t>
            </a:r>
          </a:p>
        </p:txBody>
      </p:sp>
      <p:sp>
        <p:nvSpPr>
          <p:cNvPr id="112" name="Shape 11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Template</a:t>
            </a:r>
          </a:p>
        </p:txBody>
      </p:sp>
      <p:sp>
        <p:nvSpPr>
          <p:cNvPr id="113" name="Shape 11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14" name="Shape 11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Clr>
                <a:srgbClr val="000000"/>
              </a:buClr>
              <a:buSzPct val="78571"/>
              <a:buFont typeface="Arial"/>
              <a:buNone/>
            </a:pPr>
            <a:r>
              <a:rPr lang="en" sz="2000" dirty="0"/>
              <a:t>Use Case: 5 Buy Goods</a:t>
            </a:r>
          </a:p>
          <a:p>
            <a:pPr lvl="0" rtl="0">
              <a:buClr>
                <a:srgbClr val="000000"/>
              </a:buClr>
              <a:buSzPct val="78571"/>
              <a:buFont typeface="Arial"/>
              <a:buNone/>
            </a:pPr>
            <a:r>
              <a:rPr lang="en" sz="2000" dirty="0"/>
              <a:t>CHARACTERISTIC INFORMATION</a:t>
            </a:r>
          </a:p>
          <a:p>
            <a:pPr lvl="0" rtl="0">
              <a:buClr>
                <a:srgbClr val="000000"/>
              </a:buClr>
              <a:buSzPct val="78571"/>
              <a:buFont typeface="Arial"/>
              <a:buNone/>
            </a:pPr>
            <a:r>
              <a:rPr lang="en" sz="2000" dirty="0"/>
              <a:t>Goal in Context: Buyer issues request directly to our company, </a:t>
            </a:r>
            <a:r>
              <a:rPr lang="en" sz="2000" dirty="0" smtClean="0"/>
              <a:t>			  expects </a:t>
            </a:r>
            <a:r>
              <a:rPr lang="en" sz="2000" dirty="0"/>
              <a:t>goods shipped and to be billed.</a:t>
            </a:r>
          </a:p>
          <a:p>
            <a:pPr lvl="0" rtl="0">
              <a:buClr>
                <a:srgbClr val="000000"/>
              </a:buClr>
              <a:buSzPct val="78571"/>
              <a:buFont typeface="Arial"/>
              <a:buNone/>
            </a:pPr>
            <a:r>
              <a:rPr lang="en" sz="2000" dirty="0"/>
              <a:t>Scope: </a:t>
            </a:r>
            <a:r>
              <a:rPr lang="en" sz="2000" dirty="0" smtClean="0"/>
              <a:t>		  Company</a:t>
            </a:r>
            <a:endParaRPr lang="en" sz="2000" dirty="0"/>
          </a:p>
          <a:p>
            <a:pPr lvl="0" rtl="0">
              <a:buClr>
                <a:srgbClr val="000000"/>
              </a:buClr>
              <a:buSzPct val="78571"/>
              <a:buFont typeface="Arial"/>
              <a:buNone/>
            </a:pPr>
            <a:r>
              <a:rPr lang="en" sz="2000" dirty="0"/>
              <a:t>Level: </a:t>
            </a:r>
            <a:r>
              <a:rPr lang="en" sz="2000" dirty="0" smtClean="0"/>
              <a:t>		  Summary</a:t>
            </a:r>
            <a:endParaRPr lang="en" sz="2000" dirty="0"/>
          </a:p>
          <a:p>
            <a:pPr lvl="0" rtl="0">
              <a:buClr>
                <a:srgbClr val="000000"/>
              </a:buClr>
              <a:buSzPct val="78571"/>
              <a:buFont typeface="Arial"/>
              <a:buNone/>
            </a:pPr>
            <a:r>
              <a:rPr lang="en" sz="2000" dirty="0"/>
              <a:t>Preconditions: </a:t>
            </a:r>
            <a:r>
              <a:rPr lang="en" sz="2000" dirty="0" smtClean="0"/>
              <a:t>	  We </a:t>
            </a:r>
            <a:r>
              <a:rPr lang="en" sz="2000" dirty="0"/>
              <a:t>know Buyer, their address, etc.</a:t>
            </a:r>
          </a:p>
          <a:p>
            <a:pPr lvl="0" rtl="0">
              <a:buClr>
                <a:srgbClr val="000000"/>
              </a:buClr>
              <a:buSzPct val="78571"/>
              <a:buFont typeface="Arial"/>
              <a:buNone/>
            </a:pPr>
            <a:r>
              <a:rPr lang="en" sz="2000" dirty="0"/>
              <a:t>Success End Condition: Buyer has goods, we have money for the </a:t>
            </a:r>
            <a:r>
              <a:rPr lang="en" sz="2000" dirty="0" smtClean="0"/>
              <a:t>			goods</a:t>
            </a:r>
            <a:r>
              <a:rPr lang="en" sz="2000" dirty="0"/>
              <a:t>.</a:t>
            </a:r>
          </a:p>
          <a:p>
            <a:pPr lvl="0" rtl="0">
              <a:buClr>
                <a:srgbClr val="000000"/>
              </a:buClr>
              <a:buSzPct val="78571"/>
              <a:buFont typeface="Arial"/>
              <a:buNone/>
            </a:pPr>
            <a:r>
              <a:rPr lang="en" sz="2000" dirty="0"/>
              <a:t>Failed End Condition: We have not sent the goods, Buyer has not </a:t>
            </a:r>
            <a:r>
              <a:rPr lang="en" sz="2000" dirty="0" smtClean="0"/>
              <a:t>			spent </a:t>
            </a:r>
            <a:r>
              <a:rPr lang="en" sz="2000" dirty="0"/>
              <a:t>the money.</a:t>
            </a:r>
          </a:p>
          <a:p>
            <a:pPr lvl="0" rtl="0">
              <a:buClr>
                <a:srgbClr val="000000"/>
              </a:buClr>
              <a:buSzPct val="78571"/>
              <a:buFont typeface="Arial"/>
              <a:buNone/>
            </a:pPr>
            <a:r>
              <a:rPr lang="en" sz="2000" dirty="0"/>
              <a:t>Primary Actor: </a:t>
            </a:r>
            <a:r>
              <a:rPr lang="en" sz="2000" dirty="0" smtClean="0"/>
              <a:t>Buyer</a:t>
            </a:r>
            <a:r>
              <a:rPr lang="en" sz="2000" dirty="0"/>
              <a:t>, any agent (or computer) acting for the customer</a:t>
            </a:r>
          </a:p>
          <a:p>
            <a:pPr lvl="0" rtl="0">
              <a:buClr>
                <a:srgbClr val="000000"/>
              </a:buClr>
              <a:buSzPct val="78571"/>
              <a:buFont typeface="Arial"/>
              <a:buNone/>
            </a:pPr>
            <a:r>
              <a:rPr lang="en" sz="2000" dirty="0"/>
              <a:t>Trigger: </a:t>
            </a:r>
            <a:r>
              <a:rPr lang="en" sz="2000" dirty="0" smtClean="0"/>
              <a:t>	purchase </a:t>
            </a:r>
            <a:r>
              <a:rPr lang="en" sz="2000" dirty="0"/>
              <a:t>request comes in</a:t>
            </a:r>
            <a:r>
              <a:rPr lang="en" sz="2000" dirty="0" smtClean="0"/>
              <a:t>.</a:t>
            </a:r>
            <a:endParaRPr sz="2000" dirty="0"/>
          </a:p>
        </p:txBody>
      </p:sp>
      <p:sp>
        <p:nvSpPr>
          <p:cNvPr id="120" name="Shape 12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(1 of 6)</a:t>
            </a:r>
          </a:p>
        </p:txBody>
      </p:sp>
      <p:sp>
        <p:nvSpPr>
          <p:cNvPr id="121" name="Shape 12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22" name="Shape 12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000" dirty="0"/>
              <a:t>MAIN SUCCESS SCENARIO</a:t>
            </a:r>
          </a:p>
          <a:p>
            <a:pPr lvl="0" rtl="0">
              <a:buNone/>
            </a:pPr>
            <a:r>
              <a:rPr lang="en" sz="2000" dirty="0"/>
              <a:t>1. Buyer calls in with a purchase request.</a:t>
            </a:r>
          </a:p>
          <a:p>
            <a:pPr lvl="0" rtl="0">
              <a:buNone/>
            </a:pPr>
            <a:r>
              <a:rPr lang="en" sz="2000" dirty="0"/>
              <a:t>2. Company captures buyer’s name, address, requested goods, etc.</a:t>
            </a:r>
          </a:p>
          <a:p>
            <a:pPr lvl="0" rtl="0">
              <a:buNone/>
            </a:pPr>
            <a:r>
              <a:rPr lang="en" sz="2000" dirty="0"/>
              <a:t>3. Company gives buyer information on goods, prices, delivery dates, etc.</a:t>
            </a:r>
          </a:p>
          <a:p>
            <a:pPr lvl="0" rtl="0">
              <a:buNone/>
            </a:pPr>
            <a:r>
              <a:rPr lang="en" sz="2000" dirty="0"/>
              <a:t>4. Buyer signs for order.</a:t>
            </a:r>
          </a:p>
          <a:p>
            <a:pPr lvl="0" rtl="0">
              <a:buNone/>
            </a:pPr>
            <a:r>
              <a:rPr lang="en" sz="2000" dirty="0"/>
              <a:t>5. Company creates order, ships order to buyer.</a:t>
            </a:r>
          </a:p>
          <a:p>
            <a:pPr lvl="0" rtl="0">
              <a:buNone/>
            </a:pPr>
            <a:r>
              <a:rPr lang="en" sz="2000" dirty="0"/>
              <a:t>6. Company ships invoice to buyer.</a:t>
            </a:r>
          </a:p>
          <a:p>
            <a:pPr lvl="0" rtl="0">
              <a:buNone/>
            </a:pPr>
            <a:r>
              <a:rPr lang="en" sz="2000" dirty="0"/>
              <a:t>7. Buyers pays invoice.</a:t>
            </a:r>
          </a:p>
          <a:p>
            <a:pPr marL="457200" lvl="0" indent="0" rtl="0">
              <a:buNone/>
            </a:pPr>
            <a:endParaRPr sz="2000" dirty="0"/>
          </a:p>
        </p:txBody>
      </p:sp>
      <p:sp>
        <p:nvSpPr>
          <p:cNvPr id="128" name="Shape 12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(2 of 6)</a:t>
            </a:r>
          </a:p>
        </p:txBody>
      </p:sp>
      <p:sp>
        <p:nvSpPr>
          <p:cNvPr id="129" name="Shape 12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30" name="Shape 13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228600" y="765733"/>
            <a:ext cx="8763000" cy="4108724"/>
          </a:xfrm>
          <a:prstGeom prst="rect">
            <a:avLst/>
          </a:prstGeom>
        </p:spPr>
        <p:txBody>
          <a:bodyPr lIns="91425" tIns="91425" rIns="91425" bIns="91425" anchor="t" anchorCtr="0">
            <a:noAutofit/>
          </a:bodyPr>
          <a:lstStyle/>
          <a:p>
            <a:pPr lvl="0" rtl="0">
              <a:buNone/>
            </a:pPr>
            <a:r>
              <a:rPr lang="en" sz="2000" dirty="0"/>
              <a:t>EXTENSIONS</a:t>
            </a:r>
          </a:p>
          <a:p>
            <a:pPr lvl="0" rtl="0">
              <a:buNone/>
            </a:pPr>
            <a:r>
              <a:rPr lang="en" sz="2000" dirty="0"/>
              <a:t>3a. Company is out of one of the ordered items:</a:t>
            </a:r>
          </a:p>
          <a:p>
            <a:pPr lvl="0" rtl="0">
              <a:buNone/>
            </a:pPr>
            <a:r>
              <a:rPr lang="en" sz="2000" dirty="0"/>
              <a:t>3a1. Renegotiate order.</a:t>
            </a:r>
          </a:p>
          <a:p>
            <a:pPr lvl="0" rtl="0">
              <a:buNone/>
            </a:pPr>
            <a:r>
              <a:rPr lang="en" sz="2000" dirty="0"/>
              <a:t>4a. Buyer pays directly with credit card:</a:t>
            </a:r>
          </a:p>
          <a:p>
            <a:pPr lvl="0" rtl="0">
              <a:buNone/>
            </a:pPr>
            <a:r>
              <a:rPr lang="en" sz="2000" dirty="0"/>
              <a:t>4a1. Take payment by credit card (use case 44)</a:t>
            </a:r>
          </a:p>
          <a:p>
            <a:pPr lvl="0" rtl="0">
              <a:buNone/>
            </a:pPr>
            <a:r>
              <a:rPr lang="en" sz="2000" dirty="0"/>
              <a:t>7a. Buyer returns goods:</a:t>
            </a:r>
          </a:p>
          <a:p>
            <a:pPr lvl="0" rtl="0">
              <a:buNone/>
            </a:pPr>
            <a:r>
              <a:rPr lang="en" sz="2000" dirty="0"/>
              <a:t>7b. Handle returned goods (use case 105)</a:t>
            </a:r>
          </a:p>
          <a:p>
            <a:pPr marL="457200" lvl="0" indent="0" rtl="0">
              <a:buNone/>
            </a:pPr>
            <a:endParaRPr sz="2000" dirty="0"/>
          </a:p>
        </p:txBody>
      </p:sp>
      <p:sp>
        <p:nvSpPr>
          <p:cNvPr id="136" name="Shape 13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(3 of 6)</a:t>
            </a:r>
          </a:p>
        </p:txBody>
      </p:sp>
      <p:sp>
        <p:nvSpPr>
          <p:cNvPr id="137" name="Shape 13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38" name="Shape 13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000" dirty="0"/>
              <a:t>SUB-VARIATIONS</a:t>
            </a:r>
          </a:p>
          <a:p>
            <a:pPr lvl="0" rtl="0">
              <a:buNone/>
            </a:pPr>
            <a:r>
              <a:rPr lang="en" sz="2000" dirty="0"/>
              <a:t>1. Buyer may </a:t>
            </a:r>
            <a:r>
              <a:rPr lang="en" sz="2000" dirty="0" smtClean="0"/>
              <a:t>use:</a:t>
            </a:r>
            <a:endParaRPr lang="en" sz="2000" dirty="0"/>
          </a:p>
          <a:p>
            <a:pPr marL="457200" lvl="0" indent="0" rtl="0">
              <a:buNone/>
            </a:pPr>
            <a:r>
              <a:rPr lang="en" sz="2000" dirty="0"/>
              <a:t>phone in,</a:t>
            </a:r>
          </a:p>
          <a:p>
            <a:pPr marL="457200" lvl="0" indent="0" rtl="0">
              <a:buNone/>
            </a:pPr>
            <a:r>
              <a:rPr lang="en" sz="2000" dirty="0"/>
              <a:t>fax in,</a:t>
            </a:r>
          </a:p>
          <a:p>
            <a:pPr marL="457200" lvl="0" indent="0" rtl="0">
              <a:buNone/>
            </a:pPr>
            <a:r>
              <a:rPr lang="en" sz="2000" dirty="0"/>
              <a:t>use web order form,</a:t>
            </a:r>
          </a:p>
          <a:p>
            <a:pPr marL="457200" lvl="0" indent="0" rtl="0">
              <a:buNone/>
            </a:pPr>
            <a:r>
              <a:rPr lang="en" sz="2000" dirty="0"/>
              <a:t>electronic interchange</a:t>
            </a:r>
          </a:p>
          <a:p>
            <a:pPr lvl="0" rtl="0">
              <a:buNone/>
            </a:pPr>
            <a:r>
              <a:rPr lang="en" sz="2000" dirty="0"/>
              <a:t>7. Buyer may pay </a:t>
            </a:r>
            <a:r>
              <a:rPr lang="en" sz="2000" dirty="0" smtClean="0"/>
              <a:t>by:</a:t>
            </a:r>
            <a:endParaRPr lang="en" sz="2000" dirty="0"/>
          </a:p>
          <a:p>
            <a:pPr marL="457200" lvl="0" indent="0" rtl="0">
              <a:buNone/>
            </a:pPr>
            <a:r>
              <a:rPr lang="en" sz="2000" dirty="0"/>
              <a:t>cash or money order</a:t>
            </a:r>
          </a:p>
          <a:p>
            <a:pPr marL="457200" lvl="0" indent="0" rtl="0">
              <a:buNone/>
            </a:pPr>
            <a:r>
              <a:rPr lang="en" sz="2000" dirty="0"/>
              <a:t>check</a:t>
            </a:r>
          </a:p>
          <a:p>
            <a:pPr marL="457200" lvl="0" indent="0" rtl="0">
              <a:buNone/>
            </a:pPr>
            <a:r>
              <a:rPr lang="en" sz="2000" dirty="0"/>
              <a:t>credit card</a:t>
            </a:r>
          </a:p>
          <a:p>
            <a:pPr marL="457200" lvl="0" indent="0" rtl="0">
              <a:buNone/>
            </a:pPr>
            <a:endParaRPr sz="2000" dirty="0"/>
          </a:p>
        </p:txBody>
      </p:sp>
      <p:sp>
        <p:nvSpPr>
          <p:cNvPr id="144" name="Shape 14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(4 of 6)</a:t>
            </a:r>
          </a:p>
        </p:txBody>
      </p:sp>
      <p:sp>
        <p:nvSpPr>
          <p:cNvPr id="145" name="Shape 14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46" name="Shape 14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228600" y="765733"/>
            <a:ext cx="8839200" cy="4108724"/>
          </a:xfrm>
          <a:prstGeom prst="rect">
            <a:avLst/>
          </a:prstGeom>
        </p:spPr>
        <p:txBody>
          <a:bodyPr lIns="91425" tIns="91425" rIns="91425" bIns="91425" anchor="t" anchorCtr="0">
            <a:noAutofit/>
          </a:bodyPr>
          <a:lstStyle/>
          <a:p>
            <a:pPr lvl="0" rtl="0">
              <a:buNone/>
            </a:pPr>
            <a:r>
              <a:rPr lang="en" sz="2000" dirty="0"/>
              <a:t>RELATED INFORMATION</a:t>
            </a:r>
          </a:p>
          <a:p>
            <a:pPr lvl="0" rtl="0">
              <a:buNone/>
            </a:pPr>
            <a:r>
              <a:rPr lang="en" sz="2000" dirty="0"/>
              <a:t>Priority: top</a:t>
            </a:r>
          </a:p>
          <a:p>
            <a:pPr lvl="0" rtl="0">
              <a:buNone/>
            </a:pPr>
            <a:r>
              <a:rPr lang="en" sz="2000" dirty="0"/>
              <a:t>Performance Target: 5 minutes for order, 45 days until paid</a:t>
            </a:r>
          </a:p>
          <a:p>
            <a:pPr lvl="0" rtl="0">
              <a:buNone/>
            </a:pPr>
            <a:r>
              <a:rPr lang="en" sz="2000" dirty="0"/>
              <a:t>Frequency: 200/day</a:t>
            </a:r>
          </a:p>
          <a:p>
            <a:pPr lvl="0" rtl="0">
              <a:buNone/>
            </a:pPr>
            <a:r>
              <a:rPr lang="en" sz="2000" dirty="0"/>
              <a:t>Superordinate Use Case: Manage customer relationship (use case 2)</a:t>
            </a:r>
          </a:p>
          <a:p>
            <a:pPr lvl="0" rtl="0">
              <a:buNone/>
            </a:pPr>
            <a:r>
              <a:rPr lang="en" sz="2000" dirty="0"/>
              <a:t>Subordinate Use </a:t>
            </a:r>
            <a:r>
              <a:rPr lang="en" sz="2000" dirty="0" smtClean="0"/>
              <a:t>Cases: </a:t>
            </a:r>
          </a:p>
          <a:p>
            <a:pPr lvl="0" rtl="0">
              <a:buNone/>
            </a:pPr>
            <a:r>
              <a:rPr lang="en" sz="2000" dirty="0"/>
              <a:t>	</a:t>
            </a:r>
            <a:r>
              <a:rPr lang="en" sz="2000" dirty="0" smtClean="0"/>
              <a:t>Create </a:t>
            </a:r>
            <a:r>
              <a:rPr lang="en" sz="2000" dirty="0"/>
              <a:t>order (use case 15)</a:t>
            </a:r>
          </a:p>
          <a:p>
            <a:pPr lvl="0" rtl="0">
              <a:buNone/>
            </a:pPr>
            <a:r>
              <a:rPr lang="en" sz="2000" dirty="0" smtClean="0"/>
              <a:t>	Take </a:t>
            </a:r>
            <a:r>
              <a:rPr lang="en" sz="2000" dirty="0"/>
              <a:t>payment by credit card (use case 44)</a:t>
            </a:r>
          </a:p>
          <a:p>
            <a:pPr lvl="0" rtl="0">
              <a:buNone/>
            </a:pPr>
            <a:r>
              <a:rPr lang="en" sz="2000" dirty="0" smtClean="0"/>
              <a:t>	Handle </a:t>
            </a:r>
            <a:r>
              <a:rPr lang="en" sz="2000" dirty="0"/>
              <a:t>returned goods (use case 105)</a:t>
            </a:r>
          </a:p>
          <a:p>
            <a:pPr lvl="0" rtl="0">
              <a:buNone/>
            </a:pPr>
            <a:r>
              <a:rPr lang="en" sz="2000" dirty="0"/>
              <a:t>Channel to primary actor: may be phone, file or interactice</a:t>
            </a:r>
          </a:p>
          <a:p>
            <a:pPr lvl="0" rtl="0">
              <a:buNone/>
            </a:pPr>
            <a:r>
              <a:rPr lang="en" sz="2000" dirty="0"/>
              <a:t>Secondary Actors: credit card company, bank, shipping service</a:t>
            </a:r>
          </a:p>
          <a:p>
            <a:pPr lvl="0" rtl="0">
              <a:buNone/>
            </a:pPr>
            <a:r>
              <a:rPr lang="en" sz="2000" dirty="0"/>
              <a:t>Channels to Secondary Actors</a:t>
            </a:r>
            <a:r>
              <a:rPr lang="en" sz="2000" dirty="0" smtClean="0"/>
              <a:t>: Online</a:t>
            </a:r>
            <a:endParaRPr lang="en" sz="2000" dirty="0"/>
          </a:p>
        </p:txBody>
      </p:sp>
      <p:sp>
        <p:nvSpPr>
          <p:cNvPr id="152" name="Shape 15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(5 of 6)</a:t>
            </a:r>
          </a:p>
        </p:txBody>
      </p:sp>
      <p:sp>
        <p:nvSpPr>
          <p:cNvPr id="153" name="Shape 15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54" name="Shape 15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000" dirty="0"/>
              <a:t>OPEN ISSUES</a:t>
            </a:r>
          </a:p>
          <a:p>
            <a:pPr lvl="0" rtl="0">
              <a:buNone/>
            </a:pPr>
            <a:r>
              <a:rPr lang="en" sz="2000" dirty="0"/>
              <a:t>What happens if we have part of the order?</a:t>
            </a:r>
          </a:p>
          <a:p>
            <a:pPr lvl="0" rtl="0">
              <a:buNone/>
            </a:pPr>
            <a:r>
              <a:rPr lang="en" sz="2000" dirty="0"/>
              <a:t>What happens if credit card is stolen?</a:t>
            </a:r>
          </a:p>
          <a:p>
            <a:pPr lvl="0" rtl="0">
              <a:buNone/>
            </a:pPr>
            <a:endParaRPr lang="en" sz="2000" dirty="0" smtClean="0"/>
          </a:p>
          <a:p>
            <a:pPr lvl="0" rtl="0">
              <a:buNone/>
            </a:pPr>
            <a:r>
              <a:rPr lang="en" sz="2000" dirty="0" smtClean="0"/>
              <a:t>SCHEDULE</a:t>
            </a:r>
            <a:endParaRPr lang="en" sz="2000" dirty="0"/>
          </a:p>
          <a:p>
            <a:pPr lvl="0" rtl="0">
              <a:buNone/>
            </a:pPr>
            <a:r>
              <a:rPr lang="en" sz="2000" dirty="0"/>
              <a:t>Due Date: release 1.0</a:t>
            </a:r>
          </a:p>
          <a:p>
            <a:pPr marL="457200" lvl="0" indent="0" rtl="0">
              <a:buNone/>
            </a:pPr>
            <a:endParaRPr sz="2000" dirty="0"/>
          </a:p>
        </p:txBody>
      </p:sp>
      <p:sp>
        <p:nvSpPr>
          <p:cNvPr id="160" name="Shape 16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Example (6 of 6)</a:t>
            </a:r>
          </a:p>
        </p:txBody>
      </p:sp>
      <p:sp>
        <p:nvSpPr>
          <p:cNvPr id="161" name="Shape 16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62" name="Shape 16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457200" y="628651"/>
            <a:ext cx="8229600" cy="4245806"/>
          </a:xfrm>
          <a:prstGeom prst="rect">
            <a:avLst/>
          </a:prstGeom>
        </p:spPr>
        <p:txBody>
          <a:bodyPr lIns="91425" tIns="91425" rIns="91425" bIns="91425" anchor="t" anchorCtr="0">
            <a:noAutofit/>
          </a:bodyPr>
          <a:lstStyle/>
          <a:p>
            <a:pPr lvl="0" rtl="0">
              <a:buClr>
                <a:srgbClr val="000000"/>
              </a:buClr>
              <a:buSzPct val="78571"/>
              <a:buFont typeface="Arial"/>
              <a:buNone/>
            </a:pPr>
            <a:r>
              <a:rPr lang="en" sz="1800" b="1" dirty="0"/>
              <a:t>Pass 1</a:t>
            </a:r>
          </a:p>
          <a:p>
            <a:pPr lvl="0" rtl="0">
              <a:buClr>
                <a:srgbClr val="000000"/>
              </a:buClr>
              <a:buSzPct val="78571"/>
              <a:buFont typeface="Arial"/>
              <a:buNone/>
            </a:pPr>
            <a:r>
              <a:rPr lang="en" sz="1800" dirty="0"/>
              <a:t>Learn to fill in all the fields of the template in several passes, at several moments in the project’s requirements gathering and project setup work. Here is a sample sequence. First, fill in just these fields, for all the use cases you need to consider at this time:</a:t>
            </a:r>
          </a:p>
          <a:p>
            <a:pPr lvl="0" rtl="0">
              <a:buClr>
                <a:srgbClr val="000000"/>
              </a:buClr>
              <a:buSzPct val="78571"/>
              <a:buFont typeface="Arial"/>
              <a:buNone/>
            </a:pPr>
            <a:r>
              <a:rPr lang="en" sz="1800" dirty="0"/>
              <a:t>Use Case: &lt;number&gt; &lt;the name should be the goal as a short active verb phrase&gt;</a:t>
            </a:r>
          </a:p>
          <a:p>
            <a:pPr lvl="0" rtl="0">
              <a:buClr>
                <a:srgbClr val="000000"/>
              </a:buClr>
              <a:buSzPct val="78571"/>
              <a:buFont typeface="Arial"/>
              <a:buNone/>
            </a:pPr>
            <a:r>
              <a:rPr lang="en" sz="1800" dirty="0"/>
              <a:t>Goal in Context: &lt;a longer statement of the goal, if needed&gt;</a:t>
            </a:r>
          </a:p>
          <a:p>
            <a:pPr lvl="0" rtl="0">
              <a:buClr>
                <a:srgbClr val="000000"/>
              </a:buClr>
              <a:buSzPct val="78571"/>
              <a:buFont typeface="Arial"/>
              <a:buNone/>
            </a:pPr>
            <a:r>
              <a:rPr lang="en" sz="1800" dirty="0"/>
              <a:t>Scope: &lt;what system is being considered black-box under design&gt;</a:t>
            </a:r>
          </a:p>
          <a:p>
            <a:pPr lvl="0" rtl="0">
              <a:buClr>
                <a:srgbClr val="000000"/>
              </a:buClr>
              <a:buSzPct val="78571"/>
              <a:buFont typeface="Arial"/>
              <a:buNone/>
            </a:pPr>
            <a:r>
              <a:rPr lang="en" sz="1800" dirty="0"/>
              <a:t>Level: &lt;one of: Summary, Primary task, Subfunction&gt;</a:t>
            </a:r>
          </a:p>
          <a:p>
            <a:pPr lvl="0" rtl="0">
              <a:buClr>
                <a:srgbClr val="000000"/>
              </a:buClr>
              <a:buSzPct val="78571"/>
              <a:buFont typeface="Arial"/>
              <a:buNone/>
            </a:pPr>
            <a:r>
              <a:rPr lang="en" sz="1800" dirty="0"/>
              <a:t>Primary Actor: &lt;a role name for the primary actor, or description&gt;</a:t>
            </a:r>
          </a:p>
          <a:p>
            <a:pPr lvl="0" rtl="0">
              <a:buClr>
                <a:srgbClr val="000000"/>
              </a:buClr>
              <a:buSzPct val="78571"/>
              <a:buFont typeface="Arial"/>
              <a:buNone/>
            </a:pPr>
            <a:r>
              <a:rPr lang="en" sz="1800" dirty="0"/>
              <a:t>Priority: &lt;how critical to your system / organization&gt;</a:t>
            </a:r>
          </a:p>
          <a:p>
            <a:pPr lvl="0" rtl="0">
              <a:buClr>
                <a:srgbClr val="000000"/>
              </a:buClr>
              <a:buSzPct val="78571"/>
              <a:buFont typeface="Arial"/>
              <a:buNone/>
            </a:pPr>
            <a:r>
              <a:rPr lang="en" sz="1800" dirty="0"/>
              <a:t>Frequency: &lt;how often it is expected to happen</a:t>
            </a:r>
            <a:r>
              <a:rPr lang="en" sz="1800" dirty="0" smtClean="0"/>
              <a:t>&gt;</a:t>
            </a:r>
            <a:endParaRPr sz="1800" dirty="0"/>
          </a:p>
        </p:txBody>
      </p:sp>
      <p:sp>
        <p:nvSpPr>
          <p:cNvPr id="168" name="Shape 16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0"/>
              </a:spcBef>
              <a:buNone/>
            </a:pPr>
            <a:r>
              <a:rPr lang="en" sz="2400" b="0" dirty="0">
                <a:solidFill>
                  <a:schemeClr val="dk2"/>
                </a:solidFill>
              </a:rPr>
              <a:t>Using, Staging, Tailoring the Template (Cockburn)</a:t>
            </a:r>
          </a:p>
        </p:txBody>
      </p:sp>
      <p:sp>
        <p:nvSpPr>
          <p:cNvPr id="169" name="Shape 16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70" name="Shape 17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400" b="1" dirty="0"/>
              <a:t>Pass 2</a:t>
            </a:r>
          </a:p>
          <a:p>
            <a:pPr lvl="0" rtl="0">
              <a:buNone/>
            </a:pPr>
            <a:r>
              <a:rPr lang="en" sz="2400" dirty="0"/>
              <a:t>Stare at what you have so far. Think. Examine. Can you merge or remove some of them? Can you partition them into ones that should be developed together, or written later? For the ones you determine to pursue now, fill in the following fields:</a:t>
            </a:r>
          </a:p>
          <a:p>
            <a:pPr lvl="0" rtl="0">
              <a:buNone/>
            </a:pPr>
            <a:r>
              <a:rPr lang="en" sz="2400" b="1" dirty="0"/>
              <a:t>Trigger:</a:t>
            </a:r>
            <a:r>
              <a:rPr lang="en" sz="2400" dirty="0"/>
              <a:t> &lt;the action upon the system that starts the use case, may be time event&gt;</a:t>
            </a:r>
          </a:p>
          <a:p>
            <a:pPr lvl="0" rtl="0">
              <a:buNone/>
            </a:pPr>
            <a:endParaRPr lang="en" sz="2400" b="1" dirty="0" smtClean="0"/>
          </a:p>
          <a:p>
            <a:pPr lvl="0" rtl="0">
              <a:buNone/>
            </a:pPr>
            <a:r>
              <a:rPr lang="en" sz="2400" b="1" dirty="0" smtClean="0"/>
              <a:t>MAIN </a:t>
            </a:r>
            <a:r>
              <a:rPr lang="en" sz="2400" b="1" dirty="0"/>
              <a:t>SUCCESS </a:t>
            </a:r>
            <a:r>
              <a:rPr lang="en" sz="2400" b="1" dirty="0" smtClean="0"/>
              <a:t>SCENARIO: ?</a:t>
            </a:r>
            <a:endParaRPr sz="2400" dirty="0"/>
          </a:p>
        </p:txBody>
      </p:sp>
      <p:sp>
        <p:nvSpPr>
          <p:cNvPr id="176" name="Shape 17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0"/>
              </a:spcBef>
              <a:buNone/>
            </a:pPr>
            <a:r>
              <a:rPr lang="en" sz="2400" b="0">
                <a:solidFill>
                  <a:schemeClr val="dk2"/>
                </a:solidFill>
              </a:rPr>
              <a:t>Using, Staging, Tailoring the Template (Cockburn)</a:t>
            </a:r>
          </a:p>
        </p:txBody>
      </p:sp>
      <p:sp>
        <p:nvSpPr>
          <p:cNvPr id="177" name="Shape 17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78" name="Shape 17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000" dirty="0"/>
              <a:t>Ivar Jacobson</a:t>
            </a:r>
            <a:r>
              <a:rPr lang="en" sz="1600" dirty="0">
                <a:latin typeface="Arial"/>
                <a:ea typeface="Arial"/>
                <a:cs typeface="Arial"/>
                <a:sym typeface="Arial"/>
              </a:rPr>
              <a:t> (Yah-kob-son) </a:t>
            </a:r>
          </a:p>
          <a:p>
            <a:pPr marL="457200" lvl="0" indent="-317500" rtl="0">
              <a:buClr>
                <a:schemeClr val="dk2"/>
              </a:buClr>
              <a:buSzPct val="100000"/>
              <a:buFont typeface="Arial"/>
              <a:buChar char="●"/>
            </a:pPr>
            <a:r>
              <a:rPr lang="en" sz="1600" dirty="0">
                <a:latin typeface="Arial"/>
                <a:ea typeface="Arial"/>
                <a:cs typeface="Arial"/>
                <a:sym typeface="Arial"/>
              </a:rPr>
              <a:t>1967</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started writing </a:t>
            </a:r>
            <a:r>
              <a:rPr lang="en" sz="1600" i="1" dirty="0">
                <a:latin typeface="Arial"/>
                <a:ea typeface="Arial"/>
                <a:cs typeface="Arial"/>
                <a:sym typeface="Arial"/>
              </a:rPr>
              <a:t>usage scenarios</a:t>
            </a:r>
            <a:r>
              <a:rPr lang="en" sz="1600" dirty="0">
                <a:latin typeface="Arial"/>
                <a:ea typeface="Arial"/>
                <a:cs typeface="Arial"/>
                <a:sym typeface="Arial"/>
              </a:rPr>
              <a:t> when defining the architecture for Ericsson’s AXE system </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informal and coarse-grained</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meant to give a general idea of the workings of the system</a:t>
            </a:r>
          </a:p>
          <a:p>
            <a:pPr marL="457200" lvl="0" indent="-317500" rtl="0">
              <a:buClr>
                <a:schemeClr val="dk2"/>
              </a:buClr>
              <a:buSzPct val="100000"/>
              <a:buFont typeface="Arial"/>
              <a:buChar char="●"/>
            </a:pPr>
            <a:r>
              <a:rPr lang="en" sz="1600" dirty="0">
                <a:latin typeface="Arial"/>
                <a:ea typeface="Arial"/>
                <a:cs typeface="Arial"/>
                <a:sym typeface="Arial"/>
              </a:rPr>
              <a:t>mid-1980s</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coined the Swedish term </a:t>
            </a:r>
            <a:r>
              <a:rPr lang="en" sz="1600" i="1" dirty="0">
                <a:latin typeface="Arial"/>
                <a:ea typeface="Arial"/>
                <a:cs typeface="Arial"/>
                <a:sym typeface="Arial"/>
              </a:rPr>
              <a:t>anvendningsfall</a:t>
            </a:r>
            <a:r>
              <a:rPr lang="en" sz="1600" dirty="0">
                <a:latin typeface="Arial"/>
                <a:ea typeface="Arial"/>
                <a:cs typeface="Arial"/>
                <a:sym typeface="Arial"/>
              </a:rPr>
              <a:t>, “situation of usage” or “usage case” </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When publishing into English, he decided </a:t>
            </a:r>
            <a:r>
              <a:rPr lang="en" sz="1600" i="1" dirty="0">
                <a:latin typeface="Arial"/>
                <a:ea typeface="Arial"/>
                <a:cs typeface="Arial"/>
                <a:sym typeface="Arial"/>
              </a:rPr>
              <a:t>use case</a:t>
            </a:r>
            <a:r>
              <a:rPr lang="en" sz="1600" dirty="0">
                <a:latin typeface="Arial"/>
                <a:ea typeface="Arial"/>
                <a:cs typeface="Arial"/>
                <a:sym typeface="Arial"/>
              </a:rPr>
              <a:t> read better </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If you don’t care for the phrase </a:t>
            </a:r>
            <a:r>
              <a:rPr lang="en" sz="1600" i="1" dirty="0">
                <a:latin typeface="Arial"/>
                <a:ea typeface="Arial"/>
                <a:cs typeface="Arial"/>
                <a:sym typeface="Arial"/>
              </a:rPr>
              <a:t>use case</a:t>
            </a:r>
            <a:r>
              <a:rPr lang="en" sz="1600" dirty="0">
                <a:latin typeface="Arial"/>
                <a:ea typeface="Arial"/>
                <a:cs typeface="Arial"/>
                <a:sym typeface="Arial"/>
              </a:rPr>
              <a:t>, just be glad you don’t have to say “usage case” or </a:t>
            </a:r>
            <a:r>
              <a:rPr lang="en" sz="1600" i="1" dirty="0">
                <a:latin typeface="Arial"/>
                <a:ea typeface="Arial"/>
                <a:cs typeface="Arial"/>
                <a:sym typeface="Arial"/>
              </a:rPr>
              <a:t>anvendningsfall</a:t>
            </a:r>
            <a:r>
              <a:rPr lang="en" sz="1600" dirty="0">
                <a:latin typeface="Arial"/>
                <a:ea typeface="Arial"/>
                <a:cs typeface="Arial"/>
                <a:sym typeface="Arial"/>
              </a:rPr>
              <a:t> each time.</a:t>
            </a:r>
          </a:p>
          <a:p>
            <a:pPr marL="457200" lvl="0" indent="-317500" rtl="0">
              <a:buClr>
                <a:schemeClr val="dk2"/>
              </a:buClr>
              <a:buSzPct val="100000"/>
              <a:buFont typeface="Arial"/>
              <a:buChar char="●"/>
            </a:pPr>
            <a:r>
              <a:rPr lang="en" sz="1600" dirty="0">
                <a:latin typeface="Arial"/>
                <a:ea typeface="Arial"/>
                <a:cs typeface="Arial"/>
                <a:sym typeface="Arial"/>
              </a:rPr>
              <a:t>Jacobson on formalism</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“Oh, I have a formal model for use cases, all right. “</a:t>
            </a:r>
          </a:p>
          <a:p>
            <a:pPr marL="914400" lvl="1" indent="-317500" rtl="0">
              <a:spcBef>
                <a:spcPts val="0"/>
              </a:spcBef>
              <a:buClr>
                <a:schemeClr val="dk2"/>
              </a:buClr>
              <a:buSzPct val="100000"/>
              <a:buFont typeface="Arial"/>
              <a:buChar char="○"/>
            </a:pPr>
            <a:r>
              <a:rPr lang="en" sz="1600" dirty="0">
                <a:latin typeface="Arial"/>
                <a:ea typeface="Arial"/>
                <a:cs typeface="Arial"/>
                <a:sym typeface="Arial"/>
              </a:rPr>
              <a:t>“The only problem is that no one wants to use it.”</a:t>
            </a:r>
          </a:p>
        </p:txBody>
      </p:sp>
      <p:sp>
        <p:nvSpPr>
          <p:cNvPr id="48" name="Shape 4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3200" dirty="0"/>
              <a:t>Introduction</a:t>
            </a:r>
            <a:r>
              <a:rPr lang="en" sz="1400" dirty="0"/>
              <a:t> (see </a:t>
            </a:r>
            <a:r>
              <a:rPr lang="en" sz="1400" b="0" u="sng" dirty="0">
                <a:solidFill>
                  <a:schemeClr val="hlink"/>
                </a:solidFill>
                <a:latin typeface="Arial"/>
                <a:ea typeface="Arial"/>
                <a:cs typeface="Arial"/>
                <a:sym typeface="Arial"/>
                <a:hlinkClick r:id="rId3"/>
              </a:rPr>
              <a:t>http://alistair.cockburn.us/Use+cases%2c+ten+years+later</a:t>
            </a:r>
            <a:r>
              <a:rPr lang="en" sz="1400" dirty="0"/>
              <a:t>)</a:t>
            </a:r>
          </a:p>
        </p:txBody>
      </p:sp>
      <p:sp>
        <p:nvSpPr>
          <p:cNvPr id="49" name="Shape 4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50" name="Shape 5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400" b="1" dirty="0"/>
              <a:t>Pass 3</a:t>
            </a:r>
          </a:p>
          <a:p>
            <a:pPr lvl="0" rtl="0">
              <a:buNone/>
            </a:pPr>
            <a:r>
              <a:rPr lang="en" sz="2400" dirty="0"/>
              <a:t>Now you have enough information to check your project’s scope and look for surprises. </a:t>
            </a:r>
            <a:r>
              <a:rPr lang="en" sz="2400" b="1" dirty="0"/>
              <a:t>Before you are done describing the system’s functioning</a:t>
            </a:r>
            <a:r>
              <a:rPr lang="en" sz="2400" dirty="0"/>
              <a:t>, you have to fill out:</a:t>
            </a:r>
          </a:p>
          <a:p>
            <a:pPr lvl="0" rtl="0">
              <a:buNone/>
            </a:pPr>
            <a:r>
              <a:rPr lang="en" sz="2400" b="1" dirty="0"/>
              <a:t>EXTENSIONS</a:t>
            </a:r>
          </a:p>
          <a:p>
            <a:pPr lvl="0" rtl="0">
              <a:buNone/>
            </a:pPr>
            <a:r>
              <a:rPr lang="en" sz="2400" b="1" dirty="0"/>
              <a:t>SUB-VARIATIONS</a:t>
            </a:r>
          </a:p>
          <a:p>
            <a:pPr lvl="0" rtl="0">
              <a:buNone/>
            </a:pPr>
            <a:r>
              <a:rPr lang="en" sz="2400" dirty="0"/>
              <a:t>Superordinate Use Case: &lt;optional, name of use case that includes this one&gt;</a:t>
            </a:r>
          </a:p>
          <a:p>
            <a:pPr lvl="0" rtl="0">
              <a:buNone/>
            </a:pPr>
            <a:r>
              <a:rPr lang="en" sz="2400" dirty="0"/>
              <a:t>Subordinate Use Cases: &lt;optional, depending on tools, links to sub.use cases</a:t>
            </a:r>
            <a:r>
              <a:rPr lang="en" sz="2400" dirty="0" smtClean="0"/>
              <a:t>&gt;</a:t>
            </a:r>
            <a:endParaRPr sz="2400" dirty="0"/>
          </a:p>
        </p:txBody>
      </p:sp>
      <p:sp>
        <p:nvSpPr>
          <p:cNvPr id="184" name="Shape 18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0"/>
              </a:spcBef>
              <a:buNone/>
            </a:pPr>
            <a:r>
              <a:rPr lang="en" sz="2400" b="0">
                <a:solidFill>
                  <a:schemeClr val="dk2"/>
                </a:solidFill>
              </a:rPr>
              <a:t>Using, Staging, Tailoring the Template (Cockburn)</a:t>
            </a:r>
          </a:p>
        </p:txBody>
      </p:sp>
      <p:sp>
        <p:nvSpPr>
          <p:cNvPr id="185" name="Shape 18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86" name="Shape 18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2400" b="1" dirty="0"/>
              <a:t>Pass 4</a:t>
            </a:r>
          </a:p>
          <a:p>
            <a:pPr lvl="0" rtl="0">
              <a:buNone/>
            </a:pPr>
            <a:r>
              <a:rPr lang="en" sz="2400" dirty="0"/>
              <a:t>You now have the system’s functionality captured. </a:t>
            </a:r>
            <a:endParaRPr lang="en" sz="2400" dirty="0" smtClean="0"/>
          </a:p>
          <a:p>
            <a:pPr lvl="0" rtl="0">
              <a:buNone/>
            </a:pPr>
            <a:r>
              <a:rPr lang="en" sz="2400" dirty="0" smtClean="0"/>
              <a:t>*</a:t>
            </a:r>
            <a:r>
              <a:rPr lang="en" sz="2400" dirty="0"/>
              <a:t>When you are ready to work on your estimations, </a:t>
            </a:r>
            <a:r>
              <a:rPr lang="en" sz="2400" dirty="0" smtClean="0"/>
              <a:t>fill </a:t>
            </a:r>
            <a:r>
              <a:rPr lang="en" sz="2400" dirty="0"/>
              <a:t>in:</a:t>
            </a:r>
          </a:p>
          <a:p>
            <a:pPr lvl="0" rtl="0">
              <a:buNone/>
            </a:pPr>
            <a:endParaRPr lang="en" sz="2400" b="1" dirty="0" smtClean="0"/>
          </a:p>
          <a:p>
            <a:pPr lvl="0" rtl="0">
              <a:buNone/>
            </a:pPr>
            <a:r>
              <a:rPr lang="en" sz="2400" b="1" dirty="0" smtClean="0"/>
              <a:t>Performance </a:t>
            </a:r>
            <a:r>
              <a:rPr lang="en" sz="2400" b="1" dirty="0"/>
              <a:t>Target:</a:t>
            </a:r>
            <a:r>
              <a:rPr lang="en" sz="2400" dirty="0"/>
              <a:t> &lt;the amount of time this use case should take</a:t>
            </a:r>
            <a:r>
              <a:rPr lang="en" sz="2400" dirty="0" smtClean="0"/>
              <a:t>&gt;</a:t>
            </a:r>
          </a:p>
          <a:p>
            <a:pPr lvl="0" rtl="0">
              <a:buNone/>
            </a:pPr>
            <a:endParaRPr lang="en" sz="2400" dirty="0"/>
          </a:p>
          <a:p>
            <a:pPr lvl="0" rtl="0">
              <a:buNone/>
            </a:pPr>
            <a:r>
              <a:rPr lang="en" sz="2400" b="1" dirty="0"/>
              <a:t>OPEN ISSUES</a:t>
            </a:r>
          </a:p>
          <a:p>
            <a:pPr lvl="0" rtl="0">
              <a:buNone/>
            </a:pPr>
            <a:endParaRPr lang="en" sz="2400" b="1" dirty="0" smtClean="0"/>
          </a:p>
          <a:p>
            <a:pPr lvl="0" rtl="0">
              <a:buNone/>
            </a:pPr>
            <a:r>
              <a:rPr lang="en" sz="2400" b="1" dirty="0" smtClean="0"/>
              <a:t>SCHEDULE</a:t>
            </a:r>
            <a:endParaRPr lang="en" sz="2400" b="1" dirty="0"/>
          </a:p>
          <a:p>
            <a:pPr marL="457200" lvl="0" indent="0" rtl="0">
              <a:buNone/>
            </a:pPr>
            <a:endParaRPr sz="2400" dirty="0"/>
          </a:p>
        </p:txBody>
      </p:sp>
      <p:sp>
        <p:nvSpPr>
          <p:cNvPr id="192" name="Shape 19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0"/>
              </a:spcBef>
              <a:buNone/>
            </a:pPr>
            <a:r>
              <a:rPr lang="en" sz="2400" b="0">
                <a:solidFill>
                  <a:schemeClr val="dk2"/>
                </a:solidFill>
              </a:rPr>
              <a:t>Using, Staging, Tailoring the Template (Cockburn)</a:t>
            </a:r>
          </a:p>
        </p:txBody>
      </p:sp>
      <p:sp>
        <p:nvSpPr>
          <p:cNvPr id="193" name="Shape 19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194" name="Shape 19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a:buNone/>
            </a:pPr>
            <a:r>
              <a:rPr lang="en" sz="2400" b="1" dirty="0"/>
              <a:t>Pass 5</a:t>
            </a:r>
          </a:p>
          <a:p>
            <a:pPr>
              <a:buNone/>
            </a:pPr>
            <a:r>
              <a:rPr lang="en" sz="2400" dirty="0"/>
              <a:t>Finally, </a:t>
            </a:r>
            <a:r>
              <a:rPr lang="en" sz="2400" dirty="0" smtClean="0"/>
              <a:t>“when </a:t>
            </a:r>
            <a:r>
              <a:rPr lang="en" sz="2400" dirty="0"/>
              <a:t>you are in the final stages of project estimating, you need to </a:t>
            </a:r>
            <a:r>
              <a:rPr lang="en" sz="2400" dirty="0" smtClean="0"/>
              <a:t>“ identify </a:t>
            </a:r>
            <a:r>
              <a:rPr lang="en" sz="2400" dirty="0"/>
              <a:t>all the systems to which you will have to build interfaces. *Fill in:</a:t>
            </a:r>
          </a:p>
          <a:p>
            <a:pPr>
              <a:buNone/>
            </a:pPr>
            <a:r>
              <a:rPr lang="en" sz="2400" dirty="0"/>
              <a:t>Channel to primary actor: &lt;e.g. interactive, static files, database&gt;</a:t>
            </a:r>
          </a:p>
          <a:p>
            <a:pPr>
              <a:buNone/>
            </a:pPr>
            <a:r>
              <a:rPr lang="en" sz="2400" dirty="0"/>
              <a:t>Secondary Actors: &lt;list of other systems needed to accomplish use case&gt;</a:t>
            </a:r>
          </a:p>
          <a:p>
            <a:pPr>
              <a:buNone/>
            </a:pPr>
            <a:r>
              <a:rPr lang="en" sz="2400" dirty="0"/>
              <a:t>Channel to Secondary Actors: &lt;e.g. interactive, static, file, database, timeout</a:t>
            </a:r>
            <a:r>
              <a:rPr lang="en" sz="2400" dirty="0" smtClean="0"/>
              <a:t>&gt;</a:t>
            </a:r>
            <a:endParaRPr sz="2400" dirty="0"/>
          </a:p>
        </p:txBody>
      </p:sp>
      <p:sp>
        <p:nvSpPr>
          <p:cNvPr id="200" name="Shape 20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0"/>
              </a:spcBef>
              <a:buNone/>
            </a:pPr>
            <a:r>
              <a:rPr lang="en" sz="2400" b="0">
                <a:solidFill>
                  <a:schemeClr val="dk2"/>
                </a:solidFill>
              </a:rPr>
              <a:t>Using, Staging, Tailoring the Template (Cockburn)</a:t>
            </a:r>
          </a:p>
        </p:txBody>
      </p:sp>
      <p:sp>
        <p:nvSpPr>
          <p:cNvPr id="201" name="Shape 20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02" name="Shape 20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None/>
            </a:pPr>
            <a:r>
              <a:rPr lang="en" sz="2800" dirty="0"/>
              <a:t>Recommended Template (Cockburn)</a:t>
            </a:r>
          </a:p>
          <a:p>
            <a:pPr lvl="0" rtl="0">
              <a:spcBef>
                <a:spcPts val="0"/>
              </a:spcBef>
              <a:buNone/>
            </a:pPr>
            <a:r>
              <a:rPr lang="en" sz="2000" u="sng" dirty="0">
                <a:solidFill>
                  <a:schemeClr val="hlink"/>
                </a:solidFill>
                <a:latin typeface="Arial"/>
                <a:ea typeface="Arial"/>
                <a:cs typeface="Arial"/>
                <a:sym typeface="Arial"/>
                <a:hlinkClick r:id="rId3"/>
              </a:rPr>
              <a:t>http://www.cs.colorado.edu/~kena/classes/6448/s01/examples/edmonb3.pdf</a:t>
            </a:r>
          </a:p>
          <a:p>
            <a:pPr lvl="0" rtl="0">
              <a:spcBef>
                <a:spcPts val="0"/>
              </a:spcBef>
              <a:buNone/>
            </a:pPr>
            <a:endParaRPr sz="2800" dirty="0"/>
          </a:p>
          <a:p>
            <a:pPr lvl="0" rtl="0">
              <a:spcBef>
                <a:spcPts val="0"/>
              </a:spcBef>
              <a:buNone/>
            </a:pPr>
            <a:endParaRPr sz="3600" dirty="0"/>
          </a:p>
        </p:txBody>
      </p:sp>
      <p:sp>
        <p:nvSpPr>
          <p:cNvPr id="208" name="Shape 20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Extended Example</a:t>
            </a:r>
          </a:p>
        </p:txBody>
      </p:sp>
      <p:sp>
        <p:nvSpPr>
          <p:cNvPr id="209" name="Shape 20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10" name="Shape 21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None/>
            </a:pPr>
            <a:r>
              <a:rPr lang="en" sz="1800"/>
              <a:t> </a:t>
            </a:r>
          </a:p>
        </p:txBody>
      </p:sp>
      <p:sp>
        <p:nvSpPr>
          <p:cNvPr id="216" name="Shape 21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sz="3600" dirty="0">
                <a:solidFill>
                  <a:schemeClr val="dk2"/>
                </a:solidFill>
                <a:latin typeface="Arial"/>
                <a:ea typeface="Arial"/>
                <a:cs typeface="Arial"/>
                <a:sym typeface="Arial"/>
              </a:rPr>
              <a:t>Pass/Fail Tests for Use Case Fields</a:t>
            </a:r>
          </a:p>
        </p:txBody>
      </p:sp>
      <p:sp>
        <p:nvSpPr>
          <p:cNvPr id="217" name="Shape 21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18" name="Shape 21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graphicFrame>
        <p:nvGraphicFramePr>
          <p:cNvPr id="219" name="Shape 219"/>
          <p:cNvGraphicFramePr/>
          <p:nvPr>
            <p:extLst>
              <p:ext uri="{D42A27DB-BD31-4B8C-83A1-F6EECF244321}">
                <p14:modId xmlns:p14="http://schemas.microsoft.com/office/powerpoint/2010/main" xmlns="" val="1282029409"/>
              </p:ext>
            </p:extLst>
          </p:nvPr>
        </p:nvGraphicFramePr>
        <p:xfrm>
          <a:off x="952500" y="714375"/>
          <a:ext cx="7239000" cy="4030870"/>
        </p:xfrm>
        <a:graphic>
          <a:graphicData uri="http://schemas.openxmlformats.org/drawingml/2006/table">
            <a:tbl>
              <a:tblPr>
                <a:noFill/>
              </a:tblPr>
              <a:tblGrid>
                <a:gridCol w="2370875"/>
                <a:gridCol w="4868125"/>
              </a:tblGrid>
              <a:tr h="342878">
                <a:tc>
                  <a:txBody>
                    <a:bodyPr/>
                    <a:lstStyle/>
                    <a:p>
                      <a:pPr>
                        <a:spcBef>
                          <a:spcPts val="0"/>
                        </a:spcBef>
                        <a:buNone/>
                      </a:pPr>
                      <a:r>
                        <a:rPr lang="en" sz="1400" b="1" dirty="0">
                          <a:solidFill>
                            <a:schemeClr val="dk2"/>
                          </a:solidFill>
                          <a:latin typeface="Trebuchet MS"/>
                          <a:ea typeface="Trebuchet MS"/>
                          <a:cs typeface="Trebuchet MS"/>
                          <a:sym typeface="Trebuchet MS"/>
                        </a:rPr>
                        <a:t>Field</a:t>
                      </a:r>
                    </a:p>
                  </a:txBody>
                  <a:tcPr marL="91425" marR="91425" marT="68569" marB="68569"/>
                </a:tc>
                <a:tc>
                  <a:txBody>
                    <a:bodyPr/>
                    <a:lstStyle/>
                    <a:p>
                      <a:pPr>
                        <a:spcBef>
                          <a:spcPts val="0"/>
                        </a:spcBef>
                        <a:buNone/>
                      </a:pPr>
                      <a:r>
                        <a:rPr lang="en" sz="1400" b="1">
                          <a:solidFill>
                            <a:schemeClr val="dk2"/>
                          </a:solidFill>
                          <a:latin typeface="Trebuchet MS"/>
                          <a:ea typeface="Trebuchet MS"/>
                          <a:cs typeface="Trebuchet MS"/>
                          <a:sym typeface="Trebuchet MS"/>
                        </a:rPr>
                        <a:t>Question</a:t>
                      </a:r>
                    </a:p>
                  </a:txBody>
                  <a:tcPr marL="91425" marR="91425" marT="68569" marB="68569"/>
                </a:tc>
              </a:tr>
              <a:tr h="754358">
                <a:tc>
                  <a:txBody>
                    <a:bodyPr/>
                    <a:lstStyle/>
                    <a:p>
                      <a:pPr>
                        <a:spcBef>
                          <a:spcPts val="0"/>
                        </a:spcBef>
                        <a:buNone/>
                      </a:pPr>
                      <a:r>
                        <a:rPr lang="en" sz="1400">
                          <a:solidFill>
                            <a:schemeClr val="dk2"/>
                          </a:solidFill>
                          <a:latin typeface="Trebuchet MS"/>
                          <a:ea typeface="Trebuchet MS"/>
                          <a:cs typeface="Trebuchet MS"/>
                          <a:sym typeface="Trebuchet MS"/>
                        </a:rPr>
                        <a:t>Use Case Title</a:t>
                      </a:r>
                    </a:p>
                  </a:txBody>
                  <a:tcPr marL="91425" marR="91425" marT="68569" marB="68569"/>
                </a:tc>
                <a:tc>
                  <a:txBody>
                    <a:bodyPr/>
                    <a:lstStyle/>
                    <a:p>
                      <a:pPr marL="285750" lvl="0" indent="-285750" rtl="0">
                        <a:spcBef>
                          <a:spcPts val="0"/>
                        </a:spcBef>
                        <a:buClr>
                          <a:srgbClr val="000000"/>
                        </a:buClr>
                        <a:buSzPct val="78571"/>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an active-verb goal phrase that names the goal of the primary actor?</a:t>
                      </a:r>
                    </a:p>
                    <a:p>
                      <a:pPr marL="285750" indent="-28575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Can </a:t>
                      </a:r>
                      <a:r>
                        <a:rPr lang="en" sz="1400" dirty="0">
                          <a:solidFill>
                            <a:schemeClr val="dk2"/>
                          </a:solidFill>
                          <a:latin typeface="Trebuchet MS"/>
                          <a:ea typeface="Trebuchet MS"/>
                          <a:cs typeface="Trebuchet MS"/>
                          <a:sym typeface="Trebuchet MS"/>
                        </a:rPr>
                        <a:t>the system deliver that goal?</a:t>
                      </a:r>
                    </a:p>
                  </a:txBody>
                  <a:tcPr marL="91425" marR="91425" marT="68569" marB="68569"/>
                </a:tc>
              </a:tr>
              <a:tr h="754358">
                <a:tc>
                  <a:txBody>
                    <a:bodyPr/>
                    <a:lstStyle/>
                    <a:p>
                      <a:pPr>
                        <a:spcBef>
                          <a:spcPts val="0"/>
                        </a:spcBef>
                        <a:buNone/>
                      </a:pPr>
                      <a:r>
                        <a:rPr lang="en" sz="1400">
                          <a:solidFill>
                            <a:schemeClr val="dk2"/>
                          </a:solidFill>
                          <a:latin typeface="Trebuchet MS"/>
                          <a:ea typeface="Trebuchet MS"/>
                          <a:cs typeface="Trebuchet MS"/>
                          <a:sym typeface="Trebuchet MS"/>
                        </a:rPr>
                        <a:t>Primary Actor</a:t>
                      </a:r>
                    </a:p>
                  </a:txBody>
                  <a:tcPr marL="91425" marR="91425" marT="68569" marB="68569"/>
                </a:tc>
                <a:tc>
                  <a:txBody>
                    <a:bodyPr/>
                    <a:lstStyle/>
                    <a:p>
                      <a:pPr marL="285750" lvl="0" indent="-285750" rtl="0">
                        <a:spcBef>
                          <a:spcPts val="0"/>
                        </a:spcBef>
                        <a:buClr>
                          <a:srgbClr val="000000"/>
                        </a:buClr>
                        <a:buSzPct val="78571"/>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he/she/it have behavior?</a:t>
                      </a:r>
                    </a:p>
                    <a:p>
                      <a:pPr marL="285750" indent="-28575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he/she/it have a goal against the SuD that is a service promise of the SuD?</a:t>
                      </a:r>
                    </a:p>
                  </a:txBody>
                  <a:tcPr marL="91425" marR="91425" marT="68569" marB="68569"/>
                </a:tc>
              </a:tr>
              <a:tr h="960098">
                <a:tc>
                  <a:txBody>
                    <a:bodyPr/>
                    <a:lstStyle/>
                    <a:p>
                      <a:pPr>
                        <a:spcBef>
                          <a:spcPts val="0"/>
                        </a:spcBef>
                        <a:buNone/>
                      </a:pPr>
                      <a:r>
                        <a:rPr lang="en" sz="1400">
                          <a:solidFill>
                            <a:schemeClr val="dk2"/>
                          </a:solidFill>
                          <a:latin typeface="Trebuchet MS"/>
                          <a:ea typeface="Trebuchet MS"/>
                          <a:cs typeface="Trebuchet MS"/>
                          <a:sym typeface="Trebuchet MS"/>
                        </a:rPr>
                        <a:t>Preconditions</a:t>
                      </a:r>
                    </a:p>
                  </a:txBody>
                  <a:tcPr marL="91425" marR="91425" marT="68569" marB="68569"/>
                </a:tc>
                <a:tc>
                  <a:txBody>
                    <a:bodyPr/>
                    <a:lstStyle/>
                    <a:p>
                      <a:pPr marL="285750" lvl="0" indent="-285750" rtl="0">
                        <a:spcBef>
                          <a:spcPts val="0"/>
                        </a:spcBef>
                        <a:buClr>
                          <a:srgbClr val="000000"/>
                        </a:buClr>
                        <a:buSzPct val="78571"/>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Are </a:t>
                      </a:r>
                      <a:r>
                        <a:rPr lang="en" sz="1400" dirty="0">
                          <a:solidFill>
                            <a:schemeClr val="dk2"/>
                          </a:solidFill>
                          <a:latin typeface="Trebuchet MS"/>
                          <a:ea typeface="Trebuchet MS"/>
                          <a:cs typeface="Trebuchet MS"/>
                          <a:sym typeface="Trebuchet MS"/>
                        </a:rPr>
                        <a:t>they mandatory, and can they be set in place by the SuD?</a:t>
                      </a:r>
                    </a:p>
                    <a:p>
                      <a:pPr marL="285750" indent="-28575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true that they are never checked in the use case?</a:t>
                      </a:r>
                    </a:p>
                  </a:txBody>
                  <a:tcPr marL="91425" marR="91425" marT="68569" marB="68569"/>
                </a:tc>
              </a:tr>
              <a:tr h="1165838">
                <a:tc>
                  <a:txBody>
                    <a:bodyPr/>
                    <a:lstStyle/>
                    <a:p>
                      <a:pPr>
                        <a:spcBef>
                          <a:spcPts val="0"/>
                        </a:spcBef>
                        <a:buNone/>
                      </a:pPr>
                      <a:r>
                        <a:rPr lang="en" sz="1400">
                          <a:solidFill>
                            <a:schemeClr val="dk2"/>
                          </a:solidFill>
                          <a:latin typeface="Trebuchet MS"/>
                          <a:ea typeface="Trebuchet MS"/>
                          <a:cs typeface="Trebuchet MS"/>
                          <a:sym typeface="Trebuchet MS"/>
                        </a:rPr>
                        <a:t>Main Success Scenario</a:t>
                      </a:r>
                    </a:p>
                  </a:txBody>
                  <a:tcPr marL="91425" marR="91425" marT="68569" marB="68569"/>
                </a:tc>
                <a:tc>
                  <a:txBody>
                    <a:bodyPr/>
                    <a:lstStyle/>
                    <a:p>
                      <a:pPr marL="285750" lvl="0" indent="-285750" rtl="0">
                        <a:spcBef>
                          <a:spcPts val="0"/>
                        </a:spcBef>
                        <a:buClr>
                          <a:srgbClr val="000000"/>
                        </a:buClr>
                        <a:buSzPct val="78571"/>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it have 3-9 steps?</a:t>
                      </a:r>
                    </a:p>
                    <a:p>
                      <a:pPr marL="285750" lvl="0" indent="-285750" rtl="0">
                        <a:spcBef>
                          <a:spcPts val="0"/>
                        </a:spcBef>
                        <a:buClr>
                          <a:srgbClr val="000000"/>
                        </a:buClr>
                        <a:buSzPct val="78571"/>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it run from trigger to delivery of the success guarantee?</a:t>
                      </a:r>
                    </a:p>
                    <a:p>
                      <a:pPr marL="285750" indent="-28575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it permit the right variations in sequencing?</a:t>
                      </a:r>
                    </a:p>
                  </a:txBody>
                  <a:tcPr marL="91425" marR="91425" marT="68569" marB="68569"/>
                </a:tc>
              </a:tr>
            </a:tbl>
          </a:graphicData>
        </a:graphic>
      </p:graphicFrame>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78571"/>
              <a:buFont typeface="Arial"/>
              <a:buNone/>
            </a:pPr>
            <a:r>
              <a:rPr lang="en" sz="2400" dirty="0"/>
              <a:t>Goal in Context</a:t>
            </a:r>
          </a:p>
          <a:p>
            <a:pPr marL="457200" lvl="0" indent="-317500" rtl="0">
              <a:spcBef>
                <a:spcPts val="0"/>
              </a:spcBef>
              <a:buClr>
                <a:schemeClr val="dk2"/>
              </a:buClr>
              <a:buSzPct val="100000"/>
              <a:buFont typeface="Trebuchet MS"/>
              <a:buChar char="●"/>
            </a:pPr>
            <a:r>
              <a:rPr lang="en" sz="2400" dirty="0"/>
              <a:t>Desired outcome represented by the use case</a:t>
            </a:r>
          </a:p>
          <a:p>
            <a:pPr marL="457200" lvl="0" indent="-317500" rtl="0">
              <a:spcBef>
                <a:spcPts val="0"/>
              </a:spcBef>
              <a:buClr>
                <a:schemeClr val="dk2"/>
              </a:buClr>
              <a:buSzPct val="100000"/>
              <a:buFont typeface="Trebuchet MS"/>
              <a:buChar char="●"/>
            </a:pPr>
            <a:r>
              <a:rPr lang="en" sz="2400" dirty="0"/>
              <a:t>Use the name of the use case to convey this</a:t>
            </a:r>
          </a:p>
          <a:p>
            <a:pPr lvl="0" rtl="0">
              <a:spcBef>
                <a:spcPts val="0"/>
              </a:spcBef>
              <a:buClr>
                <a:srgbClr val="000000"/>
              </a:buClr>
              <a:buSzPct val="78571"/>
              <a:buFont typeface="Arial"/>
              <a:buNone/>
            </a:pPr>
            <a:endParaRPr lang="en" sz="2400" dirty="0" smtClean="0"/>
          </a:p>
          <a:p>
            <a:pPr lvl="0" rtl="0">
              <a:spcBef>
                <a:spcPts val="0"/>
              </a:spcBef>
              <a:buClr>
                <a:srgbClr val="000000"/>
              </a:buClr>
              <a:buSzPct val="78571"/>
              <a:buFont typeface="Arial"/>
              <a:buNone/>
            </a:pPr>
            <a:r>
              <a:rPr lang="en" sz="2400" dirty="0" smtClean="0"/>
              <a:t>Scope</a:t>
            </a:r>
            <a:endParaRPr lang="en" sz="2400" dirty="0"/>
          </a:p>
          <a:p>
            <a:pPr lvl="0" rtl="0">
              <a:spcBef>
                <a:spcPts val="0"/>
              </a:spcBef>
              <a:buNone/>
            </a:pPr>
            <a:endParaRPr sz="2400" dirty="0"/>
          </a:p>
          <a:p>
            <a:pPr lvl="0" rtl="0">
              <a:spcBef>
                <a:spcPts val="0"/>
              </a:spcBef>
              <a:buNone/>
            </a:pPr>
            <a:r>
              <a:rPr lang="en" sz="2400" dirty="0"/>
              <a:t>Level</a:t>
            </a:r>
          </a:p>
          <a:p>
            <a:pPr marL="457200" lvl="0" indent="-317500" rtl="0">
              <a:spcBef>
                <a:spcPts val="0"/>
              </a:spcBef>
              <a:buClr>
                <a:schemeClr val="dk2"/>
              </a:buClr>
              <a:buSzPct val="100000"/>
              <a:buFont typeface="Trebuchet MS"/>
              <a:buChar char="●"/>
            </a:pPr>
            <a:r>
              <a:rPr lang="en" sz="2400" dirty="0"/>
              <a:t>Summary</a:t>
            </a:r>
          </a:p>
          <a:p>
            <a:pPr marL="457200" lvl="0" indent="-317500" rtl="0">
              <a:spcBef>
                <a:spcPts val="0"/>
              </a:spcBef>
              <a:buClr>
                <a:schemeClr val="dk2"/>
              </a:buClr>
              <a:buSzPct val="100000"/>
              <a:buFont typeface="Trebuchet MS"/>
              <a:buChar char="●"/>
            </a:pPr>
            <a:r>
              <a:rPr lang="en" sz="2400" dirty="0"/>
              <a:t>Primary Task</a:t>
            </a:r>
          </a:p>
          <a:p>
            <a:pPr marL="457200" lvl="0" indent="-317500" rtl="0">
              <a:spcBef>
                <a:spcPts val="0"/>
              </a:spcBef>
              <a:buClr>
                <a:schemeClr val="dk2"/>
              </a:buClr>
              <a:buSzPct val="100000"/>
              <a:buFont typeface="Trebuchet MS"/>
              <a:buChar char="●"/>
            </a:pPr>
            <a:r>
              <a:rPr lang="en" sz="2400" dirty="0"/>
              <a:t>Sub-Task</a:t>
            </a:r>
          </a:p>
        </p:txBody>
      </p:sp>
      <p:sp>
        <p:nvSpPr>
          <p:cNvPr id="225" name="Shape 225"/>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26" name="Shape 226"/>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27" name="Shape 227"/>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None/>
            </a:pPr>
            <a:r>
              <a:rPr lang="en" sz="1800"/>
              <a:t> </a:t>
            </a:r>
          </a:p>
        </p:txBody>
      </p:sp>
      <p:sp>
        <p:nvSpPr>
          <p:cNvPr id="233" name="Shape 233"/>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sz="3600" dirty="0">
                <a:solidFill>
                  <a:schemeClr val="dk2"/>
                </a:solidFill>
                <a:latin typeface="Arial"/>
                <a:ea typeface="Arial"/>
                <a:cs typeface="Arial"/>
                <a:sym typeface="Arial"/>
              </a:rPr>
              <a:t>Pass/Fail Tests for Use Case </a:t>
            </a:r>
            <a:r>
              <a:rPr lang="en" sz="3600" dirty="0" smtClean="0">
                <a:solidFill>
                  <a:schemeClr val="dk2"/>
                </a:solidFill>
                <a:latin typeface="Arial"/>
                <a:ea typeface="Arial"/>
                <a:cs typeface="Arial"/>
                <a:sym typeface="Arial"/>
              </a:rPr>
              <a:t>Fields</a:t>
            </a:r>
            <a:endParaRPr lang="en" sz="3600" dirty="0">
              <a:solidFill>
                <a:schemeClr val="dk2"/>
              </a:solidFill>
              <a:latin typeface="Arial"/>
              <a:ea typeface="Arial"/>
              <a:cs typeface="Arial"/>
              <a:sym typeface="Arial"/>
            </a:endParaRPr>
          </a:p>
        </p:txBody>
      </p:sp>
      <p:sp>
        <p:nvSpPr>
          <p:cNvPr id="234" name="Shape 234"/>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35" name="Shape 235"/>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graphicFrame>
        <p:nvGraphicFramePr>
          <p:cNvPr id="236" name="Shape 236"/>
          <p:cNvGraphicFramePr/>
          <p:nvPr>
            <p:extLst>
              <p:ext uri="{D42A27DB-BD31-4B8C-83A1-F6EECF244321}">
                <p14:modId xmlns:p14="http://schemas.microsoft.com/office/powerpoint/2010/main" xmlns="" val="1388838642"/>
              </p:ext>
            </p:extLst>
          </p:nvPr>
        </p:nvGraphicFramePr>
        <p:xfrm>
          <a:off x="952500" y="714375"/>
          <a:ext cx="7239000" cy="3779476"/>
        </p:xfrm>
        <a:graphic>
          <a:graphicData uri="http://schemas.openxmlformats.org/drawingml/2006/table">
            <a:tbl>
              <a:tblPr>
                <a:noFill/>
              </a:tblPr>
              <a:tblGrid>
                <a:gridCol w="2370875"/>
                <a:gridCol w="4868125"/>
              </a:tblGrid>
              <a:tr h="342878">
                <a:tc>
                  <a:txBody>
                    <a:bodyPr/>
                    <a:lstStyle/>
                    <a:p>
                      <a:pPr lvl="0" rtl="0">
                        <a:spcBef>
                          <a:spcPts val="0"/>
                        </a:spcBef>
                        <a:buNone/>
                      </a:pPr>
                      <a:r>
                        <a:rPr lang="en" sz="1400" b="1" dirty="0">
                          <a:solidFill>
                            <a:schemeClr val="dk2"/>
                          </a:solidFill>
                          <a:latin typeface="Trebuchet MS"/>
                          <a:ea typeface="Trebuchet MS"/>
                          <a:cs typeface="Trebuchet MS"/>
                          <a:sym typeface="Trebuchet MS"/>
                        </a:rPr>
                        <a:t>Field</a:t>
                      </a:r>
                    </a:p>
                  </a:txBody>
                  <a:tcPr marL="91425" marR="91425" marT="68569" marB="68569"/>
                </a:tc>
                <a:tc>
                  <a:txBody>
                    <a:bodyPr/>
                    <a:lstStyle/>
                    <a:p>
                      <a:pPr lvl="0" rtl="0">
                        <a:spcBef>
                          <a:spcPts val="0"/>
                        </a:spcBef>
                        <a:buNone/>
                      </a:pPr>
                      <a:r>
                        <a:rPr lang="en" sz="1400" b="1">
                          <a:solidFill>
                            <a:schemeClr val="dk2"/>
                          </a:solidFill>
                          <a:latin typeface="Trebuchet MS"/>
                          <a:ea typeface="Trebuchet MS"/>
                          <a:cs typeface="Trebuchet MS"/>
                          <a:sym typeface="Trebuchet MS"/>
                        </a:rPr>
                        <a:t>Question</a:t>
                      </a:r>
                    </a:p>
                  </a:txBody>
                  <a:tcPr marL="91425" marR="91425" marT="68569" marB="68569"/>
                </a:tc>
              </a:tr>
              <a:tr h="3428978">
                <a:tc>
                  <a:txBody>
                    <a:bodyPr/>
                    <a:lstStyle/>
                    <a:p>
                      <a:pPr lvl="0" rtl="0">
                        <a:spcBef>
                          <a:spcPts val="0"/>
                        </a:spcBef>
                        <a:buNone/>
                      </a:pPr>
                      <a:r>
                        <a:rPr lang="en" sz="1400" dirty="0">
                          <a:solidFill>
                            <a:schemeClr val="dk2"/>
                          </a:solidFill>
                          <a:latin typeface="Trebuchet MS"/>
                          <a:ea typeface="Trebuchet MS"/>
                          <a:cs typeface="Trebuchet MS"/>
                          <a:sym typeface="Trebuchet MS"/>
                        </a:rPr>
                        <a:t>Each Step in Any Scenario</a:t>
                      </a:r>
                    </a:p>
                  </a:txBody>
                  <a:tcPr marL="91425" marR="91425" marT="68569" marB="68569"/>
                </a:tc>
                <a:tc>
                  <a:txBody>
                    <a:bodyPr/>
                    <a:lstStyle/>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phrased as a goal that succeeds?</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the process move distinctly forward after its successful completion?</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clear which actor is operating the goal--who is "kicking the ball"?</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the intent of the actor clear?</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the goal level of the step lower than the goal level of the overall use case? Is it, preferably, just a bit below the use case goal level?</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Are </a:t>
                      </a:r>
                      <a:r>
                        <a:rPr lang="en" sz="1400" dirty="0">
                          <a:solidFill>
                            <a:schemeClr val="dk2"/>
                          </a:solidFill>
                          <a:latin typeface="Trebuchet MS"/>
                          <a:ea typeface="Trebuchet MS"/>
                          <a:cs typeface="Trebuchet MS"/>
                          <a:sym typeface="Trebuchet MS"/>
                        </a:rPr>
                        <a:t>you sure the step does not describe the user interface design of the system?</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clear what information is being passed in the step?</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Does </a:t>
                      </a:r>
                      <a:r>
                        <a:rPr lang="en" sz="1400" dirty="0">
                          <a:solidFill>
                            <a:schemeClr val="dk2"/>
                          </a:solidFill>
                          <a:latin typeface="Trebuchet MS"/>
                          <a:ea typeface="Trebuchet MS"/>
                          <a:cs typeface="Trebuchet MS"/>
                          <a:sym typeface="Trebuchet MS"/>
                        </a:rPr>
                        <a:t>it "validate" as opposed to "check" a condition?</a:t>
                      </a:r>
                    </a:p>
                  </a:txBody>
                  <a:tcPr marL="91425" marR="91425" marT="68569" marB="68569"/>
                </a:tc>
              </a:tr>
            </a:tbl>
          </a:graphicData>
        </a:graphic>
      </p:graphicFrame>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lIns="91425" tIns="91425" rIns="91425" bIns="91425" anchor="b" anchorCtr="0">
            <a:noAutofit/>
          </a:bodyPr>
          <a:lstStyle/>
          <a:p>
            <a:r>
              <a:rPr lang="en" sz="3600" dirty="0">
                <a:solidFill>
                  <a:schemeClr val="dk2"/>
                </a:solidFill>
                <a:latin typeface="Arial"/>
                <a:ea typeface="Arial"/>
                <a:cs typeface="Arial"/>
                <a:sym typeface="Arial"/>
              </a:rPr>
              <a:t>Pass/Fail Tests for Use Case Fields</a:t>
            </a:r>
            <a:endParaRPr sz="3600" dirty="0"/>
          </a:p>
        </p:txBody>
      </p:sp>
      <p:graphicFrame>
        <p:nvGraphicFramePr>
          <p:cNvPr id="2" name="Table 1"/>
          <p:cNvGraphicFramePr>
            <a:graphicFrameLocks noGrp="1"/>
          </p:cNvGraphicFramePr>
          <p:nvPr>
            <p:extLst>
              <p:ext uri="{D42A27DB-BD31-4B8C-83A1-F6EECF244321}">
                <p14:modId xmlns:p14="http://schemas.microsoft.com/office/powerpoint/2010/main" xmlns="" val="3232372775"/>
              </p:ext>
            </p:extLst>
          </p:nvPr>
        </p:nvGraphicFramePr>
        <p:xfrm>
          <a:off x="457200" y="1200150"/>
          <a:ext cx="7239000" cy="2331676"/>
        </p:xfrm>
        <a:graphic>
          <a:graphicData uri="http://schemas.openxmlformats.org/drawingml/2006/table">
            <a:tbl>
              <a:tblPr>
                <a:noFill/>
              </a:tblPr>
              <a:tblGrid>
                <a:gridCol w="2370875"/>
                <a:gridCol w="4868125"/>
              </a:tblGrid>
              <a:tr h="754358">
                <a:tc>
                  <a:txBody>
                    <a:bodyPr/>
                    <a:lstStyle/>
                    <a:p>
                      <a:pPr lvl="0" rtl="0">
                        <a:spcBef>
                          <a:spcPts val="0"/>
                        </a:spcBef>
                        <a:buNone/>
                      </a:pPr>
                      <a:r>
                        <a:rPr lang="en" sz="1400" dirty="0">
                          <a:solidFill>
                            <a:schemeClr val="dk2"/>
                          </a:solidFill>
                          <a:latin typeface="Trebuchet MS"/>
                          <a:ea typeface="Trebuchet MS"/>
                          <a:cs typeface="Trebuchet MS"/>
                          <a:sym typeface="Trebuchet MS"/>
                        </a:rPr>
                        <a:t>Extension Condition</a:t>
                      </a:r>
                    </a:p>
                  </a:txBody>
                  <a:tcPr marL="91425" marR="91425" marT="68569" marB="68569"/>
                </a:tc>
                <a:tc>
                  <a:txBody>
                    <a:bodyPr/>
                    <a:lstStyle/>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Can </a:t>
                      </a:r>
                      <a:r>
                        <a:rPr lang="en" sz="1400" dirty="0">
                          <a:solidFill>
                            <a:schemeClr val="dk2"/>
                          </a:solidFill>
                          <a:latin typeface="Trebuchet MS"/>
                          <a:ea typeface="Trebuchet MS"/>
                          <a:cs typeface="Trebuchet MS"/>
                          <a:sym typeface="Trebuchet MS"/>
                        </a:rPr>
                        <a:t>and must the system both detect and handle it?</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Is </a:t>
                      </a:r>
                      <a:r>
                        <a:rPr lang="en" sz="1400" dirty="0">
                          <a:solidFill>
                            <a:schemeClr val="dk2"/>
                          </a:solidFill>
                          <a:latin typeface="Trebuchet MS"/>
                          <a:ea typeface="Trebuchet MS"/>
                          <a:cs typeface="Trebuchet MS"/>
                          <a:sym typeface="Trebuchet MS"/>
                        </a:rPr>
                        <a:t>it what the system actually needs?</a:t>
                      </a:r>
                    </a:p>
                  </a:txBody>
                  <a:tcPr marL="91425" marR="91425" marT="68569" marB="68569"/>
                </a:tc>
              </a:tr>
              <a:tr h="1577318">
                <a:tc>
                  <a:txBody>
                    <a:bodyPr/>
                    <a:lstStyle/>
                    <a:p>
                      <a:pPr lvl="0" rtl="0">
                        <a:spcBef>
                          <a:spcPts val="0"/>
                        </a:spcBef>
                        <a:buNone/>
                      </a:pPr>
                      <a:r>
                        <a:rPr lang="en" sz="1400" dirty="0">
                          <a:solidFill>
                            <a:schemeClr val="dk2"/>
                          </a:solidFill>
                          <a:latin typeface="Trebuchet MS"/>
                          <a:ea typeface="Trebuchet MS"/>
                          <a:cs typeface="Trebuchet MS"/>
                          <a:sym typeface="Trebuchet MS"/>
                        </a:rPr>
                        <a:t>Overall Use Case Content</a:t>
                      </a:r>
                    </a:p>
                  </a:txBody>
                  <a:tcPr marL="91425" marR="91425" marT="68569" marB="68569"/>
                </a:tc>
                <a:tc>
                  <a:txBody>
                    <a:bodyPr/>
                    <a:lstStyle/>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To </a:t>
                      </a:r>
                      <a:r>
                        <a:rPr lang="en" sz="1400" dirty="0">
                          <a:solidFill>
                            <a:schemeClr val="dk2"/>
                          </a:solidFill>
                          <a:latin typeface="Trebuchet MS"/>
                          <a:ea typeface="Trebuchet MS"/>
                          <a:cs typeface="Trebuchet MS"/>
                          <a:sym typeface="Trebuchet MS"/>
                        </a:rPr>
                        <a:t>the sponsors and users: "Is this what you want?"</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To </a:t>
                      </a:r>
                      <a:r>
                        <a:rPr lang="en" sz="1400" dirty="0">
                          <a:solidFill>
                            <a:schemeClr val="dk2"/>
                          </a:solidFill>
                          <a:latin typeface="Trebuchet MS"/>
                          <a:ea typeface="Trebuchet MS"/>
                          <a:cs typeface="Trebuchet MS"/>
                          <a:sym typeface="Trebuchet MS"/>
                        </a:rPr>
                        <a:t>the sponsors and users: "Will you be able to tell, upon delivery, whether you got this?"</a:t>
                      </a:r>
                    </a:p>
                    <a:p>
                      <a:pPr marL="285750" lvl="0" indent="-285750" rtl="0">
                        <a:spcBef>
                          <a:spcPts val="0"/>
                        </a:spcBef>
                        <a:buFont typeface="Arial" panose="020B0604020202020204" pitchFamily="34" charset="0"/>
                        <a:buChar char="•"/>
                      </a:pPr>
                      <a:r>
                        <a:rPr lang="en" sz="1400" dirty="0" smtClean="0">
                          <a:solidFill>
                            <a:schemeClr val="dk2"/>
                          </a:solidFill>
                          <a:latin typeface="Trebuchet MS"/>
                          <a:ea typeface="Trebuchet MS"/>
                          <a:cs typeface="Trebuchet MS"/>
                          <a:sym typeface="Trebuchet MS"/>
                        </a:rPr>
                        <a:t>To </a:t>
                      </a:r>
                      <a:r>
                        <a:rPr lang="en" sz="1400" dirty="0">
                          <a:solidFill>
                            <a:schemeClr val="dk2"/>
                          </a:solidFill>
                          <a:latin typeface="Trebuchet MS"/>
                          <a:ea typeface="Trebuchet MS"/>
                          <a:cs typeface="Trebuchet MS"/>
                          <a:sym typeface="Trebuchet MS"/>
                        </a:rPr>
                        <a:t>the developers: "Can you implement this?"</a:t>
                      </a:r>
                    </a:p>
                  </a:txBody>
                  <a:tcPr marL="91425" marR="91425" marT="68569" marB="68569"/>
                </a:tc>
              </a:tr>
            </a:tbl>
          </a:graphicData>
        </a:graphic>
      </p:graphicFrame>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Clr>
                <a:srgbClr val="000000"/>
              </a:buClr>
              <a:buSzPct val="78571"/>
              <a:buFont typeface="Arial"/>
              <a:buNone/>
            </a:pPr>
            <a:r>
              <a:rPr lang="en" sz="1800" dirty="0"/>
              <a:t>Pre-conditions</a:t>
            </a:r>
          </a:p>
          <a:p>
            <a:pPr marL="457200" lvl="0" indent="-317500" rtl="0">
              <a:buClr>
                <a:schemeClr val="dk2"/>
              </a:buClr>
              <a:buSzPct val="100000"/>
              <a:buFont typeface="Trebuchet MS"/>
              <a:buChar char="●"/>
            </a:pPr>
            <a:r>
              <a:rPr lang="en" sz="1800" dirty="0"/>
              <a:t>activities that must take place/conditions that must be true, before the use case can be started. </a:t>
            </a:r>
          </a:p>
          <a:p>
            <a:pPr marL="457200" lvl="0" indent="-317500" rtl="0">
              <a:buClr>
                <a:schemeClr val="dk2"/>
              </a:buClr>
              <a:buSzPct val="100000"/>
              <a:buFont typeface="Trebuchet MS"/>
              <a:buChar char="●"/>
            </a:pPr>
            <a:r>
              <a:rPr lang="en" sz="1800" dirty="0"/>
              <a:t>Examples:</a:t>
            </a:r>
          </a:p>
          <a:p>
            <a:pPr marL="1371600" lvl="1" indent="-317500" rtl="0">
              <a:spcBef>
                <a:spcPts val="0"/>
              </a:spcBef>
              <a:buClr>
                <a:schemeClr val="dk2"/>
              </a:buClr>
              <a:buSzPct val="100000"/>
              <a:buFont typeface="Trebuchet MS"/>
              <a:buChar char="○"/>
            </a:pPr>
            <a:r>
              <a:rPr lang="en" sz="1800" dirty="0"/>
              <a:t>User’s identity has been authenticated.</a:t>
            </a:r>
          </a:p>
          <a:p>
            <a:pPr marL="1371600" lvl="1" indent="-317500" rtl="0">
              <a:spcBef>
                <a:spcPts val="0"/>
              </a:spcBef>
              <a:buClr>
                <a:schemeClr val="dk2"/>
              </a:buClr>
              <a:buSzPct val="100000"/>
              <a:buFont typeface="Trebuchet MS"/>
              <a:buChar char="○"/>
            </a:pPr>
            <a:r>
              <a:rPr lang="en" sz="1800" dirty="0"/>
              <a:t>User’s computer has sufficient free memory available to launch task</a:t>
            </a:r>
          </a:p>
          <a:p>
            <a:pPr lvl="0" rtl="0">
              <a:buClr>
                <a:srgbClr val="000000"/>
              </a:buClr>
              <a:buSzPct val="78571"/>
              <a:buFont typeface="Arial"/>
              <a:buNone/>
            </a:pPr>
            <a:r>
              <a:rPr lang="en" sz="1800" dirty="0"/>
              <a:t>Successful End Condition (Post-conditions)</a:t>
            </a:r>
          </a:p>
          <a:p>
            <a:pPr marL="457200" lvl="0" indent="-317500" rtl="0">
              <a:buClr>
                <a:schemeClr val="dk2"/>
              </a:buClr>
              <a:buSzPct val="100000"/>
              <a:buFont typeface="Trebuchet MS"/>
              <a:buChar char="●"/>
            </a:pPr>
            <a:r>
              <a:rPr lang="en" sz="1800" dirty="0"/>
              <a:t>state of the system at use case conclusion</a:t>
            </a:r>
          </a:p>
          <a:p>
            <a:pPr marL="457200" lvl="0" indent="-317500" rtl="0">
              <a:buClr>
                <a:schemeClr val="dk2"/>
              </a:buClr>
              <a:buSzPct val="100000"/>
              <a:buFont typeface="Trebuchet MS"/>
              <a:buChar char="●"/>
            </a:pPr>
            <a:r>
              <a:rPr lang="en" sz="1800" dirty="0"/>
              <a:t>Examples:</a:t>
            </a:r>
          </a:p>
          <a:p>
            <a:pPr marL="914400" lvl="1" indent="-317500" rtl="0">
              <a:spcBef>
                <a:spcPts val="0"/>
              </a:spcBef>
              <a:buClr>
                <a:schemeClr val="dk2"/>
              </a:buClr>
              <a:buSzPct val="100000"/>
              <a:buFont typeface="Trebuchet MS"/>
              <a:buChar char="○"/>
            </a:pPr>
            <a:r>
              <a:rPr lang="en" sz="1800" dirty="0"/>
              <a:t>Document contains only valid SGML tags.</a:t>
            </a:r>
          </a:p>
          <a:p>
            <a:pPr marL="914400" lvl="1" indent="-317500" rtl="0">
              <a:spcBef>
                <a:spcPts val="0"/>
              </a:spcBef>
              <a:buClr>
                <a:schemeClr val="dk2"/>
              </a:buClr>
              <a:buSzPct val="100000"/>
              <a:buFont typeface="Trebuchet MS"/>
              <a:buChar char="○"/>
            </a:pPr>
            <a:r>
              <a:rPr lang="en" sz="1800" dirty="0"/>
              <a:t>Price of item in database has been updated with new value.</a:t>
            </a:r>
          </a:p>
          <a:p>
            <a:pPr lvl="0" rtl="0">
              <a:buClr>
                <a:srgbClr val="000000"/>
              </a:buClr>
              <a:buSzPct val="78571"/>
              <a:buFont typeface="Arial"/>
              <a:buNone/>
            </a:pPr>
            <a:r>
              <a:rPr lang="en" sz="1800" dirty="0" smtClean="0"/>
              <a:t>Failed </a:t>
            </a:r>
            <a:r>
              <a:rPr lang="en" sz="1800" dirty="0"/>
              <a:t>End Condition</a:t>
            </a:r>
          </a:p>
          <a:p>
            <a:pPr marL="457200" lvl="0" indent="-317500" rtl="0">
              <a:buClr>
                <a:schemeClr val="dk2"/>
              </a:buClr>
              <a:buSzPct val="100000"/>
              <a:buFont typeface="Trebuchet MS"/>
              <a:buChar char="●"/>
            </a:pPr>
            <a:r>
              <a:rPr lang="en" sz="1800" dirty="0"/>
              <a:t>the state of the world if goal </a:t>
            </a:r>
            <a:r>
              <a:rPr lang="en" sz="1800" dirty="0" smtClean="0"/>
              <a:t>abandoned</a:t>
            </a:r>
            <a:endParaRPr sz="1800" dirty="0"/>
          </a:p>
        </p:txBody>
      </p:sp>
      <p:sp>
        <p:nvSpPr>
          <p:cNvPr id="248" name="Shape 24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49" name="Shape 24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50" name="Shape 25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Clr>
                <a:srgbClr val="000000"/>
              </a:buClr>
              <a:buSzPct val="78571"/>
              <a:buFont typeface="Arial"/>
              <a:buNone/>
            </a:pPr>
            <a:r>
              <a:rPr lang="en" sz="2000" dirty="0"/>
              <a:t>(Primary) Actor</a:t>
            </a:r>
          </a:p>
          <a:p>
            <a:pPr marL="457200" lvl="0" indent="-317500" rtl="0">
              <a:buClr>
                <a:schemeClr val="dk2"/>
              </a:buClr>
              <a:buSzPct val="100000"/>
              <a:buFont typeface="Trebuchet MS"/>
              <a:buChar char="●"/>
            </a:pPr>
            <a:r>
              <a:rPr lang="en" sz="2000" dirty="0"/>
              <a:t>person or other entity external to the software system being speciﬁed</a:t>
            </a:r>
          </a:p>
          <a:p>
            <a:pPr marL="457200" lvl="0" indent="-317500" rtl="0">
              <a:buClr>
                <a:schemeClr val="dk2"/>
              </a:buClr>
              <a:buSzPct val="100000"/>
              <a:buFont typeface="Trebuchet MS"/>
              <a:buChar char="●"/>
            </a:pPr>
            <a:r>
              <a:rPr lang="en" sz="2000" dirty="0"/>
              <a:t>interacts with the system</a:t>
            </a:r>
          </a:p>
          <a:p>
            <a:pPr marL="457200" lvl="0" indent="-317500" rtl="0">
              <a:buClr>
                <a:schemeClr val="dk2"/>
              </a:buClr>
              <a:buSzPct val="100000"/>
              <a:buFont typeface="Trebuchet MS"/>
              <a:buChar char="●"/>
            </a:pPr>
            <a:r>
              <a:rPr lang="en" sz="2000" dirty="0"/>
              <a:t>performs use cases to accomplish tasks</a:t>
            </a:r>
          </a:p>
          <a:p>
            <a:pPr marL="457200" lvl="0" indent="-317500" rtl="0">
              <a:buClr>
                <a:schemeClr val="dk2"/>
              </a:buClr>
              <a:buSzPct val="100000"/>
              <a:buFont typeface="Trebuchet MS"/>
              <a:buChar char="●"/>
            </a:pPr>
            <a:r>
              <a:rPr lang="en" sz="2000" dirty="0"/>
              <a:t>correspondence between </a:t>
            </a:r>
            <a:r>
              <a:rPr lang="en" sz="2000" i="1" dirty="0"/>
              <a:t>actors</a:t>
            </a:r>
            <a:r>
              <a:rPr lang="en" sz="2000" dirty="0"/>
              <a:t> and </a:t>
            </a:r>
            <a:r>
              <a:rPr lang="en" sz="2000" i="1" dirty="0"/>
              <a:t>user classes/roles</a:t>
            </a:r>
          </a:p>
          <a:p>
            <a:pPr lvl="0" rtl="0">
              <a:buClr>
                <a:srgbClr val="000000"/>
              </a:buClr>
              <a:buSzPct val="78571"/>
              <a:buFont typeface="Arial"/>
              <a:buNone/>
            </a:pPr>
            <a:r>
              <a:rPr lang="en" sz="2000" dirty="0" smtClean="0"/>
              <a:t>Trigger</a:t>
            </a:r>
            <a:endParaRPr lang="en" sz="2000" dirty="0"/>
          </a:p>
          <a:p>
            <a:pPr marL="457200" lvl="0" indent="-317500" rtl="0">
              <a:buClr>
                <a:schemeClr val="dk2"/>
              </a:buClr>
              <a:buSzPct val="100000"/>
              <a:buFont typeface="Trebuchet MS"/>
              <a:buChar char="●"/>
            </a:pPr>
            <a:r>
              <a:rPr lang="en" sz="2000" dirty="0"/>
              <a:t>event that initiates the use case</a:t>
            </a:r>
          </a:p>
          <a:p>
            <a:pPr marL="457200" lvl="0" indent="-317500" rtl="0">
              <a:buClr>
                <a:schemeClr val="dk2"/>
              </a:buClr>
              <a:buSzPct val="100000"/>
              <a:buFont typeface="Trebuchet MS"/>
              <a:buChar char="●"/>
            </a:pPr>
            <a:r>
              <a:rPr lang="en" sz="2000" dirty="0"/>
              <a:t>could be </a:t>
            </a:r>
          </a:p>
          <a:p>
            <a:pPr marL="914400" lvl="1" indent="-317500" rtl="0">
              <a:spcBef>
                <a:spcPts val="0"/>
              </a:spcBef>
              <a:buClr>
                <a:schemeClr val="dk2"/>
              </a:buClr>
              <a:buSzPct val="100000"/>
              <a:buFont typeface="Trebuchet MS"/>
              <a:buChar char="○"/>
            </a:pPr>
            <a:r>
              <a:rPr lang="en" sz="2000" dirty="0"/>
              <a:t>external business event</a:t>
            </a:r>
          </a:p>
          <a:p>
            <a:pPr marL="914400" lvl="1" indent="-317500" rtl="0">
              <a:spcBef>
                <a:spcPts val="0"/>
              </a:spcBef>
              <a:buClr>
                <a:schemeClr val="dk2"/>
              </a:buClr>
              <a:buSzPct val="100000"/>
              <a:buFont typeface="Trebuchet MS"/>
              <a:buChar char="○"/>
            </a:pPr>
            <a:r>
              <a:rPr lang="en" sz="2000" dirty="0"/>
              <a:t>system event </a:t>
            </a:r>
          </a:p>
          <a:p>
            <a:pPr marL="914400" lvl="1" indent="-317500" rtl="0">
              <a:spcBef>
                <a:spcPts val="0"/>
              </a:spcBef>
              <a:buClr>
                <a:schemeClr val="dk2"/>
              </a:buClr>
              <a:buSzPct val="100000"/>
              <a:buFont typeface="Trebuchet MS"/>
              <a:buChar char="○"/>
            </a:pPr>
            <a:r>
              <a:rPr lang="en" sz="2000" dirty="0"/>
              <a:t>ﬁrst step in the normal </a:t>
            </a:r>
            <a:r>
              <a:rPr lang="en" sz="2000" dirty="0" smtClean="0"/>
              <a:t>ﬂow</a:t>
            </a:r>
            <a:endParaRPr sz="2000" dirty="0"/>
          </a:p>
        </p:txBody>
      </p:sp>
      <p:sp>
        <p:nvSpPr>
          <p:cNvPr id="256" name="Shape 25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57" name="Shape 25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58" name="Shape 25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buNone/>
            </a:pPr>
            <a:r>
              <a:rPr lang="en" sz="3600" dirty="0"/>
              <a:t>Ivar Jacobson</a:t>
            </a:r>
            <a:r>
              <a:rPr lang="en" sz="2800" dirty="0">
                <a:latin typeface="Arial"/>
                <a:ea typeface="Arial"/>
                <a:cs typeface="Arial"/>
                <a:sym typeface="Arial"/>
              </a:rPr>
              <a:t> (continued) </a:t>
            </a:r>
          </a:p>
          <a:p>
            <a:pPr marL="457200" lvl="0" indent="-317500" rtl="0">
              <a:buClr>
                <a:schemeClr val="dk2"/>
              </a:buClr>
              <a:buSzPct val="100000"/>
              <a:buFont typeface="Arial"/>
              <a:buChar char="●"/>
            </a:pPr>
            <a:r>
              <a:rPr lang="en" sz="2800" dirty="0">
                <a:latin typeface="Arial"/>
                <a:ea typeface="Arial"/>
                <a:cs typeface="Arial"/>
                <a:sym typeface="Arial"/>
              </a:rPr>
              <a:t>Informal difficulties</a:t>
            </a:r>
          </a:p>
          <a:p>
            <a:pPr marL="914400" lvl="1" indent="-317500" rtl="0">
              <a:spcBef>
                <a:spcPts val="0"/>
              </a:spcBef>
              <a:buClr>
                <a:schemeClr val="dk2"/>
              </a:buClr>
              <a:buSzPct val="100000"/>
              <a:buFont typeface="Arial"/>
              <a:buChar char="○"/>
            </a:pPr>
            <a:r>
              <a:rPr lang="en" dirty="0">
                <a:latin typeface="Arial"/>
                <a:ea typeface="Arial"/>
                <a:cs typeface="Arial"/>
                <a:sym typeface="Arial"/>
              </a:rPr>
              <a:t>“What are these “use case” things, really?” </a:t>
            </a:r>
          </a:p>
          <a:p>
            <a:pPr marL="914400" lvl="1" indent="-317500" rtl="0">
              <a:spcBef>
                <a:spcPts val="0"/>
              </a:spcBef>
              <a:buClr>
                <a:schemeClr val="dk2"/>
              </a:buClr>
              <a:buSzPct val="100000"/>
              <a:buFont typeface="Arial"/>
              <a:buChar char="○"/>
            </a:pPr>
            <a:r>
              <a:rPr lang="en" dirty="0">
                <a:latin typeface="Arial"/>
                <a:ea typeface="Arial"/>
                <a:cs typeface="Arial"/>
                <a:sym typeface="Arial"/>
              </a:rPr>
              <a:t>“How do I know if I am doing them right?” </a:t>
            </a:r>
          </a:p>
          <a:p>
            <a:pPr marL="914400" lvl="1" indent="-317500" rtl="0">
              <a:spcBef>
                <a:spcPts val="0"/>
              </a:spcBef>
              <a:buClr>
                <a:schemeClr val="dk2"/>
              </a:buClr>
              <a:buSzPct val="100000"/>
              <a:buFont typeface="Arial"/>
              <a:buChar char="○"/>
            </a:pPr>
            <a:r>
              <a:rPr lang="en" dirty="0">
                <a:latin typeface="Arial"/>
                <a:ea typeface="Arial"/>
                <a:cs typeface="Arial"/>
                <a:sym typeface="Arial"/>
              </a:rPr>
              <a:t>“How do I know when I am done?” </a:t>
            </a:r>
          </a:p>
          <a:p>
            <a:pPr marL="914400" lvl="1" indent="-317500" rtl="0">
              <a:spcBef>
                <a:spcPts val="0"/>
              </a:spcBef>
              <a:buClr>
                <a:schemeClr val="dk2"/>
              </a:buClr>
              <a:buSzPct val="100000"/>
              <a:buFont typeface="Arial"/>
              <a:buChar char="○"/>
            </a:pPr>
            <a:r>
              <a:rPr lang="en" dirty="0">
                <a:latin typeface="Arial"/>
                <a:ea typeface="Arial"/>
                <a:cs typeface="Arial"/>
                <a:sym typeface="Arial"/>
              </a:rPr>
              <a:t>“How do I link large numbers of them?”</a:t>
            </a:r>
          </a:p>
        </p:txBody>
      </p:sp>
      <p:sp>
        <p:nvSpPr>
          <p:cNvPr id="56" name="Shape 5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3200" dirty="0"/>
              <a:t>Introduction</a:t>
            </a:r>
            <a:r>
              <a:rPr lang="en" sz="1400" dirty="0"/>
              <a:t> (see </a:t>
            </a:r>
            <a:r>
              <a:rPr lang="en" sz="1400" b="0" u="sng" dirty="0">
                <a:solidFill>
                  <a:schemeClr val="hlink"/>
                </a:solidFill>
                <a:latin typeface="Arial"/>
                <a:ea typeface="Arial"/>
                <a:cs typeface="Arial"/>
                <a:sym typeface="Arial"/>
                <a:hlinkClick r:id="rId3"/>
              </a:rPr>
              <a:t>http://alistair.cockburn.us/Use+cases%2c+ten+years+later</a:t>
            </a:r>
            <a:r>
              <a:rPr lang="en" sz="1400" dirty="0"/>
              <a:t>)</a:t>
            </a:r>
          </a:p>
        </p:txBody>
      </p:sp>
      <p:sp>
        <p:nvSpPr>
          <p:cNvPr id="57" name="Shape 5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58" name="Shape 5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61111"/>
              <a:buFont typeface="Arial"/>
              <a:buNone/>
            </a:pPr>
            <a:r>
              <a:rPr lang="en" sz="1800" dirty="0"/>
              <a:t>Main Success Scenario (Normal Flow)</a:t>
            </a:r>
          </a:p>
          <a:p>
            <a:pPr marL="457200" lvl="0" indent="-342900" rtl="0">
              <a:spcBef>
                <a:spcPts val="0"/>
              </a:spcBef>
              <a:buClr>
                <a:schemeClr val="dk2"/>
              </a:buClr>
              <a:buSzPct val="100000"/>
              <a:buFont typeface="Trebuchet MS"/>
              <a:buChar char="●"/>
            </a:pPr>
            <a:r>
              <a:rPr lang="en" sz="1800" dirty="0"/>
              <a:t>Provides a detailed description of the following, under </a:t>
            </a:r>
            <a:r>
              <a:rPr lang="en" sz="1800" i="1" dirty="0"/>
              <a:t>normal/expected</a:t>
            </a:r>
            <a:r>
              <a:rPr lang="en" sz="1800" dirty="0"/>
              <a:t> conditions</a:t>
            </a:r>
          </a:p>
          <a:p>
            <a:pPr marL="914400" lvl="1" indent="-342900" rtl="0">
              <a:spcBef>
                <a:spcPts val="0"/>
              </a:spcBef>
              <a:buClr>
                <a:schemeClr val="dk2"/>
              </a:buClr>
              <a:buSzPct val="100000"/>
              <a:buFont typeface="Trebuchet MS"/>
              <a:buChar char="○"/>
            </a:pPr>
            <a:r>
              <a:rPr lang="en" sz="1800" dirty="0"/>
              <a:t>user actions</a:t>
            </a:r>
          </a:p>
          <a:p>
            <a:pPr marL="914400" lvl="1" indent="-342900" rtl="0">
              <a:spcBef>
                <a:spcPts val="0"/>
              </a:spcBef>
              <a:buClr>
                <a:schemeClr val="dk2"/>
              </a:buClr>
              <a:buSzPct val="100000"/>
              <a:buFont typeface="Trebuchet MS"/>
              <a:buChar char="○"/>
            </a:pPr>
            <a:r>
              <a:rPr lang="en" sz="1800" dirty="0"/>
              <a:t>system responses</a:t>
            </a:r>
          </a:p>
          <a:p>
            <a:pPr marL="457200" lvl="0" indent="-342900" rtl="0">
              <a:spcBef>
                <a:spcPts val="0"/>
              </a:spcBef>
              <a:buClr>
                <a:schemeClr val="dk2"/>
              </a:buClr>
              <a:buSzPct val="100000"/>
              <a:buFont typeface="Trebuchet MS"/>
              <a:buChar char="●"/>
            </a:pPr>
            <a:r>
              <a:rPr lang="en" sz="1800" dirty="0"/>
              <a:t>leads to accomplishing the goal stated in the use case name and description</a:t>
            </a:r>
          </a:p>
          <a:p>
            <a:pPr marL="457200" lvl="0" indent="-342900" rtl="0">
              <a:spcBef>
                <a:spcPts val="0"/>
              </a:spcBef>
              <a:buClr>
                <a:schemeClr val="dk2"/>
              </a:buClr>
              <a:buSzPct val="100000"/>
              <a:buFont typeface="Trebuchet MS"/>
              <a:buChar char="●"/>
            </a:pPr>
            <a:r>
              <a:rPr lang="en" sz="1800" dirty="0"/>
              <a:t>may be written as an answer to the hypothetical question,</a:t>
            </a:r>
            <a:br>
              <a:rPr lang="en" sz="1800" dirty="0"/>
            </a:br>
            <a:r>
              <a:rPr lang="en" sz="1800" dirty="0"/>
              <a:t>“How do I &lt;accomplish the task stated in the use case name&gt;?" </a:t>
            </a:r>
          </a:p>
          <a:p>
            <a:pPr lvl="0" rtl="0">
              <a:spcBef>
                <a:spcPts val="0"/>
              </a:spcBef>
              <a:buClr>
                <a:srgbClr val="000000"/>
              </a:buClr>
              <a:buSzPct val="61111"/>
              <a:buFont typeface="Arial"/>
              <a:buNone/>
            </a:pPr>
            <a:r>
              <a:rPr lang="en" sz="1800" dirty="0" smtClean="0"/>
              <a:t>Alternative </a:t>
            </a:r>
            <a:r>
              <a:rPr lang="en" sz="1800" dirty="0"/>
              <a:t>Flows</a:t>
            </a:r>
          </a:p>
          <a:p>
            <a:pPr marL="457200" lvl="0" indent="-342900" rtl="0">
              <a:spcBef>
                <a:spcPts val="0"/>
              </a:spcBef>
              <a:buClr>
                <a:schemeClr val="dk2"/>
              </a:buClr>
              <a:buSzPct val="100000"/>
              <a:buFont typeface="Trebuchet MS"/>
              <a:buChar char="●"/>
            </a:pPr>
            <a:r>
              <a:rPr lang="en" sz="1800" dirty="0"/>
              <a:t>Document other, legitimate usage scenarios that can take place </a:t>
            </a:r>
          </a:p>
          <a:p>
            <a:pPr marL="457200" lvl="0" indent="-342900" rtl="0">
              <a:spcBef>
                <a:spcPts val="0"/>
              </a:spcBef>
              <a:buClr>
                <a:schemeClr val="dk2"/>
              </a:buClr>
              <a:buSzPct val="100000"/>
              <a:buFont typeface="Trebuchet MS"/>
              <a:buChar char="●"/>
            </a:pPr>
            <a:r>
              <a:rPr lang="en" sz="1800" dirty="0"/>
              <a:t>State the alternative ﬂow</a:t>
            </a:r>
          </a:p>
          <a:p>
            <a:pPr marL="457200" lvl="0" indent="-342900" rtl="0">
              <a:spcBef>
                <a:spcPts val="0"/>
              </a:spcBef>
              <a:buClr>
                <a:schemeClr val="dk2"/>
              </a:buClr>
              <a:buSzPct val="100000"/>
              <a:buFont typeface="Trebuchet MS"/>
              <a:buChar char="●"/>
            </a:pPr>
            <a:r>
              <a:rPr lang="en" sz="1800" dirty="0"/>
              <a:t>describe any differences in the sequence of steps that take </a:t>
            </a:r>
            <a:r>
              <a:rPr lang="en" sz="1800" dirty="0" smtClean="0"/>
              <a:t>place</a:t>
            </a:r>
            <a:endParaRPr sz="1800" dirty="0"/>
          </a:p>
        </p:txBody>
      </p:sp>
      <p:sp>
        <p:nvSpPr>
          <p:cNvPr id="264" name="Shape 26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65" name="Shape 26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66" name="Shape 26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61111"/>
              <a:buFont typeface="Arial"/>
              <a:buNone/>
            </a:pPr>
            <a:r>
              <a:rPr lang="en" sz="1800" dirty="0"/>
              <a:t>Exceptions</a:t>
            </a:r>
          </a:p>
          <a:p>
            <a:pPr marL="457200" lvl="0" indent="-342900" rtl="0">
              <a:spcBef>
                <a:spcPts val="0"/>
              </a:spcBef>
              <a:buClr>
                <a:schemeClr val="dk2"/>
              </a:buClr>
              <a:buSzPct val="100000"/>
              <a:buFont typeface="Trebuchet MS"/>
              <a:buChar char="●"/>
            </a:pPr>
            <a:r>
              <a:rPr lang="en" sz="1800" dirty="0"/>
              <a:t>anticipated error conditions</a:t>
            </a:r>
          </a:p>
          <a:p>
            <a:pPr marL="457200" lvl="0" indent="-342900" rtl="0">
              <a:spcBef>
                <a:spcPts val="0"/>
              </a:spcBef>
              <a:buClr>
                <a:schemeClr val="dk2"/>
              </a:buClr>
              <a:buSzPct val="100000"/>
              <a:buFont typeface="Trebuchet MS"/>
              <a:buChar char="●"/>
            </a:pPr>
            <a:r>
              <a:rPr lang="en" sz="1800" dirty="0"/>
              <a:t>how the system is to respond</a:t>
            </a:r>
          </a:p>
          <a:p>
            <a:pPr marL="457200" lvl="0" indent="-342900" rtl="0">
              <a:spcBef>
                <a:spcPts val="0"/>
              </a:spcBef>
              <a:buClr>
                <a:schemeClr val="dk2"/>
              </a:buClr>
              <a:buSzPct val="100000"/>
              <a:buFont typeface="Trebuchet MS"/>
              <a:buChar char="●"/>
            </a:pPr>
            <a:r>
              <a:rPr lang="en" sz="1800" dirty="0"/>
              <a:t>how the system is to respond to failure from an </a:t>
            </a:r>
            <a:r>
              <a:rPr lang="en" sz="1800" i="1" dirty="0"/>
              <a:t>unanticipated</a:t>
            </a:r>
            <a:r>
              <a:rPr lang="en" sz="1800" dirty="0"/>
              <a:t> reason</a:t>
            </a:r>
          </a:p>
          <a:p>
            <a:pPr marL="457200" lvl="0" indent="-342900" rtl="0">
              <a:spcBef>
                <a:spcPts val="0"/>
              </a:spcBef>
              <a:buClr>
                <a:schemeClr val="dk2"/>
              </a:buClr>
              <a:buSzPct val="100000"/>
              <a:buFont typeface="Trebuchet MS"/>
              <a:buChar char="●"/>
            </a:pPr>
            <a:r>
              <a:rPr lang="en" sz="1800" dirty="0"/>
              <a:t>durable state change to database or the outside world</a:t>
            </a:r>
          </a:p>
          <a:p>
            <a:pPr marL="914400" lvl="1" indent="-342900" rtl="0">
              <a:spcBef>
                <a:spcPts val="0"/>
              </a:spcBef>
              <a:buClr>
                <a:schemeClr val="dk2"/>
              </a:buClr>
              <a:buSzPct val="100000"/>
              <a:buFont typeface="Trebuchet MS"/>
              <a:buChar char="○"/>
            </a:pPr>
            <a:r>
              <a:rPr lang="en" sz="1800" dirty="0"/>
              <a:t>rollback</a:t>
            </a:r>
          </a:p>
          <a:p>
            <a:pPr marL="914400" lvl="1" indent="-342900" rtl="0">
              <a:spcBef>
                <a:spcPts val="0"/>
              </a:spcBef>
              <a:buClr>
                <a:schemeClr val="dk2"/>
              </a:buClr>
              <a:buSzPct val="100000"/>
              <a:buFont typeface="Trebuchet MS"/>
              <a:buChar char="○"/>
            </a:pPr>
            <a:r>
              <a:rPr lang="en" sz="1800" dirty="0"/>
              <a:t>correct completing/committal</a:t>
            </a:r>
          </a:p>
          <a:p>
            <a:pPr marL="914400" lvl="1" indent="-342900" rtl="0">
              <a:spcBef>
                <a:spcPts val="0"/>
              </a:spcBef>
              <a:buClr>
                <a:schemeClr val="dk2"/>
              </a:buClr>
              <a:buSzPct val="100000"/>
              <a:buFont typeface="Trebuchet MS"/>
              <a:buChar char="○"/>
            </a:pPr>
            <a:r>
              <a:rPr lang="en" sz="1800" dirty="0"/>
              <a:t>partial completion, with known state</a:t>
            </a:r>
          </a:p>
          <a:p>
            <a:pPr marL="914400" lvl="1" indent="-342900" rtl="0">
              <a:spcBef>
                <a:spcPts val="0"/>
              </a:spcBef>
              <a:buClr>
                <a:schemeClr val="dk2"/>
              </a:buClr>
              <a:buSzPct val="100000"/>
              <a:buFont typeface="Trebuchet MS"/>
              <a:buChar char="○"/>
            </a:pPr>
            <a:r>
              <a:rPr lang="en" sz="1800" dirty="0"/>
              <a:t>left in an undetermined state</a:t>
            </a:r>
          </a:p>
          <a:p>
            <a:pPr lvl="0" rtl="0">
              <a:spcBef>
                <a:spcPts val="0"/>
              </a:spcBef>
              <a:buClr>
                <a:srgbClr val="000000"/>
              </a:buClr>
              <a:buSzPct val="61111"/>
              <a:buFont typeface="Arial"/>
              <a:buNone/>
            </a:pPr>
            <a:r>
              <a:rPr lang="en" sz="1800" dirty="0" smtClean="0"/>
              <a:t>Includes</a:t>
            </a:r>
            <a:endParaRPr lang="en" sz="1800" dirty="0"/>
          </a:p>
          <a:p>
            <a:pPr marL="457200" lvl="0" indent="-342900" rtl="0">
              <a:spcBef>
                <a:spcPts val="0"/>
              </a:spcBef>
              <a:buClr>
                <a:schemeClr val="dk2"/>
              </a:buClr>
              <a:buSzPct val="100000"/>
              <a:buFont typeface="Trebuchet MS"/>
              <a:buChar char="●"/>
            </a:pPr>
            <a:r>
              <a:rPr lang="en" sz="1800" dirty="0"/>
              <a:t>List other use cases that are included (“called") by this use case</a:t>
            </a:r>
          </a:p>
          <a:p>
            <a:pPr marL="457200" lvl="0" indent="-342900" rtl="0">
              <a:spcBef>
                <a:spcPts val="0"/>
              </a:spcBef>
              <a:buClr>
                <a:schemeClr val="dk2"/>
              </a:buClr>
              <a:buSzPct val="100000"/>
              <a:buFont typeface="Trebuchet MS"/>
              <a:buChar char="●"/>
            </a:pPr>
            <a:r>
              <a:rPr lang="en" sz="1800" dirty="0"/>
              <a:t>Split out common functionality and referenced here</a:t>
            </a:r>
          </a:p>
          <a:p>
            <a:pPr lvl="0" rtl="0">
              <a:spcBef>
                <a:spcPts val="0"/>
              </a:spcBef>
              <a:buClr>
                <a:srgbClr val="000000"/>
              </a:buClr>
              <a:buSzPct val="61111"/>
              <a:buFont typeface="Arial"/>
              <a:buNone/>
            </a:pPr>
            <a:r>
              <a:rPr lang="en" sz="1800" dirty="0" smtClean="0"/>
              <a:t>Priority</a:t>
            </a:r>
            <a:endParaRPr lang="en" sz="1800" dirty="0"/>
          </a:p>
          <a:p>
            <a:pPr marL="457200" lvl="0" indent="-342900" rtl="0">
              <a:spcBef>
                <a:spcPts val="0"/>
              </a:spcBef>
              <a:buClr>
                <a:schemeClr val="dk2"/>
              </a:buClr>
              <a:buSzPct val="100000"/>
              <a:buFont typeface="Trebuchet MS"/>
              <a:buChar char="●"/>
            </a:pPr>
            <a:r>
              <a:rPr lang="en" sz="1800" dirty="0"/>
              <a:t>relative priority of implementing the use </a:t>
            </a:r>
            <a:r>
              <a:rPr lang="en" sz="1800" dirty="0" smtClean="0"/>
              <a:t>case</a:t>
            </a:r>
            <a:endParaRPr sz="1800" dirty="0"/>
          </a:p>
        </p:txBody>
      </p:sp>
      <p:sp>
        <p:nvSpPr>
          <p:cNvPr id="272" name="Shape 27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73" name="Shape 27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74" name="Shape 27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61111"/>
              <a:buFont typeface="Arial"/>
              <a:buNone/>
            </a:pPr>
            <a:r>
              <a:rPr lang="en" sz="1800" dirty="0"/>
              <a:t>Frequency of Use</a:t>
            </a:r>
          </a:p>
          <a:p>
            <a:pPr marL="457200" lvl="0" indent="-342900" rtl="0">
              <a:spcBef>
                <a:spcPts val="0"/>
              </a:spcBef>
              <a:buClr>
                <a:schemeClr val="dk2"/>
              </a:buClr>
              <a:buSzPct val="100000"/>
              <a:buFont typeface="Trebuchet MS"/>
              <a:buChar char="●"/>
            </a:pPr>
            <a:r>
              <a:rPr lang="en" sz="1800" dirty="0"/>
              <a:t>estimated number of times this use case will be performed by the actors per some appropriate unit of time</a:t>
            </a:r>
          </a:p>
          <a:p>
            <a:pPr marL="457200" lvl="0" indent="-342900" rtl="0">
              <a:spcBef>
                <a:spcPts val="0"/>
              </a:spcBef>
              <a:buClr>
                <a:schemeClr val="dk2"/>
              </a:buClr>
              <a:buSzPct val="100000"/>
              <a:buFont typeface="Trebuchet MS"/>
              <a:buChar char="●"/>
            </a:pPr>
            <a:r>
              <a:rPr lang="en" sz="1800" dirty="0"/>
              <a:t>not always available/applicable</a:t>
            </a:r>
          </a:p>
          <a:p>
            <a:pPr lvl="0" rtl="0">
              <a:spcBef>
                <a:spcPts val="0"/>
              </a:spcBef>
              <a:buNone/>
            </a:pPr>
            <a:r>
              <a:rPr lang="en" sz="1800" dirty="0" smtClean="0"/>
              <a:t>Business </a:t>
            </a:r>
            <a:r>
              <a:rPr lang="en" sz="1800" dirty="0"/>
              <a:t>Rules</a:t>
            </a:r>
          </a:p>
          <a:p>
            <a:pPr marL="457200" lvl="0" indent="-342900" rtl="0">
              <a:spcBef>
                <a:spcPts val="0"/>
              </a:spcBef>
              <a:buClr>
                <a:schemeClr val="dk2"/>
              </a:buClr>
              <a:buSzPct val="100000"/>
              <a:buFont typeface="Trebuchet MS"/>
              <a:buChar char="●"/>
            </a:pPr>
            <a:r>
              <a:rPr lang="en" sz="1800" dirty="0"/>
              <a:t>List any business rules that inﬂuence this use case.</a:t>
            </a:r>
          </a:p>
          <a:p>
            <a:pPr lvl="0" rtl="0">
              <a:spcBef>
                <a:spcPts val="0"/>
              </a:spcBef>
              <a:buClr>
                <a:srgbClr val="000000"/>
              </a:buClr>
              <a:buSzPct val="61111"/>
              <a:buFont typeface="Arial"/>
              <a:buNone/>
            </a:pPr>
            <a:r>
              <a:rPr lang="en" sz="1800" dirty="0" smtClean="0"/>
              <a:t>Special </a:t>
            </a:r>
            <a:r>
              <a:rPr lang="en" sz="1800" dirty="0"/>
              <a:t>Requirements</a:t>
            </a:r>
          </a:p>
          <a:p>
            <a:pPr marL="457200" lvl="0" indent="-342900" rtl="0">
              <a:spcBef>
                <a:spcPts val="0"/>
              </a:spcBef>
              <a:buClr>
                <a:schemeClr val="dk2"/>
              </a:buClr>
              <a:buSzPct val="100000"/>
              <a:buFont typeface="Trebuchet MS"/>
              <a:buChar char="●"/>
            </a:pPr>
            <a:r>
              <a:rPr lang="en" sz="1800" dirty="0"/>
              <a:t>additional requirements, such as nonfunctional requirements, for the use case </a:t>
            </a:r>
          </a:p>
          <a:p>
            <a:pPr marL="457200" lvl="0" indent="-342900" rtl="0">
              <a:spcBef>
                <a:spcPts val="0"/>
              </a:spcBef>
              <a:buClr>
                <a:schemeClr val="dk2"/>
              </a:buClr>
              <a:buSzPct val="100000"/>
              <a:buFont typeface="Trebuchet MS"/>
              <a:buChar char="●"/>
            </a:pPr>
            <a:r>
              <a:rPr lang="en" sz="1800" dirty="0"/>
              <a:t>performance requirements</a:t>
            </a:r>
          </a:p>
          <a:p>
            <a:pPr marL="457200" lvl="0" indent="-342900" rtl="0">
              <a:spcBef>
                <a:spcPts val="0"/>
              </a:spcBef>
              <a:buClr>
                <a:schemeClr val="dk2"/>
              </a:buClr>
              <a:buSzPct val="100000"/>
              <a:buFont typeface="Trebuchet MS"/>
              <a:buChar char="●"/>
            </a:pPr>
            <a:r>
              <a:rPr lang="en" sz="1800" dirty="0"/>
              <a:t>other quality attributes</a:t>
            </a:r>
          </a:p>
          <a:p>
            <a:pPr lvl="0" rtl="0">
              <a:spcBef>
                <a:spcPts val="0"/>
              </a:spcBef>
              <a:buClr>
                <a:srgbClr val="000000"/>
              </a:buClr>
              <a:buSzPct val="61111"/>
              <a:buFont typeface="Arial"/>
              <a:buNone/>
            </a:pPr>
            <a:r>
              <a:rPr lang="en" sz="1800" dirty="0" smtClean="0"/>
              <a:t>Assumptions</a:t>
            </a:r>
            <a:endParaRPr lang="en" sz="1800" dirty="0"/>
          </a:p>
          <a:p>
            <a:pPr marL="457200" lvl="0" indent="-342900" rtl="0">
              <a:spcBef>
                <a:spcPts val="0"/>
              </a:spcBef>
              <a:buClr>
                <a:schemeClr val="dk2"/>
              </a:buClr>
              <a:buSzPct val="100000"/>
              <a:buFont typeface="Trebuchet MS"/>
              <a:buChar char="●"/>
            </a:pPr>
            <a:r>
              <a:rPr lang="en" sz="1800" dirty="0"/>
              <a:t>assumptions that were made in the analysis that led to accepting this use case into the product description and writing the use case description</a:t>
            </a:r>
            <a:r>
              <a:rPr lang="en" sz="1800" dirty="0" smtClean="0"/>
              <a:t>.</a:t>
            </a:r>
            <a:endParaRPr sz="1800" dirty="0"/>
          </a:p>
        </p:txBody>
      </p:sp>
      <p:sp>
        <p:nvSpPr>
          <p:cNvPr id="280" name="Shape 28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81" name="Shape 28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82" name="Shape 28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61111"/>
              <a:buFont typeface="Arial"/>
              <a:buNone/>
            </a:pPr>
            <a:r>
              <a:rPr lang="en" sz="2400" dirty="0"/>
              <a:t>Notes and Issues</a:t>
            </a:r>
          </a:p>
          <a:p>
            <a:pPr marL="457200" lvl="0" indent="-342900" rtl="0">
              <a:spcBef>
                <a:spcPts val="0"/>
              </a:spcBef>
              <a:buClr>
                <a:schemeClr val="dk2"/>
              </a:buClr>
              <a:buSzPct val="100000"/>
              <a:buFont typeface="Trebuchet MS"/>
              <a:buChar char="●"/>
            </a:pPr>
            <a:r>
              <a:rPr lang="en" sz="2400" dirty="0"/>
              <a:t>additional comments about use case </a:t>
            </a:r>
          </a:p>
          <a:p>
            <a:pPr marL="457200" lvl="0" indent="-342900" rtl="0">
              <a:spcBef>
                <a:spcPts val="0"/>
              </a:spcBef>
              <a:buClr>
                <a:schemeClr val="dk2"/>
              </a:buClr>
              <a:buSzPct val="100000"/>
              <a:buFont typeface="Trebuchet MS"/>
              <a:buChar char="●"/>
            </a:pPr>
            <a:r>
              <a:rPr lang="en" sz="2400" dirty="0"/>
              <a:t>remaining open issues or TBDs (To Be Determined) that must be resolved</a:t>
            </a:r>
          </a:p>
          <a:p>
            <a:pPr marL="457200" lvl="0" indent="-342900" rtl="0">
              <a:spcBef>
                <a:spcPts val="0"/>
              </a:spcBef>
              <a:buClr>
                <a:schemeClr val="dk2"/>
              </a:buClr>
              <a:buSzPct val="100000"/>
              <a:buFont typeface="Trebuchet MS"/>
              <a:buChar char="●"/>
            </a:pPr>
            <a:r>
              <a:rPr lang="en" sz="2400" dirty="0"/>
              <a:t>who will resolve each issue</a:t>
            </a:r>
          </a:p>
          <a:p>
            <a:pPr marL="457200" lvl="0" indent="-342900" rtl="0">
              <a:spcBef>
                <a:spcPts val="0"/>
              </a:spcBef>
              <a:buClr>
                <a:schemeClr val="dk2"/>
              </a:buClr>
              <a:buSzPct val="100000"/>
              <a:buFont typeface="Trebuchet MS"/>
              <a:buChar char="●"/>
            </a:pPr>
            <a:r>
              <a:rPr lang="en" sz="2400" dirty="0"/>
              <a:t>resolution due date</a:t>
            </a:r>
          </a:p>
          <a:p>
            <a:pPr marL="457200" lvl="0" indent="-342900" rtl="0">
              <a:spcBef>
                <a:spcPts val="0"/>
              </a:spcBef>
              <a:buClr>
                <a:schemeClr val="dk2"/>
              </a:buClr>
              <a:buSzPct val="100000"/>
              <a:buFont typeface="Trebuchet MS"/>
              <a:buChar char="●"/>
            </a:pPr>
            <a:r>
              <a:rPr lang="en" sz="2400" dirty="0"/>
              <a:t>ultimate </a:t>
            </a:r>
            <a:r>
              <a:rPr lang="en" sz="2400" dirty="0" smtClean="0"/>
              <a:t>resolution</a:t>
            </a:r>
            <a:endParaRPr sz="2400" dirty="0"/>
          </a:p>
        </p:txBody>
      </p:sp>
      <p:sp>
        <p:nvSpPr>
          <p:cNvPr id="288" name="Shape 28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Definitions </a:t>
            </a:r>
            <a:r>
              <a:rPr lang="en" sz="1200" b="0">
                <a:solidFill>
                  <a:schemeClr val="dk2"/>
                </a:solidFill>
              </a:rPr>
              <a:t>(*adapted from A. Cockburn)</a:t>
            </a:r>
          </a:p>
        </p:txBody>
      </p:sp>
      <p:sp>
        <p:nvSpPr>
          <p:cNvPr id="289" name="Shape 28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290" name="Shape 29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152400" y="765733"/>
            <a:ext cx="8839200" cy="4108724"/>
          </a:xfrm>
          <a:prstGeom prst="rect">
            <a:avLst/>
          </a:prstGeom>
        </p:spPr>
        <p:txBody>
          <a:bodyPr lIns="91425" tIns="91425" rIns="91425" bIns="91425" anchor="t" anchorCtr="0">
            <a:noAutofit/>
          </a:bodyPr>
          <a:lstStyle/>
          <a:p>
            <a:pPr lvl="0" rtl="0">
              <a:spcBef>
                <a:spcPts val="0"/>
              </a:spcBef>
              <a:buClr>
                <a:srgbClr val="000000"/>
              </a:buClr>
              <a:buSzPct val="78571"/>
              <a:buFont typeface="Arial"/>
              <a:buNone/>
            </a:pPr>
            <a:r>
              <a:rPr lang="en" sz="1800" b="1" dirty="0"/>
              <a:t>Identify the person, groups or organizations served by your system</a:t>
            </a:r>
            <a:r>
              <a:rPr lang="en" sz="1800" dirty="0"/>
              <a:t>.</a:t>
            </a:r>
          </a:p>
          <a:p>
            <a:pPr marL="457200" lvl="0" indent="-317500" rtl="0">
              <a:spcBef>
                <a:spcPts val="0"/>
              </a:spcBef>
              <a:buClr>
                <a:schemeClr val="dk2"/>
              </a:buClr>
              <a:buSzPct val="100000"/>
              <a:buFont typeface="Arial"/>
              <a:buChar char="●"/>
            </a:pPr>
            <a:r>
              <a:rPr lang="en" sz="1800" dirty="0"/>
              <a:t>Document the types of individuals or organizations who use your system. In use case language, this is considered the "actor" and represents behavior associated with your particular software or system. If creating finance software, for example, who are the people and organizations that will use it?</a:t>
            </a:r>
          </a:p>
          <a:p>
            <a:pPr marL="457200" lvl="0" indent="-317500" rtl="0">
              <a:spcBef>
                <a:spcPts val="0"/>
              </a:spcBef>
              <a:buClr>
                <a:schemeClr val="dk2"/>
              </a:buClr>
              <a:buSzPct val="100000"/>
              <a:buFont typeface="Arial"/>
              <a:buChar char="●"/>
            </a:pPr>
            <a:r>
              <a:rPr lang="en" sz="1800" dirty="0"/>
              <a:t>Create a separate use case for each type of user. </a:t>
            </a:r>
          </a:p>
          <a:p>
            <a:pPr marL="514350" indent="-317500">
              <a:buFont typeface="Trebuchet MS"/>
              <a:buAutoNum type="alphaLcPeriod"/>
            </a:pPr>
            <a:r>
              <a:rPr lang="en" sz="2000" dirty="0"/>
              <a:t>Some groups or organizations may benefit directly from the system. </a:t>
            </a:r>
          </a:p>
          <a:p>
            <a:pPr marL="514350" indent="-317500">
              <a:buFont typeface="Trebuchet MS"/>
              <a:buAutoNum type="alphaLcPeriod"/>
            </a:pPr>
            <a:r>
              <a:rPr lang="en" sz="2000" dirty="0"/>
              <a:t>Others may not use the system, but may still be affected by its function. </a:t>
            </a:r>
          </a:p>
          <a:p>
            <a:pPr marL="971550" lvl="1" indent="-317500">
              <a:spcBef>
                <a:spcPts val="0"/>
              </a:spcBef>
              <a:buFont typeface="Trebuchet MS"/>
              <a:buAutoNum type="romanLcPeriod"/>
            </a:pPr>
            <a:r>
              <a:rPr lang="en" sz="1800" dirty="0"/>
              <a:t>For example, an individual may use finance software to gather information for his accountant. The accountant would not use the system directly, but he would benefit from it and may have needs related to its use</a:t>
            </a:r>
            <a:r>
              <a:rPr lang="en" sz="1800" dirty="0" smtClean="0"/>
              <a:t>.</a:t>
            </a:r>
            <a:endParaRPr sz="1800" dirty="0"/>
          </a:p>
        </p:txBody>
      </p:sp>
      <p:sp>
        <p:nvSpPr>
          <p:cNvPr id="296" name="Shape 29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 </a:t>
            </a:r>
            <a:r>
              <a:rPr lang="en" sz="1100"/>
              <a:t>(adapted from </a:t>
            </a:r>
            <a:r>
              <a:rPr lang="en" sz="1100" b="0" u="sng">
                <a:solidFill>
                  <a:schemeClr val="hlink"/>
                </a:solidFill>
                <a:hlinkClick r:id="rId3"/>
              </a:rPr>
              <a:t>http://www.wikihow.com/Write-a-Use-Case</a:t>
            </a:r>
            <a:r>
              <a:rPr lang="en" sz="1100"/>
              <a:t>)</a:t>
            </a:r>
          </a:p>
        </p:txBody>
      </p:sp>
      <p:sp>
        <p:nvSpPr>
          <p:cNvPr id="297" name="Shape 29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dirty="0">
                <a:solidFill>
                  <a:srgbClr val="CCCCCC"/>
                </a:solidFill>
              </a:rPr>
              <a:t>CS 305: Software </a:t>
            </a:r>
            <a:r>
              <a:rPr lang="en" sz="1000" dirty="0" smtClean="0">
                <a:solidFill>
                  <a:srgbClr val="CCCCCC"/>
                </a:solidFill>
              </a:rPr>
              <a:t>	Engineering </a:t>
            </a:r>
            <a:r>
              <a:rPr lang="en" sz="1000" dirty="0">
                <a:solidFill>
                  <a:srgbClr val="CCCCCC"/>
                </a:solidFill>
              </a:rPr>
              <a:t>I</a:t>
            </a:r>
          </a:p>
        </p:txBody>
      </p:sp>
      <p:sp>
        <p:nvSpPr>
          <p:cNvPr id="298" name="Shape 29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78571"/>
              <a:buFont typeface="Arial"/>
              <a:buNone/>
            </a:pPr>
            <a:r>
              <a:rPr lang="en" sz="2000" b="1" dirty="0"/>
              <a:t>Brainstorm use case scenarios</a:t>
            </a:r>
            <a:r>
              <a:rPr lang="en" sz="2000" dirty="0"/>
              <a:t>.</a:t>
            </a:r>
          </a:p>
          <a:p>
            <a:pPr marL="457200" lvl="0" indent="-317500" rtl="0">
              <a:spcBef>
                <a:spcPts val="0"/>
              </a:spcBef>
              <a:buClr>
                <a:schemeClr val="dk2"/>
              </a:buClr>
              <a:buSzPct val="100000"/>
              <a:buFont typeface="Arial"/>
              <a:buChar char="●"/>
            </a:pPr>
            <a:r>
              <a:rPr lang="en" sz="2000" dirty="0"/>
              <a:t>Consider the different ways in which the system may be used. </a:t>
            </a:r>
          </a:p>
          <a:p>
            <a:pPr marL="457200" lvl="0" indent="-317500" rtl="0">
              <a:spcBef>
                <a:spcPts val="0"/>
              </a:spcBef>
              <a:buClr>
                <a:schemeClr val="dk2"/>
              </a:buClr>
              <a:buSzPct val="100000"/>
              <a:buFont typeface="Arial"/>
              <a:buChar char="●"/>
            </a:pPr>
            <a:r>
              <a:rPr lang="en" sz="2000" dirty="0"/>
              <a:t>A scenario describes exactly how an individual or organization interacts with the system. </a:t>
            </a:r>
          </a:p>
          <a:p>
            <a:pPr marL="914400" lvl="1" indent="-317500" rtl="0">
              <a:spcBef>
                <a:spcPts val="0"/>
              </a:spcBef>
              <a:buClr>
                <a:schemeClr val="dk2"/>
              </a:buClr>
              <a:buSzPct val="100000"/>
              <a:buFont typeface="Trebuchet MS"/>
              <a:buChar char="○"/>
            </a:pPr>
            <a:r>
              <a:rPr lang="en" sz="2000" dirty="0"/>
              <a:t>For example, an individual might use finance software to keep track of his monthly budget and expenses.</a:t>
            </a:r>
          </a:p>
          <a:p>
            <a:pPr marL="457200" lvl="0" indent="-317500" rtl="0">
              <a:spcBef>
                <a:spcPts val="0"/>
              </a:spcBef>
              <a:buClr>
                <a:schemeClr val="dk2"/>
              </a:buClr>
              <a:buSzPct val="100000"/>
              <a:buFont typeface="Arial"/>
              <a:buChar char="●"/>
            </a:pPr>
            <a:r>
              <a:rPr lang="en" sz="2000" dirty="0"/>
              <a:t>Create a use case for each scenario. Some systems may be used in different ways by different people and organizations. Write a separate case for each possible use.</a:t>
            </a:r>
          </a:p>
          <a:p>
            <a:pPr lvl="0" rtl="0">
              <a:spcBef>
                <a:spcPts val="0"/>
              </a:spcBef>
              <a:buNone/>
            </a:pPr>
            <a:endParaRPr sz="2000" dirty="0"/>
          </a:p>
        </p:txBody>
      </p:sp>
      <p:sp>
        <p:nvSpPr>
          <p:cNvPr id="304" name="Shape 30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a:t>
            </a:r>
          </a:p>
        </p:txBody>
      </p:sp>
      <p:sp>
        <p:nvSpPr>
          <p:cNvPr id="305" name="Shape 30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306" name="Shape 30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78571"/>
              <a:buFont typeface="Arial"/>
              <a:buNone/>
            </a:pPr>
            <a:r>
              <a:rPr lang="en" sz="2400" b="1" dirty="0"/>
              <a:t>Outline all steps and interactions</a:t>
            </a:r>
            <a:r>
              <a:rPr lang="en" sz="2400" dirty="0"/>
              <a:t>.</a:t>
            </a:r>
          </a:p>
          <a:p>
            <a:pPr marL="457200" lvl="0" indent="-317500" rtl="0">
              <a:spcBef>
                <a:spcPts val="0"/>
              </a:spcBef>
              <a:buClr>
                <a:schemeClr val="dk2"/>
              </a:buClr>
              <a:buSzPct val="100000"/>
              <a:buFont typeface="Arial"/>
              <a:buChar char="●"/>
            </a:pPr>
            <a:r>
              <a:rPr lang="en" sz="2400" dirty="0"/>
              <a:t>Write out the steps involved in the interaction. For example, the end user will log in, click on a specific page, enter his expenses and save the information.</a:t>
            </a:r>
          </a:p>
          <a:p>
            <a:pPr marL="457200" lvl="0" indent="-317500" rtl="0">
              <a:spcBef>
                <a:spcPts val="0"/>
              </a:spcBef>
              <a:buClr>
                <a:schemeClr val="dk2"/>
              </a:buClr>
              <a:buSzPct val="100000"/>
              <a:buFont typeface="Arial"/>
              <a:buChar char="●"/>
            </a:pPr>
            <a:r>
              <a:rPr lang="en" sz="2400" dirty="0"/>
              <a:t>Document a contingency plan. If actions are not successful or the end user's needs are not met, what are his next steps?</a:t>
            </a:r>
          </a:p>
          <a:p>
            <a:pPr lvl="0" rtl="0">
              <a:spcBef>
                <a:spcPts val="0"/>
              </a:spcBef>
              <a:buNone/>
            </a:pPr>
            <a:endParaRPr sz="2400" dirty="0"/>
          </a:p>
        </p:txBody>
      </p:sp>
      <p:sp>
        <p:nvSpPr>
          <p:cNvPr id="312" name="Shape 31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a:t>
            </a:r>
          </a:p>
        </p:txBody>
      </p:sp>
      <p:sp>
        <p:nvSpPr>
          <p:cNvPr id="313" name="Shape 31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314" name="Shape 31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None/>
            </a:pPr>
            <a:r>
              <a:rPr lang="en" sz="2400" b="1" dirty="0"/>
              <a:t>Identify the value of the system</a:t>
            </a:r>
            <a:r>
              <a:rPr lang="en" sz="2400" dirty="0"/>
              <a:t>. </a:t>
            </a:r>
          </a:p>
          <a:p>
            <a:pPr lvl="0" rtl="0">
              <a:spcBef>
                <a:spcPts val="0"/>
              </a:spcBef>
              <a:buNone/>
            </a:pPr>
            <a:r>
              <a:rPr lang="en" sz="2400" dirty="0"/>
              <a:t>Explain how and why the system is useful to the end user. An organization might use your system to streamline its information tracking, which may result in greater information clarity, a time savings, or the need for fewer human resources. Write out the specific value for each end user type.</a:t>
            </a:r>
          </a:p>
        </p:txBody>
      </p:sp>
      <p:sp>
        <p:nvSpPr>
          <p:cNvPr id="320" name="Shape 32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a:t>
            </a:r>
          </a:p>
        </p:txBody>
      </p:sp>
      <p:sp>
        <p:nvSpPr>
          <p:cNvPr id="321" name="Shape 32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322" name="Shape 32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Clr>
                <a:srgbClr val="000000"/>
              </a:buClr>
              <a:buSzPct val="78571"/>
              <a:buFont typeface="Arial"/>
              <a:buNone/>
            </a:pPr>
            <a:r>
              <a:rPr lang="en" sz="2400" b="1" dirty="0"/>
              <a:t>Format your use case document</a:t>
            </a:r>
            <a:r>
              <a:rPr lang="en" sz="2400" dirty="0"/>
              <a:t>.</a:t>
            </a:r>
          </a:p>
          <a:p>
            <a:pPr marL="457200" lvl="0" indent="-317500" rtl="0">
              <a:spcBef>
                <a:spcPts val="0"/>
              </a:spcBef>
              <a:buClr>
                <a:schemeClr val="dk2"/>
              </a:buClr>
              <a:buSzPct val="100000"/>
              <a:buFont typeface="Arial"/>
              <a:buChar char="●"/>
            </a:pPr>
            <a:r>
              <a:rPr lang="en" sz="2400" dirty="0"/>
              <a:t>Create a text document. Use cases are typically in story format and contain narratives in easy-to-understand language.</a:t>
            </a:r>
          </a:p>
          <a:p>
            <a:pPr marL="457200" lvl="0" indent="-317500" rtl="0">
              <a:spcBef>
                <a:spcPts val="0"/>
              </a:spcBef>
              <a:buClr>
                <a:schemeClr val="dk2"/>
              </a:buClr>
              <a:buSzPct val="100000"/>
              <a:buFont typeface="Arial"/>
              <a:buChar char="●"/>
            </a:pPr>
            <a:r>
              <a:rPr lang="en" sz="2400" dirty="0"/>
              <a:t>Use diagrams when necessary. In some industries, technical information is easier to grasp through the use of diagrams. As an addition to narratives, use case diagrams should give a visual representation of how a system is used and its relationship with the end user.</a:t>
            </a:r>
          </a:p>
          <a:p>
            <a:pPr lvl="0" rtl="0">
              <a:spcBef>
                <a:spcPts val="0"/>
              </a:spcBef>
              <a:buNone/>
            </a:pPr>
            <a:endParaRPr dirty="0"/>
          </a:p>
        </p:txBody>
      </p:sp>
      <p:sp>
        <p:nvSpPr>
          <p:cNvPr id="328" name="Shape 32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a:t>
            </a:r>
          </a:p>
        </p:txBody>
      </p:sp>
      <p:sp>
        <p:nvSpPr>
          <p:cNvPr id="329" name="Shape 32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330" name="Shape 33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spcBef>
                <a:spcPts val="0"/>
              </a:spcBef>
              <a:buNone/>
            </a:pPr>
            <a:r>
              <a:rPr lang="en" sz="2400" b="1" dirty="0"/>
              <a:t>Finalize your use case document</a:t>
            </a:r>
          </a:p>
          <a:p>
            <a:pPr marL="457200" lvl="0" indent="-317500" rtl="0">
              <a:spcBef>
                <a:spcPts val="0"/>
              </a:spcBef>
              <a:buClr>
                <a:schemeClr val="dk2"/>
              </a:buClr>
              <a:buSzPct val="100000"/>
              <a:buFont typeface="Trebuchet MS"/>
              <a:buChar char="●"/>
            </a:pPr>
            <a:r>
              <a:rPr lang="en" sz="2400" dirty="0"/>
              <a:t>Review each use case to ensure that it is </a:t>
            </a:r>
          </a:p>
          <a:p>
            <a:pPr marL="914400" lvl="1" indent="-317500" rtl="0">
              <a:spcBef>
                <a:spcPts val="0"/>
              </a:spcBef>
              <a:buClr>
                <a:schemeClr val="dk2"/>
              </a:buClr>
              <a:buSzPct val="100000"/>
              <a:buFont typeface="Trebuchet MS"/>
              <a:buChar char="○"/>
            </a:pPr>
            <a:r>
              <a:rPr lang="en" sz="2400" dirty="0"/>
              <a:t>simple to understand</a:t>
            </a:r>
          </a:p>
          <a:p>
            <a:pPr marL="914400" lvl="1" indent="-317500" rtl="0">
              <a:spcBef>
                <a:spcPts val="0"/>
              </a:spcBef>
              <a:buClr>
                <a:schemeClr val="dk2"/>
              </a:buClr>
              <a:buSzPct val="100000"/>
              <a:buFont typeface="Trebuchet MS"/>
              <a:buChar char="○"/>
            </a:pPr>
            <a:r>
              <a:rPr lang="en" sz="2400" dirty="0"/>
              <a:t>thorough</a:t>
            </a:r>
          </a:p>
          <a:p>
            <a:pPr marL="914400" lvl="1" indent="-317500" rtl="0">
              <a:spcBef>
                <a:spcPts val="0"/>
              </a:spcBef>
              <a:buClr>
                <a:schemeClr val="dk2"/>
              </a:buClr>
              <a:buSzPct val="100000"/>
              <a:buFont typeface="Trebuchet MS"/>
              <a:buChar char="○"/>
            </a:pPr>
            <a:r>
              <a:rPr lang="en" sz="2400" dirty="0"/>
              <a:t>in the present tense</a:t>
            </a:r>
          </a:p>
          <a:p>
            <a:pPr marL="457200" lvl="0" indent="-317500" rtl="0">
              <a:spcBef>
                <a:spcPts val="0"/>
              </a:spcBef>
              <a:buClr>
                <a:schemeClr val="dk2"/>
              </a:buClr>
              <a:buSzPct val="100000"/>
              <a:buFont typeface="Trebuchet MS"/>
              <a:buChar char="●"/>
            </a:pPr>
            <a:r>
              <a:rPr lang="en" sz="2400" dirty="0"/>
              <a:t>The final document should be a clear explanation of each end-user in a detailed scenario undergoing specific steps to achieve an intended goal.</a:t>
            </a:r>
          </a:p>
        </p:txBody>
      </p:sp>
      <p:sp>
        <p:nvSpPr>
          <p:cNvPr id="336" name="Shape 33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How to Write a Use Case</a:t>
            </a:r>
          </a:p>
        </p:txBody>
      </p:sp>
      <p:sp>
        <p:nvSpPr>
          <p:cNvPr id="337" name="Shape 33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338" name="Shape 33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457200" y="800101"/>
            <a:ext cx="8229600" cy="4074356"/>
          </a:xfrm>
          <a:prstGeom prst="rect">
            <a:avLst/>
          </a:prstGeom>
        </p:spPr>
        <p:txBody>
          <a:bodyPr lIns="91425" tIns="91425" rIns="91425" bIns="91425" anchor="t" anchorCtr="0">
            <a:noAutofit/>
          </a:bodyPr>
          <a:lstStyle/>
          <a:p>
            <a:pPr lvl="0" rtl="0">
              <a:buNone/>
            </a:pPr>
            <a:r>
              <a:rPr lang="en" sz="2400" dirty="0"/>
              <a:t>Alistair Cockburn </a:t>
            </a:r>
            <a:r>
              <a:rPr lang="en" sz="1800" dirty="0"/>
              <a:t>(Coh-burn)</a:t>
            </a:r>
          </a:p>
          <a:p>
            <a:pPr marL="457200" lvl="0" indent="-317500" rtl="0">
              <a:buClr>
                <a:schemeClr val="dk2"/>
              </a:buClr>
              <a:buSzPct val="100000"/>
              <a:buFont typeface="Trebuchet MS"/>
              <a:buChar char="●"/>
            </a:pPr>
            <a:r>
              <a:rPr lang="en" sz="1800" dirty="0"/>
              <a:t>authors avoided calling it a “use case”</a:t>
            </a:r>
          </a:p>
          <a:p>
            <a:pPr marL="457200" lvl="0" indent="-317500" rtl="0">
              <a:buClr>
                <a:schemeClr val="dk2"/>
              </a:buClr>
              <a:buSzPct val="100000"/>
              <a:buFont typeface="Trebuchet MS"/>
              <a:buChar char="●"/>
            </a:pPr>
            <a:r>
              <a:rPr lang="en" sz="1800" dirty="0"/>
              <a:t>proclaimed usefulness to projects nonetheless</a:t>
            </a:r>
          </a:p>
          <a:p>
            <a:pPr marL="457200" lvl="0" indent="-317500" rtl="0">
              <a:buClr>
                <a:schemeClr val="dk2"/>
              </a:buClr>
              <a:buSzPct val="100000"/>
              <a:buFont typeface="Trebuchet MS"/>
              <a:buChar char="●"/>
            </a:pPr>
            <a:r>
              <a:rPr lang="en" sz="1800" dirty="0"/>
              <a:t>the basic, attractive idea remained:</a:t>
            </a:r>
          </a:p>
          <a:p>
            <a:pPr marL="914400" lvl="1" indent="-317500" rtl="0">
              <a:spcBef>
                <a:spcPts val="0"/>
              </a:spcBef>
              <a:buClr>
                <a:schemeClr val="dk2"/>
              </a:buClr>
              <a:buSzPct val="100000"/>
              <a:buFont typeface="Trebuchet MS"/>
              <a:buChar char="○"/>
            </a:pPr>
            <a:r>
              <a:rPr lang="en" sz="1800" dirty="0"/>
              <a:t>Write a short, textual description of how a system interacts with its surroundings while performing a function of value to one of its users, and capture how the system should behave when various things go wrong.</a:t>
            </a:r>
          </a:p>
          <a:p>
            <a:pPr marL="914400" lvl="1" indent="-317500" rtl="0">
              <a:spcBef>
                <a:spcPts val="0"/>
              </a:spcBef>
              <a:buClr>
                <a:schemeClr val="dk2"/>
              </a:buClr>
              <a:buSzPct val="100000"/>
              <a:buFont typeface="Trebuchet MS"/>
              <a:buChar char="○"/>
            </a:pPr>
            <a:r>
              <a:rPr lang="en" sz="1800" dirty="0"/>
              <a:t>useful then &amp; still is useful, no matter how formally or informally written</a:t>
            </a:r>
            <a:r>
              <a:rPr lang="en" sz="1800" dirty="0" smtClean="0"/>
              <a:t>.</a:t>
            </a:r>
          </a:p>
        </p:txBody>
      </p:sp>
      <p:sp>
        <p:nvSpPr>
          <p:cNvPr id="64" name="Shape 6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3200" dirty="0"/>
              <a:t>Introduction</a:t>
            </a:r>
            <a:r>
              <a:rPr lang="en" sz="1400" dirty="0"/>
              <a:t> (see </a:t>
            </a:r>
            <a:r>
              <a:rPr lang="en" sz="1400" b="0" u="sng" dirty="0">
                <a:solidFill>
                  <a:schemeClr val="hlink"/>
                </a:solidFill>
                <a:latin typeface="Arial"/>
                <a:ea typeface="Arial"/>
                <a:cs typeface="Arial"/>
                <a:sym typeface="Arial"/>
                <a:hlinkClick r:id="rId3"/>
              </a:rPr>
              <a:t>http://alistair.cockburn.us/Use+cases%2c+ten+years+later</a:t>
            </a:r>
            <a:r>
              <a:rPr lang="en" sz="1400" dirty="0"/>
              <a:t>)</a:t>
            </a:r>
          </a:p>
        </p:txBody>
      </p:sp>
      <p:sp>
        <p:nvSpPr>
          <p:cNvPr id="65" name="Shape 6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66" name="Shape 6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457200" y="628651"/>
            <a:ext cx="8229600" cy="4245806"/>
          </a:xfrm>
          <a:prstGeom prst="rect">
            <a:avLst/>
          </a:prstGeom>
        </p:spPr>
        <p:txBody>
          <a:bodyPr lIns="91425" tIns="91425" rIns="91425" bIns="91425" anchor="t" anchorCtr="0">
            <a:noAutofit/>
          </a:bodyPr>
          <a:lstStyle/>
          <a:p>
            <a:pPr marL="139700" lvl="0" indent="0" rtl="0">
              <a:buClr>
                <a:schemeClr val="dk2"/>
              </a:buClr>
              <a:buSzPct val="100000"/>
              <a:buNone/>
            </a:pPr>
            <a:r>
              <a:rPr lang="en" sz="2400" dirty="0" smtClean="0"/>
              <a:t>Formalism vs. Informalism</a:t>
            </a:r>
          </a:p>
          <a:p>
            <a:pPr marL="514350" indent="-317500">
              <a:buFont typeface="Trebuchet MS"/>
              <a:buChar char="○"/>
            </a:pPr>
            <a:r>
              <a:rPr lang="en" sz="1800" dirty="0" smtClean="0"/>
              <a:t>Formal: “For a candy machine, how do I specify that a person can put in three quarters, or fifteen nickels? Or a quarter followed by ten nickels, or ten nickels followed by a quarter? Or any of the other dozens of ways in which a person can insert coin?”</a:t>
            </a:r>
          </a:p>
          <a:p>
            <a:pPr marL="514350" indent="-317500">
              <a:buFont typeface="Trebuchet MS"/>
              <a:buChar char="○"/>
            </a:pPr>
            <a:r>
              <a:rPr lang="en" sz="1800" dirty="0" smtClean="0"/>
              <a:t>Informal: Just write that the person puts in money.</a:t>
            </a:r>
          </a:p>
          <a:p>
            <a:pPr marL="514350" indent="-317500">
              <a:buFont typeface="Trebuchet MS"/>
              <a:buChar char="○"/>
            </a:pPr>
            <a:r>
              <a:rPr lang="en" sz="1800" dirty="0" smtClean="0"/>
              <a:t>middle road: semi-formal text sitting in a semi-formal structure; </a:t>
            </a:r>
          </a:p>
          <a:p>
            <a:pPr marL="971550" lvl="1" indent="-317500">
              <a:spcBef>
                <a:spcPts val="0"/>
              </a:spcBef>
              <a:buFont typeface="Trebuchet MS"/>
              <a:buChar char="■"/>
            </a:pPr>
            <a:r>
              <a:rPr lang="en" sz="1800" dirty="0" smtClean="0"/>
              <a:t>assert that use cases really are requirements and need a basic structure</a:t>
            </a:r>
          </a:p>
          <a:p>
            <a:pPr marL="971550" lvl="1" indent="-317500">
              <a:spcBef>
                <a:spcPts val="0"/>
              </a:spcBef>
              <a:buFont typeface="Trebuchet MS"/>
              <a:buChar char="■"/>
            </a:pPr>
            <a:r>
              <a:rPr lang="en" sz="1800" dirty="0" smtClean="0"/>
              <a:t>allow people to write whatever they want when they need to.</a:t>
            </a:r>
            <a:endParaRPr lang="en" sz="1800" dirty="0"/>
          </a:p>
        </p:txBody>
      </p:sp>
      <p:sp>
        <p:nvSpPr>
          <p:cNvPr id="64" name="Shape 64"/>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3200" dirty="0"/>
              <a:t>Introduction</a:t>
            </a:r>
            <a:r>
              <a:rPr lang="en" sz="1400" dirty="0"/>
              <a:t> (see </a:t>
            </a:r>
            <a:r>
              <a:rPr lang="en" sz="1400" b="0" u="sng" dirty="0">
                <a:solidFill>
                  <a:schemeClr val="hlink"/>
                </a:solidFill>
                <a:latin typeface="Arial"/>
                <a:ea typeface="Arial"/>
                <a:cs typeface="Arial"/>
                <a:sym typeface="Arial"/>
                <a:hlinkClick r:id="rId3"/>
              </a:rPr>
              <a:t>http://alistair.cockburn.us/Use+cases%2c+ten+years+later</a:t>
            </a:r>
            <a:r>
              <a:rPr lang="en" sz="1400" dirty="0"/>
              <a:t>)</a:t>
            </a:r>
          </a:p>
        </p:txBody>
      </p:sp>
      <p:sp>
        <p:nvSpPr>
          <p:cNvPr id="65" name="Shape 65"/>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66" name="Shape 66"/>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marL="457200" lvl="0" indent="-317500" rtl="0">
              <a:buClr>
                <a:schemeClr val="dk2"/>
              </a:buClr>
              <a:buSzPct val="100000"/>
              <a:buFont typeface="Trebuchet MS"/>
              <a:buChar char="●"/>
            </a:pPr>
            <a:r>
              <a:rPr lang="en" sz="1800" b="1" dirty="0"/>
              <a:t>use case brief</a:t>
            </a:r>
            <a:r>
              <a:rPr lang="en" sz="1800" dirty="0"/>
              <a:t> </a:t>
            </a:r>
          </a:p>
          <a:p>
            <a:pPr marL="914400" lvl="1" indent="-317500" rtl="0">
              <a:spcBef>
                <a:spcPts val="0"/>
              </a:spcBef>
              <a:buClr>
                <a:schemeClr val="dk2"/>
              </a:buClr>
              <a:buSzPct val="100000"/>
              <a:buFont typeface="Trebuchet MS"/>
              <a:buChar char="○"/>
            </a:pPr>
            <a:r>
              <a:rPr lang="en" sz="1800" dirty="0"/>
              <a:t>consists of two to four sentences summarizing the use case</a:t>
            </a:r>
          </a:p>
          <a:p>
            <a:pPr marL="914400" lvl="1" indent="-317500" rtl="0">
              <a:spcBef>
                <a:spcPts val="0"/>
              </a:spcBef>
              <a:buClr>
                <a:schemeClr val="dk2"/>
              </a:buClr>
              <a:buSzPct val="100000"/>
              <a:buFont typeface="Trebuchet MS"/>
              <a:buChar char="○"/>
            </a:pPr>
            <a:r>
              <a:rPr lang="en" sz="1800" dirty="0"/>
              <a:t>fits well in a spreadsheet cell</a:t>
            </a:r>
          </a:p>
          <a:p>
            <a:pPr marL="914400" lvl="1" indent="-317500" rtl="0">
              <a:spcBef>
                <a:spcPts val="0"/>
              </a:spcBef>
              <a:buClr>
                <a:schemeClr val="dk2"/>
              </a:buClr>
              <a:buSzPct val="100000"/>
              <a:buFont typeface="Trebuchet MS"/>
              <a:buChar char="○"/>
            </a:pPr>
            <a:r>
              <a:rPr lang="en" sz="1800" dirty="0"/>
              <a:t>other columns in the spreadsheet to record other planning data:</a:t>
            </a:r>
          </a:p>
          <a:p>
            <a:pPr marL="1371600" lvl="2" indent="-317500" rtl="0">
              <a:spcBef>
                <a:spcPts val="0"/>
              </a:spcBef>
              <a:buClr>
                <a:schemeClr val="dk2"/>
              </a:buClr>
              <a:buSzPct val="100000"/>
              <a:buFont typeface="Trebuchet MS"/>
              <a:buChar char="■"/>
            </a:pPr>
            <a:r>
              <a:rPr lang="en" sz="1800" dirty="0"/>
              <a:t>business priority</a:t>
            </a:r>
          </a:p>
          <a:p>
            <a:pPr marL="1371600" lvl="2" indent="-317500" rtl="0">
              <a:spcBef>
                <a:spcPts val="0"/>
              </a:spcBef>
              <a:buClr>
                <a:schemeClr val="dk2"/>
              </a:buClr>
              <a:buSzPct val="100000"/>
              <a:buFont typeface="Trebuchet MS"/>
              <a:buChar char="■"/>
            </a:pPr>
            <a:r>
              <a:rPr lang="en" sz="1800" dirty="0"/>
              <a:t>technical complexity</a:t>
            </a:r>
          </a:p>
          <a:p>
            <a:pPr marL="1371600" lvl="2" indent="-317500" rtl="0">
              <a:spcBef>
                <a:spcPts val="0"/>
              </a:spcBef>
              <a:buClr>
                <a:schemeClr val="dk2"/>
              </a:buClr>
              <a:buSzPct val="100000"/>
              <a:buFont typeface="Trebuchet MS"/>
              <a:buChar char="■"/>
            </a:pPr>
            <a:r>
              <a:rPr lang="en" sz="1800" dirty="0"/>
              <a:t>release number</a:t>
            </a:r>
          </a:p>
          <a:p>
            <a:pPr marL="1371600" lvl="2" indent="-317500" rtl="0">
              <a:spcBef>
                <a:spcPts val="0"/>
              </a:spcBef>
              <a:buClr>
                <a:schemeClr val="dk2"/>
              </a:buClr>
              <a:buSzPct val="100000"/>
              <a:buFont typeface="Trebuchet MS"/>
              <a:buChar char="■"/>
            </a:pPr>
            <a:r>
              <a:rPr lang="en" sz="1800" dirty="0"/>
              <a:t>etcetera</a:t>
            </a:r>
          </a:p>
          <a:p>
            <a:pPr marL="457200" lvl="0" indent="-317500" rtl="0">
              <a:buClr>
                <a:schemeClr val="dk2"/>
              </a:buClr>
              <a:buSzPct val="100000"/>
              <a:buFont typeface="Trebuchet MS"/>
              <a:buChar char="●"/>
            </a:pPr>
            <a:r>
              <a:rPr lang="en" sz="1800" b="1" dirty="0"/>
              <a:t>casual use case</a:t>
            </a:r>
            <a:r>
              <a:rPr lang="en" sz="1800" dirty="0"/>
              <a:t> </a:t>
            </a:r>
          </a:p>
          <a:p>
            <a:pPr marL="914400" lvl="1" indent="-317500" rtl="0">
              <a:spcBef>
                <a:spcPts val="0"/>
              </a:spcBef>
              <a:buClr>
                <a:schemeClr val="dk2"/>
              </a:buClr>
              <a:buSzPct val="100000"/>
              <a:buFont typeface="Trebuchet MS"/>
              <a:buChar char="○"/>
            </a:pPr>
            <a:r>
              <a:rPr lang="en" sz="1800" dirty="0"/>
              <a:t>consists of a few paragraphs of text</a:t>
            </a:r>
          </a:p>
          <a:p>
            <a:pPr marL="914400" lvl="1" indent="-317500" rtl="0">
              <a:spcBef>
                <a:spcPts val="0"/>
              </a:spcBef>
              <a:buClr>
                <a:schemeClr val="dk2"/>
              </a:buClr>
              <a:buSzPct val="100000"/>
              <a:buFont typeface="Trebuchet MS"/>
              <a:buChar char="○"/>
            </a:pPr>
            <a:r>
              <a:rPr lang="en" sz="1800" dirty="0"/>
              <a:t>paragraph covering each of the items mentioned in the </a:t>
            </a:r>
            <a:r>
              <a:rPr lang="en" sz="1800" i="1" dirty="0"/>
              <a:t>use case </a:t>
            </a:r>
            <a:r>
              <a:rPr lang="en" sz="1800" i="1" dirty="0" smtClean="0"/>
              <a:t>brief</a:t>
            </a:r>
            <a:endParaRPr sz="1800" dirty="0"/>
          </a:p>
        </p:txBody>
      </p:sp>
      <p:sp>
        <p:nvSpPr>
          <p:cNvPr id="72" name="Shape 72"/>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Degrees of Detail</a:t>
            </a:r>
          </a:p>
        </p:txBody>
      </p:sp>
      <p:sp>
        <p:nvSpPr>
          <p:cNvPr id="73" name="Shape 73"/>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74" name="Shape 74"/>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457200" y="628651"/>
            <a:ext cx="8229600" cy="4245806"/>
          </a:xfrm>
          <a:prstGeom prst="rect">
            <a:avLst/>
          </a:prstGeom>
        </p:spPr>
        <p:txBody>
          <a:bodyPr lIns="91425" tIns="91425" rIns="91425" bIns="91425" anchor="t" anchorCtr="0">
            <a:noAutofit/>
          </a:bodyPr>
          <a:lstStyle/>
          <a:p>
            <a:pPr marL="457200" lvl="0" indent="-317500" rtl="0">
              <a:buClr>
                <a:schemeClr val="dk2"/>
              </a:buClr>
              <a:buSzPct val="100000"/>
              <a:buFont typeface="Trebuchet MS"/>
              <a:buChar char="●"/>
            </a:pPr>
            <a:r>
              <a:rPr lang="en" sz="1600" b="1" dirty="0" smtClean="0"/>
              <a:t>Fully </a:t>
            </a:r>
            <a:r>
              <a:rPr lang="en" sz="1600" b="1" dirty="0"/>
              <a:t>dressed use case</a:t>
            </a:r>
            <a:r>
              <a:rPr lang="en" sz="1600" dirty="0"/>
              <a:t> </a:t>
            </a:r>
          </a:p>
          <a:p>
            <a:pPr marL="914400" lvl="1" indent="-317500" rtl="0">
              <a:spcBef>
                <a:spcPts val="0"/>
              </a:spcBef>
              <a:buClr>
                <a:schemeClr val="dk2"/>
              </a:buClr>
              <a:buSzPct val="100000"/>
              <a:buFont typeface="Trebuchet MS"/>
              <a:buChar char="○"/>
            </a:pPr>
            <a:r>
              <a:rPr lang="en" sz="1600" dirty="0"/>
              <a:t>features the long template with fields for </a:t>
            </a:r>
          </a:p>
          <a:p>
            <a:pPr marL="1371600" lvl="2" indent="-317500" rtl="0">
              <a:spcBef>
                <a:spcPts val="0"/>
              </a:spcBef>
              <a:buClr>
                <a:schemeClr val="dk2"/>
              </a:buClr>
              <a:buSzPct val="100000"/>
              <a:buFont typeface="Trebuchet MS"/>
              <a:buChar char="■"/>
            </a:pPr>
            <a:r>
              <a:rPr lang="en" sz="1600" dirty="0"/>
              <a:t>stakeholders</a:t>
            </a:r>
          </a:p>
          <a:p>
            <a:pPr marL="1371600" lvl="2" indent="-317500" rtl="0">
              <a:spcBef>
                <a:spcPts val="0"/>
              </a:spcBef>
              <a:buClr>
                <a:schemeClr val="dk2"/>
              </a:buClr>
              <a:buSzPct val="100000"/>
              <a:buFont typeface="Trebuchet MS"/>
              <a:buChar char="■"/>
            </a:pPr>
            <a:r>
              <a:rPr lang="en" sz="1600" dirty="0"/>
              <a:t>minimum guarantees</a:t>
            </a:r>
          </a:p>
          <a:p>
            <a:pPr marL="1371600" lvl="2" indent="-317500" rtl="0">
              <a:spcBef>
                <a:spcPts val="0"/>
              </a:spcBef>
              <a:buClr>
                <a:schemeClr val="dk2"/>
              </a:buClr>
              <a:buSzPct val="100000"/>
              <a:buFont typeface="Trebuchet MS"/>
              <a:buChar char="■"/>
            </a:pPr>
            <a:r>
              <a:rPr lang="en" sz="1600" dirty="0"/>
              <a:t>postconditions</a:t>
            </a:r>
          </a:p>
          <a:p>
            <a:pPr marL="1371600" lvl="2" indent="-317500" rtl="0">
              <a:spcBef>
                <a:spcPts val="0"/>
              </a:spcBef>
              <a:buClr>
                <a:schemeClr val="dk2"/>
              </a:buClr>
              <a:buSzPct val="100000"/>
              <a:buFont typeface="Trebuchet MS"/>
              <a:buChar char="■"/>
            </a:pPr>
            <a:r>
              <a:rPr lang="en" sz="1600" dirty="0"/>
              <a:t>business rules</a:t>
            </a:r>
          </a:p>
          <a:p>
            <a:pPr marL="1371600" lvl="2" indent="-317500" rtl="0">
              <a:spcBef>
                <a:spcPts val="0"/>
              </a:spcBef>
              <a:buClr>
                <a:schemeClr val="dk2"/>
              </a:buClr>
              <a:buSzPct val="100000"/>
              <a:buFont typeface="Trebuchet MS"/>
              <a:buChar char="■"/>
            </a:pPr>
            <a:r>
              <a:rPr lang="en" sz="1600" dirty="0"/>
              <a:t>performance constraints, and so on.</a:t>
            </a:r>
          </a:p>
          <a:p>
            <a:pPr marL="457200" lvl="0" indent="-317500" rtl="0">
              <a:buClr>
                <a:schemeClr val="dk2"/>
              </a:buClr>
              <a:buSzPct val="100000"/>
              <a:buFont typeface="Trebuchet MS"/>
              <a:buChar char="●"/>
            </a:pPr>
            <a:r>
              <a:rPr lang="en" sz="1600" dirty="0" smtClean="0"/>
              <a:t>The </a:t>
            </a:r>
            <a:r>
              <a:rPr lang="en" sz="1600" dirty="0"/>
              <a:t>three formats are not likely to converge, due to two forces in our industry</a:t>
            </a:r>
          </a:p>
          <a:p>
            <a:pPr marL="914400" lvl="1" indent="-317500" rtl="0">
              <a:spcBef>
                <a:spcPts val="0"/>
              </a:spcBef>
              <a:buClr>
                <a:schemeClr val="dk2"/>
              </a:buClr>
              <a:buSzPct val="100000"/>
              <a:buFont typeface="Trebuchet MS"/>
              <a:buChar char="○"/>
            </a:pPr>
            <a:r>
              <a:rPr lang="en" sz="1600" dirty="0"/>
              <a:t>multiple project situations and personality types will always produce various multiple degrees of formality in use case writing. </a:t>
            </a:r>
          </a:p>
          <a:p>
            <a:pPr marL="914400" lvl="1" indent="-317500" rtl="0">
              <a:spcBef>
                <a:spcPts val="0"/>
              </a:spcBef>
              <a:buClr>
                <a:schemeClr val="dk2"/>
              </a:buClr>
              <a:buSzPct val="100000"/>
              <a:buFont typeface="Trebuchet MS"/>
              <a:buChar char="○"/>
            </a:pPr>
            <a:r>
              <a:rPr lang="en" sz="1600" dirty="0"/>
              <a:t>ambitious people make their name by creating something new. As soon as a topic stabilizes, someone will look for an alternative that can claim its place in the pantheon of ideas.</a:t>
            </a:r>
          </a:p>
          <a:p>
            <a:pPr marL="457200" lvl="0" indent="-317500" rtl="0">
              <a:buClr>
                <a:schemeClr val="dk2"/>
              </a:buClr>
              <a:buSzPct val="100000"/>
              <a:buFont typeface="Trebuchet MS"/>
              <a:buChar char="●"/>
            </a:pPr>
            <a:r>
              <a:rPr lang="en" sz="1600" dirty="0" smtClean="0"/>
              <a:t>Conclusion</a:t>
            </a:r>
            <a:endParaRPr lang="en" sz="1600" dirty="0"/>
          </a:p>
          <a:p>
            <a:pPr marL="914400" lvl="1" indent="-317500" rtl="0">
              <a:spcBef>
                <a:spcPts val="0"/>
              </a:spcBef>
              <a:buClr>
                <a:schemeClr val="dk2"/>
              </a:buClr>
              <a:buSzPct val="100000"/>
              <a:buFont typeface="Trebuchet MS"/>
              <a:buChar char="○"/>
            </a:pPr>
            <a:r>
              <a:rPr lang="en" sz="1600" dirty="0"/>
              <a:t>multiple requirements forms will always be present</a:t>
            </a:r>
          </a:p>
          <a:p>
            <a:pPr marL="914400" lvl="1" indent="-317500" rtl="0">
              <a:spcBef>
                <a:spcPts val="0"/>
              </a:spcBef>
              <a:buClr>
                <a:schemeClr val="dk2"/>
              </a:buClr>
              <a:buSzPct val="100000"/>
              <a:buFont typeface="Trebuchet MS"/>
              <a:buChar char="○"/>
            </a:pPr>
            <a:r>
              <a:rPr lang="en" sz="1600" dirty="0"/>
              <a:t>multiple levels of formality will always be needed</a:t>
            </a:r>
          </a:p>
        </p:txBody>
      </p:sp>
      <p:sp>
        <p:nvSpPr>
          <p:cNvPr id="80" name="Shape 80"/>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Degrees of Detail</a:t>
            </a:r>
          </a:p>
        </p:txBody>
      </p:sp>
      <p:sp>
        <p:nvSpPr>
          <p:cNvPr id="81" name="Shape 81"/>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82" name="Shape 82"/>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marL="457200" lvl="0" indent="-317500" rtl="0">
              <a:buClr>
                <a:schemeClr val="dk2"/>
              </a:buClr>
              <a:buSzPct val="100000"/>
              <a:buFont typeface="Trebuchet MS"/>
              <a:buChar char="●"/>
            </a:pPr>
            <a:r>
              <a:rPr lang="en" sz="2400" dirty="0" smtClean="0"/>
              <a:t>Two </a:t>
            </a:r>
            <a:r>
              <a:rPr lang="en" sz="2400" dirty="0"/>
              <a:t>common </a:t>
            </a:r>
            <a:r>
              <a:rPr lang="en" sz="2400" dirty="0" smtClean="0"/>
              <a:t>mistakes:</a:t>
            </a:r>
            <a:endParaRPr lang="en" sz="2400" dirty="0"/>
          </a:p>
          <a:p>
            <a:pPr marL="914400" lvl="1" indent="-317500" rtl="0">
              <a:spcBef>
                <a:spcPts val="0"/>
              </a:spcBef>
              <a:buClr>
                <a:schemeClr val="dk2"/>
              </a:buClr>
              <a:buSzPct val="100000"/>
              <a:buFont typeface="Trebuchet MS"/>
              <a:buChar char="○"/>
            </a:pPr>
            <a:r>
              <a:rPr lang="en" sz="2400" dirty="0"/>
              <a:t>including too many details</a:t>
            </a:r>
          </a:p>
          <a:p>
            <a:pPr marL="914400" lvl="1" indent="-317500" rtl="0">
              <a:spcBef>
                <a:spcPts val="0"/>
              </a:spcBef>
              <a:buClr>
                <a:schemeClr val="dk2"/>
              </a:buClr>
              <a:buSzPct val="100000"/>
              <a:buFont typeface="Trebuchet MS"/>
              <a:buChar char="○"/>
            </a:pPr>
            <a:r>
              <a:rPr lang="en" sz="2400" dirty="0"/>
              <a:t>including UI specifics</a:t>
            </a:r>
          </a:p>
          <a:p>
            <a:pPr marL="457200" lvl="0" indent="-317500" rtl="0">
              <a:buClr>
                <a:schemeClr val="dk2"/>
              </a:buClr>
              <a:buSzPct val="100000"/>
              <a:buFont typeface="Trebuchet MS"/>
              <a:buChar char="●"/>
            </a:pPr>
            <a:r>
              <a:rPr lang="en" sz="2400" dirty="0"/>
              <a:t>Result</a:t>
            </a:r>
          </a:p>
          <a:p>
            <a:pPr marL="914400" lvl="1" indent="-317500" rtl="0">
              <a:spcBef>
                <a:spcPts val="0"/>
              </a:spcBef>
              <a:buClr>
                <a:schemeClr val="dk2"/>
              </a:buClr>
              <a:buSzPct val="100000"/>
              <a:buFont typeface="Trebuchet MS"/>
              <a:buChar char="○"/>
            </a:pPr>
            <a:r>
              <a:rPr lang="en" sz="2400" dirty="0"/>
              <a:t>make the use cases long, hard to read, and brittle</a:t>
            </a:r>
          </a:p>
          <a:p>
            <a:pPr marL="457200" lvl="0" indent="-317500" rtl="0">
              <a:buClr>
                <a:schemeClr val="dk2"/>
              </a:buClr>
              <a:buSzPct val="100000"/>
              <a:buFont typeface="Trebuchet MS"/>
              <a:buChar char="●"/>
            </a:pPr>
            <a:r>
              <a:rPr lang="en" sz="2400" dirty="0"/>
              <a:t>The greatest value of the use case lies in </a:t>
            </a:r>
            <a:r>
              <a:rPr lang="en" sz="2400" i="1" dirty="0"/>
              <a:t>alternative </a:t>
            </a:r>
            <a:r>
              <a:rPr lang="en" sz="2400" dirty="0"/>
              <a:t>behaviors</a:t>
            </a:r>
          </a:p>
          <a:p>
            <a:pPr marL="914400" lvl="1" indent="-317500" rtl="0">
              <a:spcBef>
                <a:spcPts val="0"/>
              </a:spcBef>
              <a:buClr>
                <a:schemeClr val="dk2"/>
              </a:buClr>
              <a:buSzPct val="100000"/>
              <a:buFont typeface="Trebuchet MS"/>
              <a:buChar char="○"/>
            </a:pPr>
            <a:r>
              <a:rPr lang="en" sz="2400" dirty="0"/>
              <a:t>long Main Scenario … HUGE Alternative Scenario section</a:t>
            </a:r>
          </a:p>
          <a:p>
            <a:pPr marL="457200" lvl="0" indent="0" rtl="0">
              <a:buNone/>
            </a:pPr>
            <a:endParaRPr sz="2400" b="1" dirty="0"/>
          </a:p>
        </p:txBody>
      </p:sp>
      <p:sp>
        <p:nvSpPr>
          <p:cNvPr id="88" name="Shape 88"/>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Common Mis-steps</a:t>
            </a:r>
          </a:p>
        </p:txBody>
      </p:sp>
      <p:sp>
        <p:nvSpPr>
          <p:cNvPr id="89" name="Shape 89"/>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90" name="Shape 90"/>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457200" y="765733"/>
            <a:ext cx="8229600" cy="4108724"/>
          </a:xfrm>
          <a:prstGeom prst="rect">
            <a:avLst/>
          </a:prstGeom>
        </p:spPr>
        <p:txBody>
          <a:bodyPr lIns="91425" tIns="91425" rIns="91425" bIns="91425" anchor="t" anchorCtr="0">
            <a:noAutofit/>
          </a:bodyPr>
          <a:lstStyle/>
          <a:p>
            <a:pPr lvl="0" rtl="0">
              <a:lnSpc>
                <a:spcPct val="100000"/>
              </a:lnSpc>
              <a:buClr>
                <a:srgbClr val="000000"/>
              </a:buClr>
              <a:buSzPct val="78571"/>
              <a:buFont typeface="Arial"/>
              <a:buNone/>
            </a:pPr>
            <a:r>
              <a:rPr lang="en" sz="1600" b="1" dirty="0"/>
              <a:t>Use Case:</a:t>
            </a:r>
            <a:r>
              <a:rPr lang="en" sz="1600" dirty="0"/>
              <a:t> &lt;number&gt; &lt;the name should be the goal as a short active verb phrase&gt;</a:t>
            </a:r>
          </a:p>
          <a:p>
            <a:pPr lvl="0" rtl="0">
              <a:lnSpc>
                <a:spcPct val="100000"/>
              </a:lnSpc>
              <a:buNone/>
            </a:pPr>
            <a:endParaRPr sz="1600" dirty="0"/>
          </a:p>
          <a:p>
            <a:pPr lvl="0" rtl="0">
              <a:lnSpc>
                <a:spcPct val="100000"/>
              </a:lnSpc>
              <a:buClr>
                <a:srgbClr val="000000"/>
              </a:buClr>
              <a:buSzPct val="78571"/>
              <a:buFont typeface="Arial"/>
              <a:buNone/>
            </a:pPr>
            <a:r>
              <a:rPr lang="en" sz="1600" dirty="0"/>
              <a:t>CHARACTERISTIC INFORMATION</a:t>
            </a:r>
          </a:p>
          <a:p>
            <a:pPr marL="457200" lvl="0" indent="0" rtl="0">
              <a:lnSpc>
                <a:spcPct val="100000"/>
              </a:lnSpc>
              <a:buClr>
                <a:srgbClr val="000000"/>
              </a:buClr>
              <a:buSzPct val="78571"/>
              <a:buFont typeface="Arial"/>
              <a:buNone/>
            </a:pPr>
            <a:r>
              <a:rPr lang="en" sz="1600" b="1" dirty="0"/>
              <a:t>Goal in Context</a:t>
            </a:r>
            <a:r>
              <a:rPr lang="en" sz="1600" dirty="0"/>
              <a:t>: &lt;a longer statement of the goal, if needed&gt;</a:t>
            </a:r>
          </a:p>
          <a:p>
            <a:pPr marL="457200" lvl="0" indent="0" rtl="0">
              <a:lnSpc>
                <a:spcPct val="100000"/>
              </a:lnSpc>
              <a:buClr>
                <a:srgbClr val="000000"/>
              </a:buClr>
              <a:buSzPct val="78571"/>
              <a:buFont typeface="Arial"/>
              <a:buNone/>
            </a:pPr>
            <a:r>
              <a:rPr lang="en" sz="1600" b="1" dirty="0"/>
              <a:t>Scope</a:t>
            </a:r>
            <a:r>
              <a:rPr lang="en" sz="1600" dirty="0"/>
              <a:t>: &lt;what system is being considered black-box under design&gt;</a:t>
            </a:r>
          </a:p>
          <a:p>
            <a:pPr marL="457200" lvl="0" indent="0" rtl="0">
              <a:lnSpc>
                <a:spcPct val="100000"/>
              </a:lnSpc>
              <a:buClr>
                <a:srgbClr val="000000"/>
              </a:buClr>
              <a:buSzPct val="78571"/>
              <a:buFont typeface="Arial"/>
              <a:buNone/>
            </a:pPr>
            <a:r>
              <a:rPr lang="en" sz="1600" b="1" dirty="0"/>
              <a:t>Level</a:t>
            </a:r>
            <a:r>
              <a:rPr lang="en" sz="1600" dirty="0"/>
              <a:t>: &lt;one of: Summary, Primary task, Subfunction&gt;</a:t>
            </a:r>
          </a:p>
          <a:p>
            <a:pPr marL="457200" lvl="0" indent="0" rtl="0">
              <a:lnSpc>
                <a:spcPct val="100000"/>
              </a:lnSpc>
              <a:buClr>
                <a:srgbClr val="000000"/>
              </a:buClr>
              <a:buSzPct val="78571"/>
              <a:buFont typeface="Arial"/>
              <a:buNone/>
            </a:pPr>
            <a:r>
              <a:rPr lang="en" sz="1600" b="1" dirty="0"/>
              <a:t>Preconditions</a:t>
            </a:r>
            <a:r>
              <a:rPr lang="en" sz="1600" dirty="0"/>
              <a:t>: &lt;what we expect is already the state of the world&gt;</a:t>
            </a:r>
          </a:p>
          <a:p>
            <a:pPr marL="457200" lvl="0" indent="0" rtl="0">
              <a:lnSpc>
                <a:spcPct val="100000"/>
              </a:lnSpc>
              <a:buClr>
                <a:srgbClr val="000000"/>
              </a:buClr>
              <a:buSzPct val="78571"/>
              <a:buFont typeface="Arial"/>
              <a:buNone/>
            </a:pPr>
            <a:r>
              <a:rPr lang="en" sz="1600" b="1" dirty="0"/>
              <a:t>Success End Condition</a:t>
            </a:r>
            <a:r>
              <a:rPr lang="en" sz="1600" dirty="0"/>
              <a:t>: &lt;the state of the world upon successful completion&gt;</a:t>
            </a:r>
          </a:p>
          <a:p>
            <a:pPr marL="457200" lvl="0" indent="0" rtl="0">
              <a:lnSpc>
                <a:spcPct val="100000"/>
              </a:lnSpc>
              <a:buClr>
                <a:srgbClr val="000000"/>
              </a:buClr>
              <a:buSzPct val="78571"/>
              <a:buFont typeface="Arial"/>
              <a:buNone/>
            </a:pPr>
            <a:r>
              <a:rPr lang="en" sz="1600" b="1" dirty="0"/>
              <a:t>Failed End Condition</a:t>
            </a:r>
            <a:r>
              <a:rPr lang="en" sz="1600" dirty="0"/>
              <a:t>: &lt;the state of the world if goal abandoned&gt;</a:t>
            </a:r>
          </a:p>
          <a:p>
            <a:pPr marL="457200" lvl="0" indent="0" rtl="0">
              <a:lnSpc>
                <a:spcPct val="100000"/>
              </a:lnSpc>
              <a:buClr>
                <a:srgbClr val="000000"/>
              </a:buClr>
              <a:buSzPct val="78571"/>
              <a:buFont typeface="Arial"/>
              <a:buNone/>
            </a:pPr>
            <a:r>
              <a:rPr lang="en" sz="1600" b="1" dirty="0"/>
              <a:t>Primary Actor</a:t>
            </a:r>
            <a:r>
              <a:rPr lang="en" sz="1600" dirty="0"/>
              <a:t>: &lt;a role name for the primary actor, or description&gt;</a:t>
            </a:r>
          </a:p>
          <a:p>
            <a:pPr marL="457200" lvl="0" indent="0" rtl="0">
              <a:lnSpc>
                <a:spcPct val="100000"/>
              </a:lnSpc>
              <a:buClr>
                <a:srgbClr val="000000"/>
              </a:buClr>
              <a:buSzPct val="78571"/>
              <a:buFont typeface="Arial"/>
              <a:buNone/>
            </a:pPr>
            <a:r>
              <a:rPr lang="en" sz="1600" b="1" dirty="0"/>
              <a:t>Trigger</a:t>
            </a:r>
            <a:r>
              <a:rPr lang="en" sz="1600" dirty="0"/>
              <a:t>: &lt;the action upon the system that starts the use case, may be time event&gt;</a:t>
            </a:r>
          </a:p>
          <a:p>
            <a:pPr marL="457200" lvl="0" indent="0" rtl="0">
              <a:lnSpc>
                <a:spcPct val="100000"/>
              </a:lnSpc>
              <a:buNone/>
            </a:pPr>
            <a:endParaRPr sz="1600" dirty="0"/>
          </a:p>
          <a:p>
            <a:pPr lvl="0" rtl="0">
              <a:lnSpc>
                <a:spcPct val="100000"/>
              </a:lnSpc>
              <a:buClr>
                <a:srgbClr val="000000"/>
              </a:buClr>
              <a:buSzPct val="78571"/>
              <a:buFont typeface="Arial"/>
              <a:buNone/>
            </a:pPr>
            <a:r>
              <a:rPr lang="en" sz="1600" dirty="0"/>
              <a:t>MAIN SUCCESS SCENARIO</a:t>
            </a:r>
          </a:p>
          <a:p>
            <a:pPr marL="457200" lvl="0" indent="0" rtl="0">
              <a:lnSpc>
                <a:spcPct val="100000"/>
              </a:lnSpc>
              <a:buNone/>
            </a:pPr>
            <a:r>
              <a:rPr lang="en" sz="1600" dirty="0"/>
              <a:t>&lt;put here the steps of the scenario from trigger to goal delivery, and any cleanup after&gt;</a:t>
            </a:r>
          </a:p>
          <a:p>
            <a:pPr marL="457200" lvl="0" indent="0" rtl="0">
              <a:lnSpc>
                <a:spcPct val="100000"/>
              </a:lnSpc>
              <a:buNone/>
            </a:pPr>
            <a:r>
              <a:rPr lang="en" sz="1600" dirty="0"/>
              <a:t>&lt;step #&gt; &lt;action description&gt;</a:t>
            </a:r>
          </a:p>
        </p:txBody>
      </p:sp>
      <p:sp>
        <p:nvSpPr>
          <p:cNvPr id="96" name="Shape 96"/>
          <p:cNvSpPr txBox="1">
            <a:spLocks noGrp="1"/>
          </p:cNvSpPr>
          <p:nvPr>
            <p:ph type="title"/>
          </p:nvPr>
        </p:nvSpPr>
        <p:spPr>
          <a:xfrm>
            <a:off x="457200" y="205983"/>
            <a:ext cx="8229600" cy="479024"/>
          </a:xfrm>
          <a:prstGeom prst="rect">
            <a:avLst/>
          </a:prstGeom>
        </p:spPr>
        <p:txBody>
          <a:bodyPr lIns="91425" tIns="91425" rIns="91425" bIns="91425" anchor="b" anchorCtr="0">
            <a:noAutofit/>
          </a:bodyPr>
          <a:lstStyle/>
          <a:p>
            <a:pPr lvl="0" rtl="0">
              <a:spcBef>
                <a:spcPts val="0"/>
              </a:spcBef>
              <a:buNone/>
            </a:pPr>
            <a:r>
              <a:rPr lang="en" sz="2400"/>
              <a:t>Use Case Template (Cockburn)</a:t>
            </a:r>
          </a:p>
        </p:txBody>
      </p:sp>
      <p:sp>
        <p:nvSpPr>
          <p:cNvPr id="97" name="Shape 97"/>
          <p:cNvSpPr txBox="1"/>
          <p:nvPr/>
        </p:nvSpPr>
        <p:spPr>
          <a:xfrm>
            <a:off x="457201" y="4918388"/>
            <a:ext cx="2969699" cy="2204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rPr>
              <a:t>CS 305: Software Engineering I</a:t>
            </a:r>
          </a:p>
        </p:txBody>
      </p:sp>
      <p:sp>
        <p:nvSpPr>
          <p:cNvPr id="98" name="Shape 98"/>
          <p:cNvSpPr txBox="1"/>
          <p:nvPr/>
        </p:nvSpPr>
        <p:spPr>
          <a:xfrm>
            <a:off x="5717101" y="4918388"/>
            <a:ext cx="2969699" cy="220499"/>
          </a:xfrm>
          <a:prstGeom prst="rect">
            <a:avLst/>
          </a:prstGeom>
          <a:noFill/>
          <a:ln>
            <a:noFill/>
          </a:ln>
        </p:spPr>
        <p:txBody>
          <a:bodyPr lIns="91425" tIns="91425" rIns="91425" bIns="91425" anchor="t" anchorCtr="0">
            <a:noAutofit/>
          </a:bodyPr>
          <a:lstStyle/>
          <a:p>
            <a:pPr lvl="0" algn="r" rtl="0">
              <a:spcBef>
                <a:spcPts val="0"/>
              </a:spcBef>
              <a:buNone/>
            </a:pPr>
            <a:r>
              <a:rPr lang="en" sz="1000">
                <a:solidFill>
                  <a:srgbClr val="B7B7B7"/>
                </a:solidFill>
              </a:rPr>
              <a:t>Use Cases</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3383</Words>
  <Application>Microsoft Office PowerPoint</Application>
  <PresentationFormat>On-screen Show (16:9)</PresentationFormat>
  <Paragraphs>438</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Use Cases</vt:lpstr>
      <vt:lpstr>Introduction (see http://alistair.cockburn.us/Use+cases%2c+ten+years+later)</vt:lpstr>
      <vt:lpstr>Introduction (see http://alistair.cockburn.us/Use+cases%2c+ten+years+later)</vt:lpstr>
      <vt:lpstr>Introduction (see http://alistair.cockburn.us/Use+cases%2c+ten+years+later)</vt:lpstr>
      <vt:lpstr>Introduction (see http://alistair.cockburn.us/Use+cases%2c+ten+years+later)</vt:lpstr>
      <vt:lpstr>Use Case Degrees of Detail</vt:lpstr>
      <vt:lpstr>Use Case Degrees of Detail</vt:lpstr>
      <vt:lpstr>Common Mis-steps</vt:lpstr>
      <vt:lpstr>Use Case Template (Cockburn)</vt:lpstr>
      <vt:lpstr>Use Case Template</vt:lpstr>
      <vt:lpstr>Use Case Template</vt:lpstr>
      <vt:lpstr>Use Case Example (1 of 6)</vt:lpstr>
      <vt:lpstr>Use Case Example (2 of 6)</vt:lpstr>
      <vt:lpstr>Use Case Example (3 of 6)</vt:lpstr>
      <vt:lpstr>Use Case Example (4 of 6)</vt:lpstr>
      <vt:lpstr>Use Case Example (5 of 6)</vt:lpstr>
      <vt:lpstr>Use Case Example (6 of 6)</vt:lpstr>
      <vt:lpstr>Using, Staging, Tailoring the Template (Cockburn)</vt:lpstr>
      <vt:lpstr>Using, Staging, Tailoring the Template (Cockburn)</vt:lpstr>
      <vt:lpstr>Using, Staging, Tailoring the Template (Cockburn)</vt:lpstr>
      <vt:lpstr>Using, Staging, Tailoring the Template (Cockburn)</vt:lpstr>
      <vt:lpstr>Using, Staging, Tailoring the Template (Cockburn)</vt:lpstr>
      <vt:lpstr>Extended Example</vt:lpstr>
      <vt:lpstr>Pass/Fail Tests for Use Case Fields</vt:lpstr>
      <vt:lpstr>Definitions (*adapted from A. Cockburn)</vt:lpstr>
      <vt:lpstr>Pass/Fail Tests for Use Case Fields</vt:lpstr>
      <vt:lpstr>Pass/Fail Tests for Use Case Fields</vt:lpstr>
      <vt:lpstr>Definitions (*adapted from A. Cockburn)</vt:lpstr>
      <vt:lpstr>Definitions (*adapted from A. Cockburn)</vt:lpstr>
      <vt:lpstr>Definitions (*adapted from A. Cockburn)</vt:lpstr>
      <vt:lpstr>Definitions (*adapted from A. Cockburn)</vt:lpstr>
      <vt:lpstr>Definitions (*adapted from A. Cockburn)</vt:lpstr>
      <vt:lpstr>Definitions (*adapted from A. Cockburn)</vt:lpstr>
      <vt:lpstr>How to Write a Use Case (adapted from http://www.wikihow.com/Write-a-Use-Case)</vt:lpstr>
      <vt:lpstr>How to Write a Use Case</vt:lpstr>
      <vt:lpstr>How to Write a Use Case</vt:lpstr>
      <vt:lpstr>How to Write a Use Case</vt:lpstr>
      <vt:lpstr>How to Write a Use Case</vt:lpstr>
      <vt:lpstr>How to Write a Use Case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Stories ... who does what, when and how?</dc:title>
  <cp:lastModifiedBy>Paulus Wahjudi</cp:lastModifiedBy>
  <cp:revision>175</cp:revision>
  <dcterms:modified xsi:type="dcterms:W3CDTF">2015-09-18T13:40:20Z</dcterms:modified>
</cp:coreProperties>
</file>