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0" r:id="rId1"/>
  </p:sldMasterIdLst>
  <p:notesMasterIdLst>
    <p:notesMasterId r:id="rId3"/>
  </p:notesMasterIdLst>
  <p:sldIdLst>
    <p:sldId id="256" r:id="rId2"/>
  </p:sldIdLst>
  <p:sldSz cx="43891200" cy="32918400"/>
  <p:notesSz cx="28441650" cy="35756850"/>
  <p:defaultTextStyle>
    <a:lvl1pPr defTabSz="457200">
      <a:defRPr sz="3800">
        <a:latin typeface="Arial"/>
        <a:ea typeface="Arial"/>
        <a:cs typeface="Arial"/>
        <a:sym typeface="Arial"/>
      </a:defRPr>
    </a:lvl1pPr>
    <a:lvl2pPr indent="457200" defTabSz="457200">
      <a:defRPr sz="3800">
        <a:latin typeface="Arial"/>
        <a:ea typeface="Arial"/>
        <a:cs typeface="Arial"/>
        <a:sym typeface="Arial"/>
      </a:defRPr>
    </a:lvl2pPr>
    <a:lvl3pPr indent="914400" defTabSz="457200">
      <a:defRPr sz="3800">
        <a:latin typeface="Arial"/>
        <a:ea typeface="Arial"/>
        <a:cs typeface="Arial"/>
        <a:sym typeface="Arial"/>
      </a:defRPr>
    </a:lvl3pPr>
    <a:lvl4pPr indent="1371600" defTabSz="457200">
      <a:defRPr sz="3800">
        <a:latin typeface="Arial"/>
        <a:ea typeface="Arial"/>
        <a:cs typeface="Arial"/>
        <a:sym typeface="Arial"/>
      </a:defRPr>
    </a:lvl4pPr>
    <a:lvl5pPr indent="1828800" defTabSz="457200">
      <a:defRPr sz="3800">
        <a:latin typeface="Arial"/>
        <a:ea typeface="Arial"/>
        <a:cs typeface="Arial"/>
        <a:sym typeface="Arial"/>
      </a:defRPr>
    </a:lvl5pPr>
    <a:lvl6pPr defTabSz="457200">
      <a:defRPr sz="3800">
        <a:latin typeface="Arial"/>
        <a:ea typeface="Arial"/>
        <a:cs typeface="Arial"/>
        <a:sym typeface="Arial"/>
      </a:defRPr>
    </a:lvl6pPr>
    <a:lvl7pPr defTabSz="457200">
      <a:defRPr sz="3800">
        <a:latin typeface="Arial"/>
        <a:ea typeface="Arial"/>
        <a:cs typeface="Arial"/>
        <a:sym typeface="Arial"/>
      </a:defRPr>
    </a:lvl7pPr>
    <a:lvl8pPr defTabSz="457200">
      <a:defRPr sz="3800">
        <a:latin typeface="Arial"/>
        <a:ea typeface="Arial"/>
        <a:cs typeface="Arial"/>
        <a:sym typeface="Arial"/>
      </a:defRPr>
    </a:lvl8pPr>
    <a:lvl9pPr defTabSz="457200">
      <a:defRPr sz="3800">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ECDD"/>
          </a:solidFill>
        </a:fill>
      </a:tcStyle>
    </a:wholeTbl>
    <a:band2H>
      <a:tcTxStyle/>
      <a:tcStyle>
        <a:tcBdr/>
        <a:fill>
          <a:solidFill>
            <a:srgbClr val="E6F6E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CC99"/>
          </a:solidFill>
        </a:fill>
      </a:tcStyle>
    </a:firstRow>
  </a:tblStyle>
  <a:tblStyle styleId="{C7B018BB-80A7-4F77-B60F-C8B233D01FF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E6"/>
          </a:solidFill>
        </a:fill>
      </a:tcStyle>
    </a:wholeTbl>
    <a:band2H>
      <a:tcTxStyle/>
      <a:tcStyle>
        <a:tcBdr/>
        <a:fill>
          <a:solidFill>
            <a:srgbClr val="E7E7F3"/>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B9"/>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B9"/>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B9"/>
          </a:solidFill>
        </a:fill>
      </a:tcStyle>
    </a:firstRow>
  </a:tblStyle>
  <a:tblStyle styleId="{CF821DB8-F4EB-4A41-A1BA-3FCAFE7338EE}" styleName="">
    <a:tblBg/>
    <a:wholeTbl>
      <a:tcTxStyle b="on" i="on">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CC99"/>
          </a:solidFill>
        </a:fill>
      </a:tcStyle>
    </a:firstCol>
    <a:lastRow>
      <a:tcTxStyle b="on" i="on">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0CC99"/>
          </a:solidFill>
        </a:fill>
      </a:tcStyle>
    </a:firstRow>
  </a:tblStyle>
  <a:tblStyle styleId="{33BA23B1-9221-436E-865A-0063620EA4FD}" styleName="">
    <a:tblBg/>
    <a:wholeTbl>
      <a:tcTxStyle b="on" i="on">
        <a:font>
          <a:latin typeface="Arial"/>
          <a:ea typeface="Arial"/>
          <a:cs typeface="Arial"/>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Arial"/>
          <a:ea typeface="Arial"/>
          <a:cs typeface="Arial"/>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671" autoAdjust="0"/>
  </p:normalViewPr>
  <p:slideViewPr>
    <p:cSldViewPr>
      <p:cViewPr varScale="1">
        <p:scale>
          <a:sx n="24" d="100"/>
          <a:sy n="24" d="100"/>
        </p:scale>
        <p:origin x="1482" y="12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hape 5"/>
          <p:cNvSpPr>
            <a:spLocks noGrp="1" noRot="1" noChangeAspect="1"/>
          </p:cNvSpPr>
          <p:nvPr>
            <p:ph type="sldImg"/>
          </p:nvPr>
        </p:nvSpPr>
        <p:spPr>
          <a:xfrm>
            <a:off x="5284788" y="2684463"/>
            <a:ext cx="17872075" cy="13403262"/>
          </a:xfrm>
          <a:prstGeom prst="rect">
            <a:avLst/>
          </a:prstGeom>
        </p:spPr>
        <p:txBody>
          <a:bodyPr lIns="366843" tIns="183422" rIns="366843" bIns="183422"/>
          <a:lstStyle/>
          <a:p>
            <a:pPr lvl="0"/>
            <a:endParaRPr/>
          </a:p>
        </p:txBody>
      </p:sp>
      <p:sp>
        <p:nvSpPr>
          <p:cNvPr id="6" name="Shape 6"/>
          <p:cNvSpPr>
            <a:spLocks noGrp="1"/>
          </p:cNvSpPr>
          <p:nvPr>
            <p:ph type="body" sz="quarter" idx="1"/>
          </p:nvPr>
        </p:nvSpPr>
        <p:spPr>
          <a:xfrm>
            <a:off x="3792223" y="16984506"/>
            <a:ext cx="20857212" cy="16090582"/>
          </a:xfrm>
          <a:prstGeom prst="rect">
            <a:avLst/>
          </a:prstGeom>
        </p:spPr>
        <p:txBody>
          <a:bodyPr lIns="366843" tIns="183422" rIns="366843" bIns="183422"/>
          <a:lstStyle/>
          <a:p>
            <a:pPr lvl="0"/>
            <a:endParaRPr/>
          </a:p>
        </p:txBody>
      </p:sp>
    </p:spTree>
    <p:extLst>
      <p:ext uri="{BB962C8B-B14F-4D97-AF65-F5344CB8AC3E}">
        <p14:creationId xmlns:p14="http://schemas.microsoft.com/office/powerpoint/2010/main" val="2274683014"/>
      </p:ext>
    </p:extLst>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518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414106-B472-524C-8868-29864006E985}"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52274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414106-B472-524C-8868-29864006E985}"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4035837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414106-B472-524C-8868-29864006E985}"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767641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 name="Shape 4"/>
          <p:cNvSpPr>
            <a:spLocks noGrp="1"/>
          </p:cNvSpPr>
          <p:nvPr>
            <p:ph type="sldNum" sz="quarter" idx="2"/>
          </p:nvPr>
        </p:nvSpPr>
        <p:spPr>
          <a:prstGeom prst="rect">
            <a:avLst/>
          </a:prstGeom>
        </p:spPr>
        <p:txBody>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Lst>
            </a:lvl1p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414106-B472-524C-8868-29864006E985}"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11797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14106-B472-524C-8868-29864006E985}" type="datetimeFigureOut">
              <a:rPr lang="en-US" smtClean="0"/>
              <a:t>4/28/2015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77164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414106-B472-524C-8868-29864006E985}"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49455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414106-B472-524C-8868-29864006E985}" type="datetimeFigureOut">
              <a:rPr lang="en-US" smtClean="0"/>
              <a:t>4/28/2015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14576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414106-B472-524C-8868-29864006E985}" type="datetimeFigureOut">
              <a:rPr lang="en-US" smtClean="0"/>
              <a:t>4/28/2015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095380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14106-B472-524C-8868-29864006E985}" type="datetimeFigureOut">
              <a:rPr lang="en-US" smtClean="0"/>
              <a:t>4/28/2015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237574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14106-B472-524C-8868-29864006E985}"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23242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14106-B472-524C-8868-29864006E985}" type="datetimeFigureOut">
              <a:rPr lang="en-US" smtClean="0"/>
              <a:t>4/28/2015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lvl="0"/>
            <a:fld id="{86CB4B4D-7CA3-9044-876B-883B54F8677D}" type="slidenum">
              <a:rPr lang="en-US" smtClean="0"/>
              <a:t>‹#›</a:t>
            </a:fld>
            <a:endParaRPr lang="en-US"/>
          </a:p>
        </p:txBody>
      </p:sp>
    </p:spTree>
    <p:extLst>
      <p:ext uri="{BB962C8B-B14F-4D97-AF65-F5344CB8AC3E}">
        <p14:creationId xmlns:p14="http://schemas.microsoft.com/office/powerpoint/2010/main" val="3972492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B1414106-B472-524C-8868-29864006E985}" type="datetimeFigureOut">
              <a:rPr lang="en-US" smtClean="0"/>
              <a:t>4/28/2015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pPr lvl="0"/>
            <a:fld id="{86CB4B4D-7CA3-9044-876B-883B54F8677D}" type="slidenum">
              <a:rPr lang="en-US" smtClean="0"/>
              <a:t>‹#›</a:t>
            </a:fld>
            <a:endParaRPr lang="en-US"/>
          </a:p>
        </p:txBody>
      </p:sp>
    </p:spTree>
    <p:extLst>
      <p:ext uri="{BB962C8B-B14F-4D97-AF65-F5344CB8AC3E}">
        <p14:creationId xmlns:p14="http://schemas.microsoft.com/office/powerpoint/2010/main" val="1496920001"/>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EF9F4"/>
            </a:gs>
            <a:gs pos="100000">
              <a:srgbClr val="60C99C"/>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0" name="Group 10"/>
          <p:cNvGrpSpPr/>
          <p:nvPr/>
        </p:nvGrpSpPr>
        <p:grpSpPr>
          <a:xfrm>
            <a:off x="2193925" y="727075"/>
            <a:ext cx="39503350" cy="7197728"/>
            <a:chOff x="0" y="725853"/>
            <a:chExt cx="39503350" cy="7197726"/>
          </a:xfrm>
        </p:grpSpPr>
        <p:sp>
          <p:nvSpPr>
            <p:cNvPr id="8" name="Shape 8"/>
            <p:cNvSpPr/>
            <p:nvPr/>
          </p:nvSpPr>
          <p:spPr>
            <a:xfrm>
              <a:off x="0" y="725853"/>
              <a:ext cx="39503350" cy="7197726"/>
            </a:xfrm>
            <a:prstGeom prst="rect">
              <a:avLst/>
            </a:prstGeom>
            <a:gradFill flip="none" rotWithShape="1">
              <a:gsLst>
                <a:gs pos="0">
                  <a:srgbClr val="60C99C"/>
                </a:gs>
                <a:gs pos="11000">
                  <a:srgbClr val="FFFFFF"/>
                </a:gs>
                <a:gs pos="89999">
                  <a:srgbClr val="FFFFFF"/>
                </a:gs>
                <a:gs pos="100000">
                  <a:srgbClr val="60C99C"/>
                </a:gs>
              </a:gsLst>
              <a:lin ang="16200000" scaled="0"/>
            </a:gradFill>
            <a:ln w="12700" cap="flat">
              <a:noFill/>
              <a:miter lim="400000"/>
            </a:ln>
            <a:effectLst/>
          </p:spPr>
          <p:txBody>
            <a:bodyPr wrap="square" lIns="0" tIns="0" rIns="0" bIns="0" numCol="1" anchor="ctr">
              <a:noAutofit/>
            </a:bodyPr>
            <a:lstStyle/>
            <a:p>
              <a:pPr lvl="0" algn="ctr" defTabSz="9144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6000" i="1"/>
              </a:pPr>
              <a:endParaRPr/>
            </a:p>
          </p:txBody>
        </p:sp>
        <p:sp>
          <p:nvSpPr>
            <p:cNvPr id="9" name="Shape 9"/>
            <p:cNvSpPr/>
            <p:nvPr/>
          </p:nvSpPr>
          <p:spPr>
            <a:xfrm>
              <a:off x="0" y="2240683"/>
              <a:ext cx="39503350" cy="41680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35080" tIns="235080" rIns="235080" bIns="235080" numCol="1" anchor="ctr">
              <a:spAutoFit/>
            </a:bodyPr>
            <a:lstStyle/>
            <a:p>
              <a:pPr lvl="0" algn="ctr" defTabSz="9144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800"/>
              </a:pPr>
              <a:endParaRPr lang="en-US" sz="10800" dirty="0" smtClean="0">
                <a:latin typeface="Arial Bold"/>
                <a:ea typeface="Arial Bold"/>
                <a:cs typeface="Arial Bold"/>
                <a:sym typeface="Arial Bold"/>
              </a:endParaRPr>
            </a:p>
            <a:p>
              <a:pPr lvl="0" algn="ctr" defTabSz="9144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defRPr sz="1800"/>
              </a:pPr>
              <a:r>
                <a:rPr lang="en-US" sz="7200" dirty="0" smtClean="0">
                  <a:latin typeface="Arial Bold"/>
                  <a:ea typeface="Arial Bold"/>
                  <a:cs typeface="Arial Bold"/>
                  <a:sym typeface="Arial Bold"/>
                </a:rPr>
                <a:t>N</a:t>
              </a:r>
              <a:r>
                <a:rPr sz="7200" dirty="0" smtClean="0">
                  <a:latin typeface="Arial Bold"/>
                  <a:ea typeface="Arial Bold"/>
                  <a:cs typeface="Arial Bold"/>
                  <a:sym typeface="Arial Bold"/>
                </a:rPr>
                <a:t>icholas Alexander</a:t>
              </a:r>
              <a:r>
                <a:rPr lang="en-US" sz="7200" dirty="0" smtClean="0">
                  <a:latin typeface="Arial Bold"/>
                  <a:ea typeface="Arial Bold"/>
                  <a:cs typeface="Arial Bold"/>
                  <a:sym typeface="Arial Bold"/>
                </a:rPr>
                <a:t> (Advisor: </a:t>
              </a:r>
              <a:r>
                <a:rPr sz="7200" dirty="0" smtClean="0">
                  <a:latin typeface="Arial Bold"/>
                  <a:ea typeface="Arial Bold"/>
                  <a:cs typeface="Arial Bold"/>
                  <a:sym typeface="Arial Bold"/>
                </a:rPr>
                <a:t>Dr</a:t>
              </a:r>
              <a:r>
                <a:rPr sz="7200" dirty="0">
                  <a:latin typeface="Arial Bold"/>
                  <a:ea typeface="Arial Bold"/>
                  <a:cs typeface="Arial Bold"/>
                  <a:sym typeface="Arial Bold"/>
                </a:rPr>
                <a:t>. Hyoil </a:t>
              </a:r>
              <a:r>
                <a:rPr sz="7200" dirty="0" smtClean="0">
                  <a:latin typeface="Arial Bold"/>
                  <a:ea typeface="Arial Bold"/>
                  <a:cs typeface="Arial Bold"/>
                  <a:sym typeface="Arial Bold"/>
                </a:rPr>
                <a:t>Han</a:t>
              </a:r>
              <a:r>
                <a:rPr lang="en-US" sz="7200" dirty="0" smtClean="0">
                  <a:latin typeface="Arial Bold"/>
                  <a:ea typeface="Arial Bold"/>
                  <a:cs typeface="Arial Bold"/>
                  <a:sym typeface="Arial Bold"/>
                </a:rPr>
                <a:t>)</a:t>
              </a:r>
              <a:r>
                <a:rPr sz="5500" baseline="30000" dirty="0">
                  <a:latin typeface="Arial Bold"/>
                  <a:ea typeface="Arial Bold"/>
                  <a:cs typeface="Arial Bold"/>
                  <a:sym typeface="Arial Bold"/>
                </a:rPr>
                <a:t/>
              </a:r>
              <a:br>
                <a:rPr sz="5500" baseline="30000" dirty="0">
                  <a:latin typeface="Arial Bold"/>
                  <a:ea typeface="Arial Bold"/>
                  <a:cs typeface="Arial Bold"/>
                  <a:sym typeface="Arial Bold"/>
                </a:rPr>
              </a:br>
              <a:r>
                <a:rPr sz="6000" i="1" dirty="0" smtClean="0"/>
                <a:t>Weisberg </a:t>
              </a:r>
              <a:r>
                <a:rPr sz="6000" i="1" dirty="0"/>
                <a:t>Division of Engineering and Computer </a:t>
              </a:r>
              <a:r>
                <a:rPr sz="6000" i="1" dirty="0" smtClean="0"/>
                <a:t>Science</a:t>
              </a:r>
              <a:r>
                <a:rPr lang="en-US" sz="6000" i="1" dirty="0"/>
                <a:t>, Marshall University </a:t>
              </a:r>
              <a:endParaRPr sz="6000" i="1" baseline="30000" dirty="0"/>
            </a:p>
          </p:txBody>
        </p:sp>
      </p:grpSp>
      <p:sp>
        <p:nvSpPr>
          <p:cNvPr id="14" name="Shape 14"/>
          <p:cNvSpPr/>
          <p:nvPr/>
        </p:nvSpPr>
        <p:spPr>
          <a:xfrm>
            <a:off x="615950" y="9808478"/>
            <a:ext cx="12604750" cy="15166881"/>
          </a:xfrm>
          <a:prstGeom prst="rect">
            <a:avLst/>
          </a:prstGeom>
          <a:ln w="12700">
            <a:miter lim="400000"/>
          </a:ln>
          <a:extLst>
            <a:ext uri="{C572A759-6A51-4108-AA02-DFA0A04FC94B}">
              <ma14:wrappingTextBoxFlag xmlns="" xmlns:ma14="http://schemas.microsoft.com/office/mac/drawingml/2011/main" val="1"/>
            </a:ext>
          </a:extLst>
        </p:spPr>
        <p:txBody>
          <a:bodyPr lIns="85679" tIns="85679" rIns="85679" bIns="85679">
            <a:spAutoFit/>
          </a:bodyPr>
          <a:lstStyle/>
          <a:p>
            <a:pPr lvl="0" defTabSz="914400">
              <a:spcBef>
                <a:spcPts val="23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800"/>
            </a:pPr>
            <a:r>
              <a:rPr lang="en-US" sz="3600" dirty="0" smtClean="0"/>
              <a:t>	In the biomedical domain, papers are published at an astonishing rate. The rate, for a single publisher, was estimated to be roughly 1.5 articles per minute or about 800,000 per year. It is purely impossible for humans to keep up with the amount of papers submitted. Therefore, it is extremely desirable to have an autonomous system that can accurately analyze and summarize new publications. The generated summaries could then be used to classify papers or be used within a publication reader whereby clicking on a citation would display the summary for the cited text or entire cited paper.</a:t>
            </a:r>
          </a:p>
          <a:p>
            <a:pPr lvl="0" defTabSz="914400">
              <a:spcBef>
                <a:spcPts val="23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800"/>
            </a:pPr>
            <a:r>
              <a:rPr lang="en-US" sz="3600" dirty="0" smtClean="0"/>
              <a:t>	Today, two methods of paper summarization prevail: the paper abstract and relevant points from cited papers. The major concern with a publication abstract is that the abstract does not express the long-lasting implications of the paper. For example, the abstract many only summarize the methods and results but may not specify how the results could be used. The flaw with a summary of relevant points from cited text is the lack of context from the original publication. Without reading the cited paper, the reader will not know how that author expressed their claim.</a:t>
            </a:r>
          </a:p>
          <a:p>
            <a:pPr lvl="0" defTabSz="914400">
              <a:spcBef>
                <a:spcPts val="23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800"/>
            </a:pPr>
            <a:r>
              <a:rPr lang="en-US" sz="3600" dirty="0" smtClean="0"/>
              <a:t>	In order to remedy these two drawbacks, the autonomous system should group cited text by facets. Facets refer to the areas of text in a paper - such as the methods, data, results, and conclusion. This would allow the system to cluster text spans of the same facet and improve the summary.</a:t>
            </a:r>
          </a:p>
        </p:txBody>
      </p:sp>
      <p:sp>
        <p:nvSpPr>
          <p:cNvPr id="16" name="Shape 16"/>
          <p:cNvSpPr/>
          <p:nvPr/>
        </p:nvSpPr>
        <p:spPr>
          <a:xfrm>
            <a:off x="14353691" y="9851548"/>
            <a:ext cx="14244397" cy="11619755"/>
          </a:xfrm>
          <a:prstGeom prst="rect">
            <a:avLst/>
          </a:prstGeom>
          <a:ln w="12700">
            <a:miter lim="400000"/>
          </a:ln>
          <a:extLst>
            <a:ext uri="{C572A759-6A51-4108-AA02-DFA0A04FC94B}">
              <ma14:wrappingTextBoxFlag xmlns="" xmlns:ma14="http://schemas.microsoft.com/office/mac/drawingml/2011/main" val="1"/>
            </a:ext>
          </a:extLst>
        </p:spPr>
        <p:txBody>
          <a:bodyPr wrap="square" lIns="85679" tIns="85679" rIns="85679" bIns="85679">
            <a:spAutoFit/>
          </a:bodyPr>
          <a:lstStyle/>
          <a:p>
            <a:pPr marL="571500" lvl="0" indent="-571500" defTabSz="914400">
              <a:spcBef>
                <a:spcPts val="23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800"/>
            </a:pPr>
            <a:r>
              <a:rPr lang="en-US" sz="3600" dirty="0" smtClean="0"/>
              <a:t>Read in full text of every cited paper for a given reference paper.</a:t>
            </a:r>
          </a:p>
          <a:p>
            <a:pPr marL="571500" lvl="0" indent="-571500" defTabSz="914400">
              <a:spcBef>
                <a:spcPts val="23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800"/>
            </a:pPr>
            <a:r>
              <a:rPr lang="en-US" sz="3600" dirty="0" smtClean="0"/>
              <a:t>Remove words that are not meaningful and occur frequently. Examples of stop words include most prepositions such as ‘of’ and ‘the.’</a:t>
            </a:r>
          </a:p>
          <a:p>
            <a:pPr marL="571500" lvl="0" indent="-571500" defTabSz="914400">
              <a:spcBef>
                <a:spcPts val="23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800"/>
            </a:pPr>
            <a:r>
              <a:rPr lang="en-US" sz="3600" dirty="0" smtClean="0"/>
              <a:t>Reduce all words to their base forms. This reverts all plural words and past-tense words to their singular, present tense base. For example, calculates becomes calculate; calculated becomes calculate; calculation becomes calculate.</a:t>
            </a:r>
            <a:endParaRPr lang="en-US" sz="3600" dirty="0"/>
          </a:p>
          <a:p>
            <a:pPr marL="571500" lvl="0" indent="-571500" defTabSz="914400">
              <a:spcBef>
                <a:spcPts val="23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800"/>
            </a:pPr>
            <a:r>
              <a:rPr lang="en-US" sz="3600" dirty="0" smtClean="0"/>
              <a:t>Determine the number of times every word is used in the cited text to create frequency distribution. The most-occurring terms are considered important. Gather all sentences in cited text that contain the frequent terms.</a:t>
            </a:r>
          </a:p>
          <a:p>
            <a:pPr marL="571500" lvl="0" indent="-571500" defTabSz="914400">
              <a:spcBef>
                <a:spcPts val="23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800"/>
            </a:pPr>
            <a:r>
              <a:rPr lang="en-US" sz="3600" dirty="0" smtClean="0"/>
              <a:t>Calculate the cosine similarity between each gathered sentence and every other gathered sentence. Because closely related sentences are likely important, high cosine similarity values are desired.</a:t>
            </a:r>
          </a:p>
          <a:p>
            <a:pPr marL="571500" lvl="0" indent="-571500" defTabSz="914400">
              <a:spcBef>
                <a:spcPts val="2300"/>
              </a:spcBef>
              <a:buClr>
                <a:srgbClr val="000000"/>
              </a:buClr>
              <a:buSzPct val="100000"/>
              <a:buFont typeface="Arial" panose="020B0604020202020204"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800"/>
            </a:pPr>
            <a:r>
              <a:rPr lang="en-US" sz="3600" dirty="0" smtClean="0"/>
              <a:t>Combine sentences with highest cosine similarity values until 250 words are used – resulting in the autonomous summary.</a:t>
            </a:r>
            <a:endParaRPr sz="3600" dirty="0"/>
          </a:p>
        </p:txBody>
      </p:sp>
      <p:sp>
        <p:nvSpPr>
          <p:cNvPr id="17" name="Shape 17"/>
          <p:cNvSpPr/>
          <p:nvPr/>
        </p:nvSpPr>
        <p:spPr>
          <a:xfrm>
            <a:off x="29565600" y="9982200"/>
            <a:ext cx="13893801" cy="3497018"/>
          </a:xfrm>
          <a:prstGeom prst="rect">
            <a:avLst/>
          </a:prstGeom>
          <a:ln w="12700">
            <a:miter lim="400000"/>
          </a:ln>
          <a:extLst>
            <a:ext uri="{C572A759-6A51-4108-AA02-DFA0A04FC94B}">
              <ma14:wrappingTextBoxFlag xmlns="" xmlns:ma14="http://schemas.microsoft.com/office/mac/drawingml/2011/main" val="1"/>
            </a:ext>
          </a:extLst>
        </p:spPr>
        <p:txBody>
          <a:bodyPr wrap="square" lIns="85679" tIns="85679" rIns="85679" bIns="85679">
            <a:spAutoFit/>
          </a:bodyPr>
          <a:lstStyle>
            <a:lvl1pPr defTabSz="914400">
              <a:spcBef>
                <a:spcPts val="23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800"/>
            </a:lvl1pPr>
          </a:lstStyle>
          <a:p>
            <a:pPr lvl="0"/>
            <a:r>
              <a:rPr lang="en-US" sz="3600" dirty="0" smtClean="0"/>
              <a:t>After applying the cosine similarity measure across all sentences in the cited papers, a 250 word summary was generated by the autonomous system. As part of the supplied training data, there are 4 model, human-written summaries. To evaluate a generated summary, a naïve word-matching metric was used to compare the generated summary to the model summaries.</a:t>
            </a:r>
            <a:endParaRPr sz="3600" dirty="0"/>
          </a:p>
        </p:txBody>
      </p:sp>
      <p:sp>
        <p:nvSpPr>
          <p:cNvPr id="18" name="Shape 18"/>
          <p:cNvSpPr/>
          <p:nvPr/>
        </p:nvSpPr>
        <p:spPr>
          <a:xfrm>
            <a:off x="609599" y="9982200"/>
            <a:ext cx="12725402" cy="430582"/>
          </a:xfrm>
          <a:prstGeom prst="rect">
            <a:avLst/>
          </a:prstGeom>
          <a:ln w="12700">
            <a:miter lim="400000"/>
          </a:ln>
        </p:spPr>
        <p:txBody>
          <a:bodyPr lIns="85679" tIns="85679" rIns="85679" bIns="85679">
            <a:spAutoFit/>
          </a:bodyPr>
          <a:lstStyle/>
          <a:p>
            <a:pPr lvl="0" defTabSz="914400">
              <a:spcBef>
                <a:spcPts val="23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Lst>
              <a:defRPr sz="1800"/>
            </a:pPr>
            <a:endParaRPr/>
          </a:p>
        </p:txBody>
      </p:sp>
      <p:pic>
        <p:nvPicPr>
          <p:cNvPr id="20" name="image.png"/>
          <p:cNvPicPr/>
          <p:nvPr/>
        </p:nvPicPr>
        <p:blipFill>
          <a:blip r:embed="rId3">
            <a:extLst/>
          </a:blip>
          <a:stretch>
            <a:fillRect/>
          </a:stretch>
        </p:blipFill>
        <p:spPr>
          <a:xfrm>
            <a:off x="2847975" y="2151062"/>
            <a:ext cx="5473700" cy="3609976"/>
          </a:xfrm>
          <a:prstGeom prst="rect">
            <a:avLst/>
          </a:prstGeom>
          <a:ln w="12700">
            <a:miter lim="400000"/>
          </a:ln>
        </p:spPr>
      </p:pic>
      <p:pic>
        <p:nvPicPr>
          <p:cNvPr id="21" name="image.png"/>
          <p:cNvPicPr/>
          <p:nvPr/>
        </p:nvPicPr>
        <p:blipFill>
          <a:blip r:embed="rId3">
            <a:extLst/>
          </a:blip>
          <a:stretch>
            <a:fillRect/>
          </a:stretch>
        </p:blipFill>
        <p:spPr>
          <a:xfrm>
            <a:off x="35386962" y="2103437"/>
            <a:ext cx="5473701" cy="3609976"/>
          </a:xfrm>
          <a:prstGeom prst="rect">
            <a:avLst/>
          </a:prstGeom>
          <a:ln w="12700">
            <a:miter lim="400000"/>
          </a:ln>
        </p:spPr>
      </p:pic>
      <p:grpSp>
        <p:nvGrpSpPr>
          <p:cNvPr id="30" name="Group 30"/>
          <p:cNvGrpSpPr/>
          <p:nvPr/>
        </p:nvGrpSpPr>
        <p:grpSpPr>
          <a:xfrm>
            <a:off x="29565600" y="8164468"/>
            <a:ext cx="13893801" cy="1371600"/>
            <a:chOff x="0" y="-468163"/>
            <a:chExt cx="13893800" cy="1371600"/>
          </a:xfrm>
        </p:grpSpPr>
        <p:sp>
          <p:nvSpPr>
            <p:cNvPr id="28" name="Shape 28"/>
            <p:cNvSpPr/>
            <p:nvPr/>
          </p:nvSpPr>
          <p:spPr>
            <a:xfrm>
              <a:off x="0" y="-468163"/>
              <a:ext cx="13893800" cy="1371600"/>
            </a:xfrm>
            <a:prstGeom prst="rect">
              <a:avLst/>
            </a:prstGeom>
            <a:gradFill flip="none" rotWithShape="1">
              <a:gsLst>
                <a:gs pos="0">
                  <a:srgbClr val="60C99C"/>
                </a:gs>
                <a:gs pos="25000">
                  <a:srgbClr val="FFFFFF"/>
                </a:gs>
                <a:gs pos="75000">
                  <a:srgbClr val="FFFFFF"/>
                </a:gs>
                <a:gs pos="91999">
                  <a:srgbClr val="60C99C"/>
                </a:gs>
                <a:gs pos="100000">
                  <a:srgbClr val="60C99C"/>
                </a:gs>
              </a:gsLst>
              <a:lin ang="16200000" scaled="0"/>
            </a:gradFill>
            <a:ln w="9360" cap="flat">
              <a:solidFill>
                <a:srgbClr val="000000"/>
              </a:solidFill>
              <a:prstDash val="solid"/>
              <a:round/>
            </a:ln>
            <a:effectLst/>
          </p:spPr>
          <p:txBody>
            <a:bodyPr wrap="square" lIns="0" tIns="0" rIns="0" bIns="0" numCol="1" anchor="ctr">
              <a:noAutofit/>
            </a:bodyPr>
            <a:lstStyle/>
            <a:p>
              <a:pPr lvl="0" algn="ctr" defTabSz="9144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5400">
                  <a:latin typeface="Arial Bold"/>
                  <a:ea typeface="Arial Bold"/>
                  <a:cs typeface="Arial Bold"/>
                  <a:sym typeface="Arial Bold"/>
                </a:defRPr>
              </a:pPr>
              <a:endParaRPr/>
            </a:p>
          </p:txBody>
        </p:sp>
        <p:sp>
          <p:nvSpPr>
            <p:cNvPr id="29" name="Shape 29"/>
            <p:cNvSpPr/>
            <p:nvPr/>
          </p:nvSpPr>
          <p:spPr>
            <a:xfrm>
              <a:off x="3460209" y="-284377"/>
              <a:ext cx="7059532" cy="10040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85679" tIns="85679" rIns="85679" bIns="85679" numCol="1" anchor="ctr">
              <a:spAutoFit/>
            </a:bodyPr>
            <a:lstStyle>
              <a:lvl1pPr algn="ctr" defTabSz="9144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5400">
                  <a:latin typeface="Arial Bold"/>
                  <a:ea typeface="Arial Bold"/>
                  <a:cs typeface="Arial Bold"/>
                  <a:sym typeface="Arial Bold"/>
                </a:defRPr>
              </a:lvl1pPr>
            </a:lstStyle>
            <a:p>
              <a:pPr lvl="0">
                <a:defRPr sz="1800"/>
              </a:pPr>
              <a:r>
                <a:rPr lang="en-US" sz="5400" dirty="0" smtClean="0"/>
                <a:t>Evaluation &amp; Results</a:t>
              </a:r>
              <a:endParaRPr sz="5400" dirty="0"/>
            </a:p>
          </p:txBody>
        </p:sp>
      </p:grpSp>
      <p:grpSp>
        <p:nvGrpSpPr>
          <p:cNvPr id="45" name="Group 24"/>
          <p:cNvGrpSpPr/>
          <p:nvPr/>
        </p:nvGrpSpPr>
        <p:grpSpPr>
          <a:xfrm>
            <a:off x="304799" y="25222200"/>
            <a:ext cx="12725404" cy="1371600"/>
            <a:chOff x="-1" y="0"/>
            <a:chExt cx="12725402" cy="1371600"/>
          </a:xfrm>
        </p:grpSpPr>
        <p:sp>
          <p:nvSpPr>
            <p:cNvPr id="46" name="Shape 22"/>
            <p:cNvSpPr/>
            <p:nvPr/>
          </p:nvSpPr>
          <p:spPr>
            <a:xfrm>
              <a:off x="-1" y="0"/>
              <a:ext cx="12725402" cy="1371600"/>
            </a:xfrm>
            <a:prstGeom prst="rect">
              <a:avLst/>
            </a:prstGeom>
            <a:gradFill flip="none" rotWithShape="1">
              <a:gsLst>
                <a:gs pos="0">
                  <a:srgbClr val="60C99C"/>
                </a:gs>
                <a:gs pos="25000">
                  <a:srgbClr val="FFFFFF"/>
                </a:gs>
                <a:gs pos="75000">
                  <a:srgbClr val="FFFFFF"/>
                </a:gs>
                <a:gs pos="91999">
                  <a:srgbClr val="60C99C"/>
                </a:gs>
                <a:gs pos="100000">
                  <a:srgbClr val="60C99C"/>
                </a:gs>
              </a:gsLst>
              <a:lin ang="16200000" scaled="0"/>
            </a:gradFill>
            <a:ln w="9360" cap="flat">
              <a:solidFill>
                <a:srgbClr val="000000"/>
              </a:solidFill>
              <a:prstDash val="solid"/>
              <a:round/>
            </a:ln>
            <a:effectLst/>
          </p:spPr>
          <p:txBody>
            <a:bodyPr wrap="square" lIns="0" tIns="0" rIns="0" bIns="0" numCol="1" anchor="ctr">
              <a:noAutofit/>
            </a:bodyPr>
            <a:lstStyle/>
            <a:p>
              <a:pPr lvl="0" algn="ctr" defTabSz="9144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5400">
                  <a:latin typeface="Arial Bold"/>
                  <a:ea typeface="Arial Bold"/>
                  <a:cs typeface="Arial Bold"/>
                  <a:sym typeface="Arial Bold"/>
                </a:defRPr>
              </a:pPr>
              <a:endParaRPr/>
            </a:p>
          </p:txBody>
        </p:sp>
        <p:sp>
          <p:nvSpPr>
            <p:cNvPr id="47" name="Shape 23"/>
            <p:cNvSpPr/>
            <p:nvPr/>
          </p:nvSpPr>
          <p:spPr>
            <a:xfrm>
              <a:off x="4216615" y="183786"/>
              <a:ext cx="4292172" cy="10040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85679" tIns="85679" rIns="85679" bIns="85679" numCol="1" anchor="ctr">
              <a:spAutoFit/>
            </a:bodyPr>
            <a:lstStyle>
              <a:lvl1pPr algn="ctr" defTabSz="9144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5400">
                  <a:latin typeface="Arial Bold"/>
                  <a:ea typeface="Arial Bold"/>
                  <a:cs typeface="Arial Bold"/>
                  <a:sym typeface="Arial Bold"/>
                </a:defRPr>
              </a:lvl1pPr>
            </a:lstStyle>
            <a:p>
              <a:pPr lvl="0">
                <a:defRPr sz="1800"/>
              </a:pPr>
              <a:r>
                <a:rPr lang="en-US" sz="5400" dirty="0" smtClean="0"/>
                <a:t>Technologies</a:t>
              </a:r>
              <a:endParaRPr sz="5400" dirty="0"/>
            </a:p>
          </p:txBody>
        </p:sp>
      </p:grpSp>
      <p:sp>
        <p:nvSpPr>
          <p:cNvPr id="3" name="Rectangle 2"/>
          <p:cNvSpPr/>
          <p:nvPr/>
        </p:nvSpPr>
        <p:spPr>
          <a:xfrm>
            <a:off x="9266488" y="2201724"/>
            <a:ext cx="25358224" cy="1754326"/>
          </a:xfrm>
          <a:prstGeom prst="rect">
            <a:avLst/>
          </a:prstGeom>
        </p:spPr>
        <p:txBody>
          <a:bodyPr wrap="none">
            <a:spAutoFit/>
          </a:bodyPr>
          <a:lstStyle/>
          <a:p>
            <a:r>
              <a:rPr lang="en-US" sz="10800" b="1" dirty="0"/>
              <a:t>Citation-Centered Text Summarization</a:t>
            </a:r>
          </a:p>
        </p:txBody>
      </p:sp>
      <p:graphicFrame>
        <p:nvGraphicFramePr>
          <p:cNvPr id="2" name="Table 1"/>
          <p:cNvGraphicFramePr>
            <a:graphicFrameLocks noGrp="1"/>
          </p:cNvGraphicFramePr>
          <p:nvPr>
            <p:extLst>
              <p:ext uri="{D42A27DB-BD31-4B8C-83A1-F6EECF244321}">
                <p14:modId xmlns:p14="http://schemas.microsoft.com/office/powerpoint/2010/main" val="4141817552"/>
              </p:ext>
            </p:extLst>
          </p:nvPr>
        </p:nvGraphicFramePr>
        <p:xfrm>
          <a:off x="29846210" y="13627835"/>
          <a:ext cx="13258800" cy="7253565"/>
        </p:xfrm>
        <a:graphic>
          <a:graphicData uri="http://schemas.openxmlformats.org/drawingml/2006/table">
            <a:tbl>
              <a:tblPr firstRow="1" bandRow="1">
                <a:tableStyleId>{5940675A-B579-460E-94D1-54222C63F5DA}</a:tableStyleId>
              </a:tblPr>
              <a:tblGrid>
                <a:gridCol w="3314700"/>
                <a:gridCol w="3314700"/>
                <a:gridCol w="3314700"/>
                <a:gridCol w="3314700"/>
              </a:tblGrid>
              <a:tr h="1381357">
                <a:tc>
                  <a:txBody>
                    <a:bodyPr/>
                    <a:lstStyle/>
                    <a:p>
                      <a:pPr algn="ctr"/>
                      <a:r>
                        <a:rPr lang="en-US" sz="4500" b="1" dirty="0" smtClean="0"/>
                        <a:t>Training</a:t>
                      </a:r>
                      <a:r>
                        <a:rPr lang="en-US" sz="4500" b="1" baseline="0" dirty="0" smtClean="0"/>
                        <a:t> Data Set</a:t>
                      </a:r>
                      <a:endParaRPr lang="en-US" sz="4500" b="1" dirty="0"/>
                    </a:p>
                  </a:txBody>
                  <a:tcPr anchor="ctr"/>
                </a:tc>
                <a:tc>
                  <a:txBody>
                    <a:bodyPr/>
                    <a:lstStyle/>
                    <a:p>
                      <a:pPr algn="ctr"/>
                      <a:r>
                        <a:rPr lang="en-US" sz="4500" b="1" dirty="0" smtClean="0"/>
                        <a:t>Matching</a:t>
                      </a:r>
                      <a:r>
                        <a:rPr lang="en-US" sz="4500" b="1" baseline="0" dirty="0" smtClean="0"/>
                        <a:t> Words</a:t>
                      </a:r>
                      <a:endParaRPr lang="en-US" sz="4500" b="1" dirty="0"/>
                    </a:p>
                  </a:txBody>
                  <a:tcPr anchor="ctr"/>
                </a:tc>
                <a:tc>
                  <a:txBody>
                    <a:bodyPr/>
                    <a:lstStyle/>
                    <a:p>
                      <a:pPr algn="ctr"/>
                      <a:r>
                        <a:rPr lang="en-US" sz="4500" b="1" dirty="0" smtClean="0"/>
                        <a:t>Total</a:t>
                      </a:r>
                      <a:r>
                        <a:rPr lang="en-US" sz="4500" b="1" baseline="0" dirty="0" smtClean="0"/>
                        <a:t> Words in Model</a:t>
                      </a:r>
                      <a:endParaRPr lang="en-US" sz="4500" b="1" dirty="0"/>
                    </a:p>
                  </a:txBody>
                  <a:tcPr anchor="ctr"/>
                </a:tc>
                <a:tc>
                  <a:txBody>
                    <a:bodyPr/>
                    <a:lstStyle/>
                    <a:p>
                      <a:pPr algn="ctr"/>
                      <a:r>
                        <a:rPr lang="en-US" sz="4500" b="1" dirty="0" smtClean="0"/>
                        <a:t>Match</a:t>
                      </a:r>
                    </a:p>
                    <a:p>
                      <a:pPr algn="ctr"/>
                      <a:r>
                        <a:rPr lang="en-US" sz="4500" b="1" dirty="0" smtClean="0"/>
                        <a:t>Ratio</a:t>
                      </a:r>
                      <a:endParaRPr lang="en-US" sz="4500" b="1" dirty="0"/>
                    </a:p>
                  </a:txBody>
                  <a:tcPr anchor="ctr"/>
                </a:tc>
              </a:tr>
              <a:tr h="1158105">
                <a:tc>
                  <a:txBody>
                    <a:bodyPr/>
                    <a:lstStyle/>
                    <a:p>
                      <a:pPr algn="ctr"/>
                      <a:r>
                        <a:rPr lang="en-US" sz="4500" dirty="0" smtClean="0"/>
                        <a:t>1</a:t>
                      </a:r>
                      <a:endParaRPr lang="en-US" sz="4500" dirty="0"/>
                    </a:p>
                  </a:txBody>
                  <a:tcPr/>
                </a:tc>
                <a:tc>
                  <a:txBody>
                    <a:bodyPr/>
                    <a:lstStyle/>
                    <a:p>
                      <a:pPr algn="ctr"/>
                      <a:r>
                        <a:rPr lang="en-US" sz="4500" dirty="0" smtClean="0"/>
                        <a:t>264</a:t>
                      </a:r>
                      <a:endParaRPr lang="en-US" sz="4500" dirty="0"/>
                    </a:p>
                  </a:txBody>
                  <a:tcPr/>
                </a:tc>
                <a:tc>
                  <a:txBody>
                    <a:bodyPr/>
                    <a:lstStyle/>
                    <a:p>
                      <a:pPr algn="ctr"/>
                      <a:r>
                        <a:rPr lang="en-US" sz="4500" dirty="0" smtClean="0"/>
                        <a:t>281</a:t>
                      </a:r>
                      <a:endParaRPr lang="en-US" sz="4500" dirty="0"/>
                    </a:p>
                  </a:txBody>
                  <a:tcPr/>
                </a:tc>
                <a:tc>
                  <a:txBody>
                    <a:bodyPr/>
                    <a:lstStyle/>
                    <a:p>
                      <a:pPr algn="ctr"/>
                      <a:r>
                        <a:rPr lang="en-US" sz="4500" dirty="0" smtClean="0"/>
                        <a:t>94%</a:t>
                      </a:r>
                      <a:endParaRPr lang="en-US" sz="4500" dirty="0"/>
                    </a:p>
                  </a:txBody>
                  <a:tcPr/>
                </a:tc>
              </a:tr>
              <a:tr h="1158105">
                <a:tc>
                  <a:txBody>
                    <a:bodyPr/>
                    <a:lstStyle/>
                    <a:p>
                      <a:pPr algn="ctr"/>
                      <a:r>
                        <a:rPr lang="en-US" sz="4500" dirty="0" smtClean="0"/>
                        <a:t>2</a:t>
                      </a:r>
                      <a:endParaRPr lang="en-US" sz="4500" dirty="0"/>
                    </a:p>
                  </a:txBody>
                  <a:tcPr/>
                </a:tc>
                <a:tc>
                  <a:txBody>
                    <a:bodyPr/>
                    <a:lstStyle/>
                    <a:p>
                      <a:pPr algn="ctr"/>
                      <a:r>
                        <a:rPr lang="en-US" sz="4500" dirty="0" smtClean="0"/>
                        <a:t>58</a:t>
                      </a:r>
                      <a:endParaRPr lang="en-US" sz="4500" dirty="0"/>
                    </a:p>
                  </a:txBody>
                  <a:tcPr/>
                </a:tc>
                <a:tc>
                  <a:txBody>
                    <a:bodyPr/>
                    <a:lstStyle/>
                    <a:p>
                      <a:pPr algn="ctr"/>
                      <a:r>
                        <a:rPr lang="en-US" sz="4500" dirty="0" smtClean="0"/>
                        <a:t>136</a:t>
                      </a:r>
                      <a:endParaRPr lang="en-US" sz="4500" dirty="0"/>
                    </a:p>
                  </a:txBody>
                  <a:tcPr/>
                </a:tc>
                <a:tc>
                  <a:txBody>
                    <a:bodyPr/>
                    <a:lstStyle/>
                    <a:p>
                      <a:pPr algn="ctr"/>
                      <a:r>
                        <a:rPr lang="en-US" sz="4500" dirty="0" smtClean="0"/>
                        <a:t>43%</a:t>
                      </a:r>
                      <a:endParaRPr lang="en-US" sz="4500" dirty="0"/>
                    </a:p>
                  </a:txBody>
                  <a:tcPr/>
                </a:tc>
              </a:tr>
              <a:tr h="1158105">
                <a:tc>
                  <a:txBody>
                    <a:bodyPr/>
                    <a:lstStyle/>
                    <a:p>
                      <a:pPr algn="ctr"/>
                      <a:r>
                        <a:rPr lang="en-US" sz="4500" dirty="0" smtClean="0"/>
                        <a:t>3</a:t>
                      </a:r>
                      <a:endParaRPr lang="en-US" sz="4500" dirty="0"/>
                    </a:p>
                  </a:txBody>
                  <a:tcPr/>
                </a:tc>
                <a:tc>
                  <a:txBody>
                    <a:bodyPr/>
                    <a:lstStyle/>
                    <a:p>
                      <a:pPr algn="ctr"/>
                      <a:r>
                        <a:rPr lang="en-US" sz="4500" dirty="0" smtClean="0"/>
                        <a:t>58</a:t>
                      </a:r>
                      <a:endParaRPr lang="en-US" sz="4500" dirty="0"/>
                    </a:p>
                  </a:txBody>
                  <a:tcPr/>
                </a:tc>
                <a:tc>
                  <a:txBody>
                    <a:bodyPr/>
                    <a:lstStyle/>
                    <a:p>
                      <a:pPr algn="ctr"/>
                      <a:r>
                        <a:rPr lang="en-US" sz="4500" dirty="0" smtClean="0"/>
                        <a:t>161</a:t>
                      </a:r>
                      <a:endParaRPr lang="en-US" sz="4500" dirty="0"/>
                    </a:p>
                  </a:txBody>
                  <a:tcPr/>
                </a:tc>
                <a:tc>
                  <a:txBody>
                    <a:bodyPr/>
                    <a:lstStyle/>
                    <a:p>
                      <a:pPr algn="ctr"/>
                      <a:r>
                        <a:rPr lang="en-US" sz="4500" dirty="0" smtClean="0"/>
                        <a:t>36%</a:t>
                      </a:r>
                      <a:endParaRPr lang="en-US" sz="4500" dirty="0"/>
                    </a:p>
                  </a:txBody>
                  <a:tcPr/>
                </a:tc>
              </a:tr>
              <a:tr h="1158105">
                <a:tc>
                  <a:txBody>
                    <a:bodyPr/>
                    <a:lstStyle/>
                    <a:p>
                      <a:pPr algn="ctr"/>
                      <a:r>
                        <a:rPr lang="en-US" sz="4500" dirty="0" smtClean="0"/>
                        <a:t>4</a:t>
                      </a:r>
                      <a:endParaRPr lang="en-US" sz="4500" dirty="0"/>
                    </a:p>
                  </a:txBody>
                  <a:tcPr/>
                </a:tc>
                <a:tc>
                  <a:txBody>
                    <a:bodyPr/>
                    <a:lstStyle/>
                    <a:p>
                      <a:pPr algn="ctr"/>
                      <a:r>
                        <a:rPr lang="en-US" sz="4500" dirty="0" smtClean="0"/>
                        <a:t>256</a:t>
                      </a:r>
                      <a:endParaRPr lang="en-US" sz="4500" dirty="0"/>
                    </a:p>
                  </a:txBody>
                  <a:tcPr/>
                </a:tc>
                <a:tc>
                  <a:txBody>
                    <a:bodyPr/>
                    <a:lstStyle/>
                    <a:p>
                      <a:pPr algn="ctr"/>
                      <a:r>
                        <a:rPr lang="en-US" sz="4500" dirty="0" smtClean="0"/>
                        <a:t>260</a:t>
                      </a:r>
                      <a:endParaRPr lang="en-US" sz="4500" dirty="0"/>
                    </a:p>
                  </a:txBody>
                  <a:tcPr/>
                </a:tc>
                <a:tc>
                  <a:txBody>
                    <a:bodyPr/>
                    <a:lstStyle/>
                    <a:p>
                      <a:pPr algn="ctr"/>
                      <a:r>
                        <a:rPr lang="en-US" sz="4500" dirty="0" smtClean="0"/>
                        <a:t>98%</a:t>
                      </a:r>
                      <a:endParaRPr lang="en-US" sz="4500" dirty="0"/>
                    </a:p>
                  </a:txBody>
                  <a:tcPr/>
                </a:tc>
              </a:tr>
              <a:tr h="1158105">
                <a:tc>
                  <a:txBody>
                    <a:bodyPr/>
                    <a:lstStyle/>
                    <a:p>
                      <a:pPr algn="ctr"/>
                      <a:r>
                        <a:rPr lang="en-US" sz="4500" dirty="0" smtClean="0"/>
                        <a:t>5</a:t>
                      </a:r>
                      <a:endParaRPr lang="en-US" sz="4500" dirty="0"/>
                    </a:p>
                  </a:txBody>
                  <a:tcPr/>
                </a:tc>
                <a:tc>
                  <a:txBody>
                    <a:bodyPr/>
                    <a:lstStyle/>
                    <a:p>
                      <a:pPr algn="ctr"/>
                      <a:r>
                        <a:rPr lang="en-US" sz="4500" dirty="0" smtClean="0"/>
                        <a:t>104</a:t>
                      </a:r>
                      <a:endParaRPr lang="en-US" sz="4500" dirty="0"/>
                    </a:p>
                  </a:txBody>
                  <a:tcPr/>
                </a:tc>
                <a:tc>
                  <a:txBody>
                    <a:bodyPr/>
                    <a:lstStyle/>
                    <a:p>
                      <a:pPr algn="ctr"/>
                      <a:r>
                        <a:rPr lang="en-US" sz="4500" dirty="0" smtClean="0"/>
                        <a:t>218</a:t>
                      </a:r>
                      <a:endParaRPr lang="en-US" sz="4500" dirty="0"/>
                    </a:p>
                  </a:txBody>
                  <a:tcPr/>
                </a:tc>
                <a:tc>
                  <a:txBody>
                    <a:bodyPr/>
                    <a:lstStyle/>
                    <a:p>
                      <a:pPr algn="ctr"/>
                      <a:r>
                        <a:rPr lang="en-US" sz="4500" dirty="0" smtClean="0"/>
                        <a:t>48%</a:t>
                      </a:r>
                      <a:endParaRPr lang="en-US" sz="4500" dirty="0"/>
                    </a:p>
                  </a:txBody>
                  <a:tcPr/>
                </a:tc>
              </a:tr>
            </a:tbl>
          </a:graphicData>
        </a:graphic>
      </p:graphicFrame>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2366" y="21489480"/>
            <a:ext cx="18672119" cy="11024746"/>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49795" y="27001853"/>
            <a:ext cx="3138374" cy="3138374"/>
          </a:xfrm>
          <a:prstGeom prst="rect">
            <a:avLst/>
          </a:prstGeom>
        </p:spPr>
      </p:pic>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68345" y="26878369"/>
            <a:ext cx="3261858" cy="3261858"/>
          </a:xfrm>
          <a:prstGeom prst="rect">
            <a:avLst/>
          </a:prstGeom>
        </p:spPr>
      </p:pic>
      <p:pic>
        <p:nvPicPr>
          <p:cNvPr id="37" name="Picture 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907" y="30761254"/>
            <a:ext cx="7772261" cy="1709972"/>
          </a:xfrm>
          <a:prstGeom prst="rect">
            <a:avLst/>
          </a:prstGeom>
        </p:spPr>
      </p:pic>
      <p:pic>
        <p:nvPicPr>
          <p:cNvPr id="38" name="Picture 3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1097" y="27001853"/>
            <a:ext cx="3205668" cy="3216462"/>
          </a:xfrm>
          <a:prstGeom prst="rect">
            <a:avLst/>
          </a:prstGeom>
        </p:spPr>
      </p:pic>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68346" y="30218315"/>
            <a:ext cx="3261858" cy="2252911"/>
          </a:xfrm>
          <a:prstGeom prst="rect">
            <a:avLst/>
          </a:prstGeom>
        </p:spPr>
      </p:pic>
      <p:grpSp>
        <p:nvGrpSpPr>
          <p:cNvPr id="43" name="Group 27"/>
          <p:cNvGrpSpPr/>
          <p:nvPr/>
        </p:nvGrpSpPr>
        <p:grpSpPr>
          <a:xfrm>
            <a:off x="21541742" y="8543561"/>
            <a:ext cx="21917661" cy="14557184"/>
            <a:chOff x="7337038" y="183786"/>
            <a:chExt cx="22007835" cy="14557184"/>
          </a:xfrm>
        </p:grpSpPr>
        <p:sp>
          <p:nvSpPr>
            <p:cNvPr id="44" name="Shape 25"/>
            <p:cNvSpPr/>
            <p:nvPr/>
          </p:nvSpPr>
          <p:spPr>
            <a:xfrm>
              <a:off x="18868354" y="13369370"/>
              <a:ext cx="10476519" cy="1371600"/>
            </a:xfrm>
            <a:prstGeom prst="rect">
              <a:avLst/>
            </a:prstGeom>
            <a:gradFill flip="none" rotWithShape="1">
              <a:gsLst>
                <a:gs pos="0">
                  <a:srgbClr val="60C99C"/>
                </a:gs>
                <a:gs pos="25000">
                  <a:srgbClr val="FFFFFF"/>
                </a:gs>
                <a:gs pos="75000">
                  <a:srgbClr val="FFFFFF"/>
                </a:gs>
                <a:gs pos="91999">
                  <a:srgbClr val="60C99C"/>
                </a:gs>
                <a:gs pos="100000">
                  <a:srgbClr val="60C99C"/>
                </a:gs>
              </a:gsLst>
              <a:lin ang="16200000" scaled="0"/>
            </a:gradFill>
            <a:ln w="9360" cap="flat">
              <a:solidFill>
                <a:srgbClr val="000000"/>
              </a:solidFill>
              <a:prstDash val="solid"/>
              <a:round/>
            </a:ln>
            <a:effectLst/>
          </p:spPr>
          <p:txBody>
            <a:bodyPr wrap="square" lIns="0" tIns="0" rIns="0" bIns="0" numCol="1" anchor="ctr">
              <a:noAutofit/>
            </a:bodyPr>
            <a:lstStyle/>
            <a:p>
              <a:pPr lvl="0" algn="ctr" defTabSz="9144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5400">
                  <a:latin typeface="Arial Bold"/>
                  <a:ea typeface="Arial Bold"/>
                  <a:cs typeface="Arial Bold"/>
                  <a:sym typeface="Arial Bold"/>
                </a:defRPr>
              </a:pPr>
              <a:r>
                <a:rPr lang="en-US" dirty="0" smtClean="0"/>
                <a:t>Challenges</a:t>
              </a:r>
              <a:endParaRPr dirty="0"/>
            </a:p>
          </p:txBody>
        </p:sp>
        <p:sp>
          <p:nvSpPr>
            <p:cNvPr id="48" name="Shape 26"/>
            <p:cNvSpPr/>
            <p:nvPr/>
          </p:nvSpPr>
          <p:spPr>
            <a:xfrm>
              <a:off x="7337038" y="183786"/>
              <a:ext cx="173808" cy="10040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85679" tIns="85679" rIns="85679" bIns="85679" numCol="1" anchor="ctr">
              <a:spAutoFit/>
            </a:bodyPr>
            <a:lstStyle>
              <a:lvl1pPr algn="ctr" defTabSz="9144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5400">
                  <a:latin typeface="Arial Bold"/>
                  <a:ea typeface="Arial Bold"/>
                  <a:cs typeface="Arial Bold"/>
                  <a:sym typeface="Arial Bold"/>
                </a:defRPr>
              </a:lvl1pPr>
            </a:lstStyle>
            <a:p>
              <a:pPr lvl="0">
                <a:defRPr sz="1800"/>
              </a:pPr>
              <a:endParaRPr sz="5400" dirty="0"/>
            </a:p>
          </p:txBody>
        </p:sp>
      </p:grpSp>
      <p:sp>
        <p:nvSpPr>
          <p:cNvPr id="40" name="TextBox 39"/>
          <p:cNvSpPr txBox="1"/>
          <p:nvPr/>
        </p:nvSpPr>
        <p:spPr>
          <a:xfrm>
            <a:off x="33025809" y="23100745"/>
            <a:ext cx="10433592" cy="6232475"/>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dirty="0" smtClean="0"/>
              <a:t>Algorithm is very time and memory inefficient</a:t>
            </a:r>
          </a:p>
          <a:p>
            <a:pPr marL="571500" indent="-571500">
              <a:lnSpc>
                <a:spcPct val="150000"/>
              </a:lnSpc>
              <a:buFont typeface="Arial" panose="020B0604020202020204" pitchFamily="34" charset="0"/>
              <a:buChar char="•"/>
            </a:pPr>
            <a:r>
              <a:rPr lang="en-US" dirty="0" smtClean="0"/>
              <a:t>Undesired words, such as author names and citations, appear in autonomous summary</a:t>
            </a:r>
          </a:p>
          <a:p>
            <a:pPr marL="571500" indent="-571500">
              <a:lnSpc>
                <a:spcPct val="150000"/>
              </a:lnSpc>
              <a:buFont typeface="Arial" panose="020B0604020202020204" pitchFamily="34" charset="0"/>
              <a:buChar char="•"/>
            </a:pPr>
            <a:r>
              <a:rPr lang="en-US" dirty="0" smtClean="0"/>
              <a:t>Porter stemming algorithm does not perfectly reduce all words</a:t>
            </a:r>
          </a:p>
          <a:p>
            <a:pPr marL="571500" indent="-571500">
              <a:lnSpc>
                <a:spcPct val="150000"/>
              </a:lnSpc>
              <a:buFont typeface="Arial" panose="020B0604020202020204" pitchFamily="34" charset="0"/>
              <a:buChar char="•"/>
            </a:pPr>
            <a:r>
              <a:rPr lang="en-US" dirty="0" smtClean="0"/>
              <a:t>De facto standard evaluation system ROUGE could not be used</a:t>
            </a:r>
            <a:endParaRPr lang="en-US" dirty="0"/>
          </a:p>
        </p:txBody>
      </p:sp>
      <p:grpSp>
        <p:nvGrpSpPr>
          <p:cNvPr id="49" name="Group 30"/>
          <p:cNvGrpSpPr/>
          <p:nvPr/>
        </p:nvGrpSpPr>
        <p:grpSpPr>
          <a:xfrm>
            <a:off x="14353691" y="8164468"/>
            <a:ext cx="14538809" cy="1371600"/>
            <a:chOff x="0" y="-468163"/>
            <a:chExt cx="13893800" cy="1371600"/>
          </a:xfrm>
        </p:grpSpPr>
        <p:sp>
          <p:nvSpPr>
            <p:cNvPr id="50" name="Shape 28"/>
            <p:cNvSpPr/>
            <p:nvPr/>
          </p:nvSpPr>
          <p:spPr>
            <a:xfrm>
              <a:off x="0" y="-468163"/>
              <a:ext cx="13893800" cy="1371600"/>
            </a:xfrm>
            <a:prstGeom prst="rect">
              <a:avLst/>
            </a:prstGeom>
            <a:gradFill flip="none" rotWithShape="1">
              <a:gsLst>
                <a:gs pos="0">
                  <a:srgbClr val="60C99C"/>
                </a:gs>
                <a:gs pos="25000">
                  <a:srgbClr val="FFFFFF"/>
                </a:gs>
                <a:gs pos="75000">
                  <a:srgbClr val="FFFFFF"/>
                </a:gs>
                <a:gs pos="91999">
                  <a:srgbClr val="60C99C"/>
                </a:gs>
                <a:gs pos="100000">
                  <a:srgbClr val="60C99C"/>
                </a:gs>
              </a:gsLst>
              <a:lin ang="16200000" scaled="0"/>
            </a:gradFill>
            <a:ln w="9360" cap="flat">
              <a:solidFill>
                <a:srgbClr val="000000"/>
              </a:solidFill>
              <a:prstDash val="solid"/>
              <a:round/>
            </a:ln>
            <a:effectLst/>
          </p:spPr>
          <p:txBody>
            <a:bodyPr wrap="square" lIns="0" tIns="0" rIns="0" bIns="0" numCol="1" anchor="ctr">
              <a:noAutofit/>
            </a:bodyPr>
            <a:lstStyle/>
            <a:p>
              <a:pPr lvl="0" algn="ctr" defTabSz="9144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5400">
                  <a:latin typeface="Arial Bold"/>
                  <a:ea typeface="Arial Bold"/>
                  <a:cs typeface="Arial Bold"/>
                  <a:sym typeface="Arial Bold"/>
                </a:defRPr>
              </a:pPr>
              <a:endParaRPr/>
            </a:p>
          </p:txBody>
        </p:sp>
        <p:sp>
          <p:nvSpPr>
            <p:cNvPr id="51" name="Shape 29"/>
            <p:cNvSpPr/>
            <p:nvPr/>
          </p:nvSpPr>
          <p:spPr>
            <a:xfrm>
              <a:off x="5546984" y="-284377"/>
              <a:ext cx="2885985" cy="10040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85679" tIns="85679" rIns="85679" bIns="85679" numCol="1" anchor="ctr">
              <a:spAutoFit/>
            </a:bodyPr>
            <a:lstStyle>
              <a:lvl1pPr algn="ctr" defTabSz="9144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5400">
                  <a:latin typeface="Arial Bold"/>
                  <a:ea typeface="Arial Bold"/>
                  <a:cs typeface="Arial Bold"/>
                  <a:sym typeface="Arial Bold"/>
                </a:defRPr>
              </a:lvl1pPr>
            </a:lstStyle>
            <a:p>
              <a:pPr lvl="0">
                <a:defRPr sz="1800"/>
              </a:pPr>
              <a:r>
                <a:rPr lang="en-US" sz="5400" dirty="0" smtClean="0"/>
                <a:t>Methods</a:t>
              </a:r>
              <a:endParaRPr sz="5400" dirty="0"/>
            </a:p>
          </p:txBody>
        </p:sp>
      </p:grpSp>
      <p:grpSp>
        <p:nvGrpSpPr>
          <p:cNvPr id="52" name="Group 30"/>
          <p:cNvGrpSpPr/>
          <p:nvPr/>
        </p:nvGrpSpPr>
        <p:grpSpPr>
          <a:xfrm>
            <a:off x="304800" y="8154336"/>
            <a:ext cx="12725404" cy="1371600"/>
            <a:chOff x="0" y="-468163"/>
            <a:chExt cx="13893800" cy="1371600"/>
          </a:xfrm>
        </p:grpSpPr>
        <p:sp>
          <p:nvSpPr>
            <p:cNvPr id="53" name="Shape 28"/>
            <p:cNvSpPr/>
            <p:nvPr/>
          </p:nvSpPr>
          <p:spPr>
            <a:xfrm>
              <a:off x="0" y="-468163"/>
              <a:ext cx="13893800" cy="1371600"/>
            </a:xfrm>
            <a:prstGeom prst="rect">
              <a:avLst/>
            </a:prstGeom>
            <a:gradFill flip="none" rotWithShape="1">
              <a:gsLst>
                <a:gs pos="0">
                  <a:srgbClr val="60C99C"/>
                </a:gs>
                <a:gs pos="25000">
                  <a:srgbClr val="FFFFFF"/>
                </a:gs>
                <a:gs pos="75000">
                  <a:srgbClr val="FFFFFF"/>
                </a:gs>
                <a:gs pos="91999">
                  <a:srgbClr val="60C99C"/>
                </a:gs>
                <a:gs pos="100000">
                  <a:srgbClr val="60C99C"/>
                </a:gs>
              </a:gsLst>
              <a:lin ang="16200000" scaled="0"/>
            </a:gradFill>
            <a:ln w="9360" cap="flat">
              <a:solidFill>
                <a:srgbClr val="000000"/>
              </a:solidFill>
              <a:prstDash val="solid"/>
              <a:round/>
            </a:ln>
            <a:effectLst/>
          </p:spPr>
          <p:txBody>
            <a:bodyPr wrap="square" lIns="0" tIns="0" rIns="0" bIns="0" numCol="1" anchor="ctr">
              <a:noAutofit/>
            </a:bodyPr>
            <a:lstStyle/>
            <a:p>
              <a:pPr lvl="0" algn="ctr" defTabSz="9144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5400">
                  <a:latin typeface="Arial Bold"/>
                  <a:ea typeface="Arial Bold"/>
                  <a:cs typeface="Arial Bold"/>
                  <a:sym typeface="Arial Bold"/>
                </a:defRPr>
              </a:pPr>
              <a:endParaRPr/>
            </a:p>
          </p:txBody>
        </p:sp>
        <p:sp>
          <p:nvSpPr>
            <p:cNvPr id="54" name="Shape 29"/>
            <p:cNvSpPr/>
            <p:nvPr/>
          </p:nvSpPr>
          <p:spPr>
            <a:xfrm>
              <a:off x="5486653" y="-284377"/>
              <a:ext cx="3006646" cy="10040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85679" tIns="85679" rIns="85679" bIns="85679" numCol="1" anchor="ctr">
              <a:spAutoFit/>
            </a:bodyPr>
            <a:lstStyle>
              <a:lvl1pPr algn="ctr" defTabSz="9144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Lst>
                <a:defRPr sz="5400">
                  <a:latin typeface="Arial Bold"/>
                  <a:ea typeface="Arial Bold"/>
                  <a:cs typeface="Arial Bold"/>
                  <a:sym typeface="Arial Bold"/>
                </a:defRPr>
              </a:lvl1pPr>
            </a:lstStyle>
            <a:p>
              <a:pPr lvl="0">
                <a:defRPr sz="1800"/>
              </a:pPr>
              <a:r>
                <a:rPr lang="en-US" sz="5400" dirty="0" smtClean="0"/>
                <a:t>Abstract</a:t>
              </a:r>
              <a:endParaRPr sz="5400" dirty="0"/>
            </a:p>
          </p:txBody>
        </p:sp>
      </p:grpSp>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399868" y="30761254"/>
            <a:ext cx="7059533" cy="1885950"/>
          </a:xfrm>
          <a:prstGeom prst="rect">
            <a:avLst/>
          </a:prstGeom>
        </p:spPr>
      </p:pic>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025809" y="30761254"/>
            <a:ext cx="3374059" cy="1890524"/>
          </a:xfrm>
          <a:prstGeom prst="rect">
            <a:avLst/>
          </a:prstGeom>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0C9"/>
      </a:accent5>
      <a:accent6>
        <a:srgbClr val="2E2EB9"/>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CC99"/>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CC99"/>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733</TotalTime>
  <Words>324</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Bold</vt:lpstr>
      <vt:lpstr>Avenir Roman</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 Hyoil</dc:creator>
  <cp:lastModifiedBy>Nicholas Aaron Alexander</cp:lastModifiedBy>
  <cp:revision>42</cp:revision>
  <cp:lastPrinted>2015-03-03T14:08:08Z</cp:lastPrinted>
  <dcterms:modified xsi:type="dcterms:W3CDTF">2015-04-29T02:02:21Z</dcterms:modified>
</cp:coreProperties>
</file>